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6" r:id="rId3"/>
    <p:sldId id="263" r:id="rId4"/>
    <p:sldId id="265" r:id="rId5"/>
    <p:sldId id="258" r:id="rId6"/>
    <p:sldId id="259" r:id="rId7"/>
    <p:sldId id="260" r:id="rId8"/>
    <p:sldId id="264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parentlink.net" TargetMode="External"/><Relationship Id="rId2" Type="http://schemas.openxmlformats.org/officeDocument/2006/relationships/hyperlink" Target="mailto:Michael.Goodill@clevelandmetroschool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bcommssupport@blackboard.co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help.blackboard.com/Community_Engagement/Administrator/Mass_Notifications/Create_and_Send_Messages" TargetMode="External"/><Relationship Id="rId7" Type="http://schemas.openxmlformats.org/officeDocument/2006/relationships/hyperlink" Target="https://help.blackboard.com/Community_Engagement/Administrator/About_Communications_HQ/HQ_Mobile_App" TargetMode="External"/><Relationship Id="rId2" Type="http://schemas.openxmlformats.org/officeDocument/2006/relationships/hyperlink" Target="https://player.vimeo.com/video/12303693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elp.blackboard.com/Community_Engagement/Administrator/Reports/Messages_Reports" TargetMode="External"/><Relationship Id="rId5" Type="http://schemas.openxmlformats.org/officeDocument/2006/relationships/hyperlink" Target="https://help.blackboard.com/Community_Engagement/Administrator/Mass_Notifications/Create_and_Send_Messages#use-advanced-message-options" TargetMode="External"/><Relationship Id="rId4" Type="http://schemas.openxmlformats.org/officeDocument/2006/relationships/hyperlink" Target="https://help.blackboard.com/Community_Engagement/Administrator/Mass_Notifications/Create_and_Send_Messages#search-for-recipi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landmetro.parentlink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ackboard.com/social-media-in-schools/blackboard-social-media-manager.aspx" TargetMode="External"/><Relationship Id="rId2" Type="http://schemas.openxmlformats.org/officeDocument/2006/relationships/hyperlink" Target="https://help.blackboard.com/Community_Engagement/Administrator/About_Communications_HQ/HQ_Mobile_Ap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blackboard.com/school-communication-apps/blackboard-mobile-communications-app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blackboard.com/Edline/Super_User/Set_Up_an_On-Screen_Alert" TargetMode="External"/><Relationship Id="rId2" Type="http://schemas.openxmlformats.org/officeDocument/2006/relationships/hyperlink" Target="https://help.blackboard.com/Community_Engagement/Administrator/COPE_Create_Once_Publish_Everywher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15" y="820615"/>
            <a:ext cx="7315200" cy="3849631"/>
          </a:xfrm>
        </p:spPr>
        <p:txBody>
          <a:bodyPr>
            <a:normAutofit/>
          </a:bodyPr>
          <a:lstStyle/>
          <a:p>
            <a:r>
              <a:rPr lang="en-US" dirty="0"/>
              <a:t>Using the </a:t>
            </a:r>
            <a:r>
              <a:rPr lang="en-US" dirty="0">
                <a:solidFill>
                  <a:schemeClr val="tx1"/>
                </a:solidFill>
              </a:rPr>
              <a:t>Blackboard </a:t>
            </a:r>
            <a:br>
              <a:rPr lang="en-US" dirty="0"/>
            </a:br>
            <a:r>
              <a:rPr lang="en-US" sz="5400" dirty="0"/>
              <a:t>Mass Notification System</a:t>
            </a:r>
            <a:br>
              <a:rPr lang="en-US" sz="5400" dirty="0"/>
            </a:br>
            <a:r>
              <a:rPr lang="en-US" sz="2800" i="1" dirty="0"/>
              <a:t>(also know as:  BB Comms, Parentlink, Connect 5i)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SENDING A MESSAGE</a:t>
            </a:r>
          </a:p>
        </p:txBody>
      </p:sp>
    </p:spTree>
    <p:extLst>
      <p:ext uri="{BB962C8B-B14F-4D97-AF65-F5344CB8AC3E}">
        <p14:creationId xmlns:p14="http://schemas.microsoft.com/office/powerpoint/2010/main" val="89663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72919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To send a message, start in </a:t>
            </a:r>
            <a:r>
              <a:rPr lang="en-US" b="1" dirty="0">
                <a:solidFill>
                  <a:srgbClr val="FF0000"/>
                </a:solidFill>
              </a:rPr>
              <a:t>section A </a:t>
            </a:r>
            <a:r>
              <a:rPr lang="en-US" dirty="0"/>
              <a:t>and enter your subject line of the message, then select the recipients </a:t>
            </a:r>
          </a:p>
          <a:p>
            <a:pPr marL="0" indent="0">
              <a:buNone/>
            </a:pPr>
            <a:r>
              <a:rPr lang="en-US" i="1" dirty="0"/>
              <a:t>	NOTE:  If you are sending messages to your Mobile 	Communications App you do not need to select recipients.</a:t>
            </a:r>
          </a:p>
          <a:p>
            <a:pPr marL="0" indent="0">
              <a:buNone/>
            </a:pPr>
            <a:r>
              <a:rPr lang="en-US" dirty="0"/>
              <a:t>Next in </a:t>
            </a:r>
            <a:r>
              <a:rPr lang="en-US" b="1" dirty="0">
                <a:solidFill>
                  <a:srgbClr val="FF0000"/>
                </a:solidFill>
              </a:rPr>
              <a:t>section B </a:t>
            </a:r>
            <a:r>
              <a:rPr lang="en-US" dirty="0"/>
              <a:t>type your message and include any attachments or images associated with your message.</a:t>
            </a:r>
          </a:p>
          <a:p>
            <a:pPr marL="0" indent="0">
              <a:buNone/>
            </a:pPr>
            <a:r>
              <a:rPr lang="en-US" dirty="0"/>
              <a:t>Once your message is created in the template, go to </a:t>
            </a:r>
            <a:r>
              <a:rPr lang="en-US" b="1" dirty="0">
                <a:solidFill>
                  <a:srgbClr val="FF0000"/>
                </a:solidFill>
              </a:rPr>
              <a:t>section C </a:t>
            </a:r>
            <a:r>
              <a:rPr lang="en-US" dirty="0"/>
              <a:t>and click on each delivery method you want to use.  </a:t>
            </a:r>
          </a:p>
          <a:p>
            <a:pPr marL="0" indent="0">
              <a:buNone/>
            </a:pPr>
            <a:r>
              <a:rPr lang="en-US" dirty="0"/>
              <a:t>As you click on them they will go from greyed out to the associated color for that delivery method.  Once a delivery method is enabled the message from the template is copied over automatically to that delivery method.  You can then customize each method individually.  </a:t>
            </a:r>
          </a:p>
          <a:p>
            <a:pPr marL="0" indent="0">
              <a:buNone/>
            </a:pPr>
            <a:r>
              <a:rPr lang="en-US" dirty="0"/>
              <a:t>When the message is complete, you can go to </a:t>
            </a:r>
            <a:r>
              <a:rPr lang="en-US" b="1" dirty="0">
                <a:solidFill>
                  <a:srgbClr val="FF0000"/>
                </a:solidFill>
              </a:rPr>
              <a:t>section D </a:t>
            </a:r>
            <a:r>
              <a:rPr lang="en-US" dirty="0"/>
              <a:t>and select your delivery time, language, and advanced message options..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ready hit the send          button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619" y="5999823"/>
            <a:ext cx="94297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 Me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6499" y="770323"/>
            <a:ext cx="7315200" cy="5220169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Michael Goodill, EDUCATOR: District Webmaster</a:t>
            </a:r>
            <a:br>
              <a:rPr lang="en-US" b="1" dirty="0"/>
            </a:br>
            <a:r>
              <a:rPr lang="en-US" b="1" dirty="0"/>
              <a:t>Cleveland Metropolitan School District</a:t>
            </a:r>
            <a:br>
              <a:rPr lang="en-US" dirty="0"/>
            </a:br>
            <a:r>
              <a:rPr lang="en-US" dirty="0"/>
              <a:t>1111 Superior Avenue E</a:t>
            </a:r>
            <a:br>
              <a:rPr lang="en-US" dirty="0"/>
            </a:br>
            <a:r>
              <a:rPr lang="en-US" dirty="0"/>
              <a:t>Cleveland, Ohio 44114</a:t>
            </a:r>
            <a:br>
              <a:rPr lang="en-US" dirty="0"/>
            </a:br>
            <a:r>
              <a:rPr lang="en-US" dirty="0">
                <a:hlinkClick r:id="rId2"/>
              </a:rPr>
              <a:t>Michael.Goodill@clevelandmetroschools.org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Office: 216.838.0095</a:t>
            </a:r>
            <a:br>
              <a:rPr lang="en-US" dirty="0"/>
            </a:br>
            <a:r>
              <a:rPr lang="en-US" dirty="0"/>
              <a:t>Cell: 216.534.4950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Luigi Minghetti, Account Manager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Blackboard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Luigi.Minghetti@blackboard.com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Cell:  513-801-1789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i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i="1" dirty="0"/>
              <a:t>For now, only for Emergency Message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Parent Link / Connect 5i:  800-829-8107, </a:t>
            </a:r>
            <a:r>
              <a:rPr lang="en-US" u="sng" dirty="0">
                <a:hlinkClick r:id="rId3"/>
              </a:rPr>
              <a:t>support@parentlink.net</a:t>
            </a:r>
            <a:r>
              <a:rPr lang="en-US" u="sng" dirty="0"/>
              <a:t>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u="sng" dirty="0">
                <a:hlinkClick r:id="rId4"/>
              </a:rPr>
              <a:t>bbcommssupport@blackboard.com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1688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Messages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8233" y="149000"/>
            <a:ext cx="7315200" cy="37547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Below our links to the Blackboard Support Pages and Help</a:t>
            </a:r>
          </a:p>
          <a:p>
            <a:r>
              <a:rPr lang="en-US" b="1" dirty="0">
                <a:hlinkClick r:id="rId2"/>
              </a:rPr>
              <a:t>Sending a message video</a:t>
            </a:r>
            <a:endParaRPr lang="en-US" b="1" dirty="0"/>
          </a:p>
          <a:p>
            <a:r>
              <a:rPr lang="en-US" b="1" dirty="0">
                <a:hlinkClick r:id="rId3"/>
              </a:rPr>
              <a:t>Sending a message help</a:t>
            </a:r>
            <a:endParaRPr lang="en-US" b="1" dirty="0"/>
          </a:p>
          <a:p>
            <a:r>
              <a:rPr lang="en-US" b="1" dirty="0">
                <a:hlinkClick r:id="rId4"/>
              </a:rPr>
              <a:t>Choosing Recipients</a:t>
            </a:r>
            <a:endParaRPr lang="en-US" b="1" dirty="0"/>
          </a:p>
          <a:p>
            <a:r>
              <a:rPr lang="en-US" b="1" dirty="0">
                <a:hlinkClick r:id="rId5"/>
              </a:rPr>
              <a:t>Changing Start Time</a:t>
            </a:r>
            <a:endParaRPr lang="en-US" b="1" dirty="0"/>
          </a:p>
          <a:p>
            <a:r>
              <a:rPr lang="en-US" b="1" dirty="0">
                <a:hlinkClick r:id="rId6"/>
              </a:rPr>
              <a:t>Message Reports</a:t>
            </a:r>
            <a:endParaRPr lang="en-US" b="1" dirty="0"/>
          </a:p>
          <a:p>
            <a:r>
              <a:rPr lang="en-US" b="1" dirty="0">
                <a:hlinkClick r:id="rId7"/>
              </a:rPr>
              <a:t>Sending Messages Via the Blackboard HQ App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5"/>
              </a:rPr>
              <a:t>Advanced Message Options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E62811-1108-4E85-A869-8DF11DC8BBF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7308" t="14892" r="17885" b="50940"/>
          <a:stretch/>
        </p:blipFill>
        <p:spPr>
          <a:xfrm>
            <a:off x="3654257" y="4349262"/>
            <a:ext cx="8143153" cy="24149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5C8254-3207-4857-995D-3586F14E0CE2}"/>
              </a:ext>
            </a:extLst>
          </p:cNvPr>
          <p:cNvSpPr txBox="1"/>
          <p:nvPr/>
        </p:nvSpPr>
        <p:spPr>
          <a:xfrm>
            <a:off x="3654257" y="3979930"/>
            <a:ext cx="26080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Help within BB Comms</a:t>
            </a:r>
          </a:p>
        </p:txBody>
      </p:sp>
    </p:spTree>
    <p:extLst>
      <p:ext uri="{BB962C8B-B14F-4D97-AF65-F5344CB8AC3E}">
        <p14:creationId xmlns:p14="http://schemas.microsoft.com/office/powerpoint/2010/main" val="105610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269631"/>
            <a:ext cx="7315200" cy="5715117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Pull up your Districts Blackboard Mass Notification portal;  this is your dedicated URL: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/>
              <a:t>TIP:  whether on a PC or Mobile Device, bookmark this URL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2340639"/>
            <a:ext cx="7884776" cy="43532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96C10A-3341-4DA0-94CB-AAE7675AF404}"/>
              </a:ext>
            </a:extLst>
          </p:cNvPr>
          <p:cNvSpPr/>
          <p:nvPr/>
        </p:nvSpPr>
        <p:spPr>
          <a:xfrm>
            <a:off x="3869268" y="935803"/>
            <a:ext cx="3955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3"/>
              </a:rPr>
              <a:t>https://clevelandmetro.parentlink.net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74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Mass Notification</a:t>
            </a:r>
            <a:br>
              <a:rPr lang="en-US" sz="2800" dirty="0"/>
            </a:br>
            <a:r>
              <a:rPr lang="en-US" sz="2800" dirty="0"/>
              <a:t>Home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351692"/>
            <a:ext cx="7315200" cy="5633056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Once logged in, you will land on the Mass Notification home page.  </a:t>
            </a:r>
          </a:p>
          <a:p>
            <a:pPr marL="0" indent="0">
              <a:buNone/>
            </a:pPr>
            <a:r>
              <a:rPr lang="en-US" dirty="0"/>
              <a:t>On the home page you will see several dashboard items.  These dashboards items will depend upon which products you have purchased as part of the Community Engagement suite. 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7664" y="2344616"/>
            <a:ext cx="7758407" cy="354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6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Mass Notification</a:t>
            </a:r>
            <a:br>
              <a:rPr lang="en-US" sz="2800" dirty="0"/>
            </a:br>
            <a:r>
              <a:rPr lang="en-US" sz="2800" dirty="0"/>
              <a:t>Home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5483" y="351693"/>
            <a:ext cx="8322732" cy="576775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/>
              <a:t>Dashboard items may include the following (again dependent upon what your district purchased).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“Create a Message”- Direct link to the Message page</a:t>
            </a:r>
          </a:p>
          <a:p>
            <a:r>
              <a:rPr lang="en-US" sz="1600" dirty="0"/>
              <a:t>“Messages Sent”- Link to the message tracking report showing messages sent</a:t>
            </a:r>
          </a:p>
          <a:p>
            <a:r>
              <a:rPr lang="en-US" sz="1600" dirty="0"/>
              <a:t>“Get the Admin App”- Enter your cell phone number and we will text you a link to the </a:t>
            </a:r>
            <a:r>
              <a:rPr lang="en-US" sz="1600" dirty="0">
                <a:hlinkClick r:id="rId2"/>
              </a:rPr>
              <a:t>Blackboard HQ App</a:t>
            </a:r>
            <a:r>
              <a:rPr lang="en-US" sz="1600" dirty="0"/>
              <a:t>  , which allows your admins to send their messages via a mobile device on the go</a:t>
            </a:r>
          </a:p>
          <a:p>
            <a:pPr lvl="1"/>
            <a:r>
              <a:rPr lang="en-US" sz="1400" dirty="0"/>
              <a:t>Search for “Cleveland Metropolitan School District”</a:t>
            </a:r>
          </a:p>
          <a:p>
            <a:r>
              <a:rPr lang="en-US" sz="1600" dirty="0"/>
              <a:t>“Bad #s/Emails”-report displaying bad numbers and emails imported into the Mass Notifications system</a:t>
            </a:r>
          </a:p>
          <a:p>
            <a:r>
              <a:rPr lang="en-US" sz="1600" dirty="0"/>
              <a:t>“Social Followers”- Used with Blackboard </a:t>
            </a:r>
            <a:r>
              <a:rPr lang="en-US" sz="1600" i="1" dirty="0">
                <a:hlinkClick r:id="rId3"/>
              </a:rPr>
              <a:t>Social Media Manager</a:t>
            </a:r>
            <a:endParaRPr lang="en-US" sz="1600" i="1" dirty="0"/>
          </a:p>
          <a:p>
            <a:r>
              <a:rPr lang="en-US" sz="1600" dirty="0"/>
              <a:t>“System Status”- Current status of the Mass Notification servers</a:t>
            </a:r>
          </a:p>
          <a:p>
            <a:r>
              <a:rPr lang="en-US" sz="1600" dirty="0"/>
              <a:t>“App Downloads”- Current number of downloads if you have purchased Blackboard </a:t>
            </a:r>
            <a:r>
              <a:rPr lang="en-US" sz="1600" i="1" dirty="0">
                <a:hlinkClick r:id="rId4"/>
              </a:rPr>
              <a:t>Mobile Communications App</a:t>
            </a:r>
            <a:endParaRPr lang="en-US" sz="1600" i="1" dirty="0"/>
          </a:p>
          <a:p>
            <a:r>
              <a:rPr lang="en-US" sz="1600" dirty="0"/>
              <a:t>“What's New”-Link to the Blackboard Release Notes page so you can stay up to date with changes and fixes to the product</a:t>
            </a:r>
          </a:p>
          <a:p>
            <a:pPr marL="0" indent="0">
              <a:buNone/>
            </a:pPr>
            <a:r>
              <a:rPr lang="en-US" dirty="0"/>
              <a:t>Note that all the dashboard items will provide more information if you click on them.</a:t>
            </a:r>
          </a:p>
          <a:p>
            <a:pPr marL="0" indent="0">
              <a:buNone/>
            </a:pP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84AB08-A60C-4EF1-84D5-9AB80CEF908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65104" b="77258"/>
          <a:stretch/>
        </p:blipFill>
        <p:spPr>
          <a:xfrm>
            <a:off x="8581292" y="2740257"/>
            <a:ext cx="965443" cy="471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6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351692"/>
            <a:ext cx="7315200" cy="628357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Sending a message is completed via the Message page.  This page is referred to as </a:t>
            </a:r>
            <a:r>
              <a:rPr lang="en-US" dirty="0">
                <a:hlinkClick r:id="rId2"/>
              </a:rPr>
              <a:t>COPE</a:t>
            </a:r>
            <a:r>
              <a:rPr lang="en-US" dirty="0"/>
              <a:t> (</a:t>
            </a:r>
            <a:r>
              <a:rPr lang="en-US" i="1" dirty="0"/>
              <a:t>Create Once Publish Everywhere</a:t>
            </a:r>
            <a:r>
              <a:rPr lang="en-US" dirty="0"/>
              <a:t>).  </a:t>
            </a:r>
          </a:p>
          <a:p>
            <a:pPr marL="0" indent="0">
              <a:buNone/>
            </a:pPr>
            <a:r>
              <a:rPr lang="en-US" dirty="0"/>
              <a:t>The COPE page is a simple to use page that allows you to send to multiple delivery methods in a quick concise process.  Delivery methods will depend on the products you have purchased as part of your Community Engagement Solutions.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From left to right, phone, email, SMS/Text, Mobile App Push Notifications, Facebook and Twitter posts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DO NOT USE THESE ICONS YET !</a:t>
            </a:r>
          </a:p>
          <a:p>
            <a:pPr marL="0" indent="0">
              <a:buNone/>
            </a:pPr>
            <a:r>
              <a:rPr lang="en-US" dirty="0"/>
              <a:t>For “administrative users” you will have ability to push messages to your website, and to your websites’ </a:t>
            </a:r>
            <a:r>
              <a:rPr lang="en-US" dirty="0">
                <a:hlinkClick r:id="rId3"/>
              </a:rPr>
              <a:t>On-screen Alerts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0593" y="1846518"/>
            <a:ext cx="2925700" cy="20996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1" r="12348" b="17938"/>
          <a:stretch/>
        </p:blipFill>
        <p:spPr>
          <a:xfrm>
            <a:off x="6214901" y="3946138"/>
            <a:ext cx="2901391" cy="40312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C02F080-7968-4CB7-AFF3-587612FF6D37}"/>
              </a:ext>
            </a:extLst>
          </p:cNvPr>
          <p:cNvCxnSpPr>
            <a:cxnSpLocks/>
          </p:cNvCxnSpPr>
          <p:nvPr/>
        </p:nvCxnSpPr>
        <p:spPr>
          <a:xfrm flipV="1">
            <a:off x="7010400" y="4349262"/>
            <a:ext cx="1500554" cy="12778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0E8FCE-E978-4973-A675-D0B7F1078550}"/>
              </a:ext>
            </a:extLst>
          </p:cNvPr>
          <p:cNvCxnSpPr>
            <a:cxnSpLocks/>
          </p:cNvCxnSpPr>
          <p:nvPr/>
        </p:nvCxnSpPr>
        <p:spPr>
          <a:xfrm flipV="1">
            <a:off x="7315200" y="4349262"/>
            <a:ext cx="1559169" cy="12778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287CE86F-678A-466D-A446-38D38A4ABFEF}"/>
              </a:ext>
            </a:extLst>
          </p:cNvPr>
          <p:cNvSpPr/>
          <p:nvPr/>
        </p:nvSpPr>
        <p:spPr>
          <a:xfrm>
            <a:off x="7653443" y="3946138"/>
            <a:ext cx="726831" cy="5086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9C8764D-51BE-4BED-9EA8-91B6F78A3FB4}"/>
              </a:ext>
            </a:extLst>
          </p:cNvPr>
          <p:cNvCxnSpPr>
            <a:cxnSpLocks/>
            <a:stCxn id="16" idx="7"/>
          </p:cNvCxnSpPr>
          <p:nvPr/>
        </p:nvCxnSpPr>
        <p:spPr>
          <a:xfrm flipV="1">
            <a:off x="8273832" y="3033379"/>
            <a:ext cx="1350814" cy="9872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1E1D821-BF01-4378-A02D-AAE8F6694AAD}"/>
              </a:ext>
            </a:extLst>
          </p:cNvPr>
          <p:cNvSpPr txBox="1"/>
          <p:nvPr/>
        </p:nvSpPr>
        <p:spPr>
          <a:xfrm>
            <a:off x="9230932" y="2387047"/>
            <a:ext cx="2255746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Social Media Accounts</a:t>
            </a:r>
          </a:p>
          <a:p>
            <a:r>
              <a:rPr lang="en-US" sz="1600" dirty="0">
                <a:solidFill>
                  <a:srgbClr val="FF0000"/>
                </a:solidFill>
              </a:rPr>
              <a:t>have not yet been set up</a:t>
            </a:r>
          </a:p>
          <a:p>
            <a:r>
              <a:rPr lang="en-US" sz="1600" dirty="0">
                <a:solidFill>
                  <a:srgbClr val="FF0000"/>
                </a:solidFill>
              </a:rPr>
              <a:t>&amp; are not visible to you</a:t>
            </a:r>
          </a:p>
        </p:txBody>
      </p:sp>
    </p:spTree>
    <p:extLst>
      <p:ext uri="{BB962C8B-B14F-4D97-AF65-F5344CB8AC3E}">
        <p14:creationId xmlns:p14="http://schemas.microsoft.com/office/powerpoint/2010/main" val="51442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Luigi’s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199293"/>
            <a:ext cx="7315200" cy="6459416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 Do </a:t>
            </a:r>
            <a:r>
              <a:rPr lang="en-US" sz="3200" u="sng" dirty="0"/>
              <a:t>not</a:t>
            </a:r>
            <a:r>
              <a:rPr lang="en-US" sz="3200" dirty="0"/>
              <a:t> use these 2 modality icons!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 Create a test message to yourself </a:t>
            </a:r>
            <a:r>
              <a:rPr lang="en-US" sz="3200" u="sng" dirty="0"/>
              <a:t>BUT only</a:t>
            </a:r>
            <a:r>
              <a:rPr lang="en-US" sz="3200" dirty="0"/>
              <a:t> use the Email, SMS &amp; Phone icons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 Like anything, use it to learn it !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/>
              <a:t>Send test messages to your spouse, boyfriend, girlfriend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PLAN – you can create &amp; save messages for upcoming events </a:t>
            </a:r>
            <a:r>
              <a:rPr lang="en-US" sz="3200" i="1" dirty="0"/>
              <a:t>ahead of time</a:t>
            </a:r>
            <a:r>
              <a:rPr lang="en-US" sz="32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32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dirty="0"/>
              <a:t>Let’s set up some Virtual Screen Share sessions with Luigi (individually or group)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F7C023-EAC6-46C5-A5FF-C653386A4B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5719" t="1" r="12448" b="13260"/>
          <a:stretch/>
        </p:blipFill>
        <p:spPr>
          <a:xfrm>
            <a:off x="10305238" y="199293"/>
            <a:ext cx="879230" cy="5416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E5ABC35-97AC-4CE4-88C9-0AFBA278FD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464" b="1235"/>
          <a:stretch/>
        </p:blipFill>
        <p:spPr>
          <a:xfrm>
            <a:off x="6682154" y="2026515"/>
            <a:ext cx="1371516" cy="59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9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0" indent="0">
              <a:buNone/>
            </a:pPr>
            <a:r>
              <a:rPr lang="en-US" dirty="0"/>
              <a:t>The COPE message page is made up of 4 sections</a:t>
            </a:r>
          </a:p>
          <a:p>
            <a:pPr marL="457200" indent="-457200">
              <a:buAutoNum type="alphaUcPeriod"/>
            </a:pPr>
            <a:r>
              <a:rPr lang="en-US" dirty="0"/>
              <a:t>The subject line, and recipients</a:t>
            </a:r>
          </a:p>
          <a:p>
            <a:pPr marL="457200" indent="-457200">
              <a:buAutoNum type="alphaUcPeriod"/>
            </a:pPr>
            <a:r>
              <a:rPr lang="en-US" dirty="0"/>
              <a:t>Message template</a:t>
            </a:r>
          </a:p>
          <a:p>
            <a:pPr marL="457200" indent="-457200">
              <a:buAutoNum type="alphaUcPeriod"/>
            </a:pPr>
            <a:r>
              <a:rPr lang="en-US" dirty="0"/>
              <a:t>Delivery methods</a:t>
            </a:r>
          </a:p>
          <a:p>
            <a:pPr marL="457200" indent="-457200">
              <a:buFont typeface="Wingdings 2" pitchFamily="18" charset="2"/>
              <a:buAutoNum type="alphaUcPeriod"/>
            </a:pPr>
            <a:r>
              <a:rPr lang="en-US" dirty="0"/>
              <a:t>Options section</a:t>
            </a:r>
          </a:p>
          <a:p>
            <a:pPr marL="457200" indent="-457200">
              <a:buAutoNum type="alphaUcPeriod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354" y="3095840"/>
            <a:ext cx="5647027" cy="3353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472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586</Words>
  <Application>Microsoft Office PowerPoint</Application>
  <PresentationFormat>Widescreen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Wingdings</vt:lpstr>
      <vt:lpstr>Wingdings 2</vt:lpstr>
      <vt:lpstr>Frame</vt:lpstr>
      <vt:lpstr>Using the Blackboard  Mass Notification System (also know as:  BB Comms, Parentlink, Connect 5i)</vt:lpstr>
      <vt:lpstr>Help Me !</vt:lpstr>
      <vt:lpstr>Sending Messages Help</vt:lpstr>
      <vt:lpstr>Getting Started</vt:lpstr>
      <vt:lpstr>Mass Notification Home Page</vt:lpstr>
      <vt:lpstr>Mass Notification Home Page</vt:lpstr>
      <vt:lpstr>Sending Messages</vt:lpstr>
      <vt:lpstr>Luigi’s Tips</vt:lpstr>
      <vt:lpstr>Sending Messages</vt:lpstr>
      <vt:lpstr>Sending Messages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the Blackboard  Mass Notification System</dc:title>
  <dc:creator>Luigi Minghetti</dc:creator>
  <cp:lastModifiedBy>Luigi Minghetti</cp:lastModifiedBy>
  <cp:revision>13</cp:revision>
  <dcterms:modified xsi:type="dcterms:W3CDTF">2018-01-21T16:36:21Z</dcterms:modified>
</cp:coreProperties>
</file>