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1" r:id="rId3"/>
    <p:sldId id="265" r:id="rId4"/>
    <p:sldId id="262" r:id="rId5"/>
    <p:sldId id="269" r:id="rId6"/>
    <p:sldId id="258" r:id="rId7"/>
    <p:sldId id="268" r:id="rId8"/>
    <p:sldId id="260" r:id="rId9"/>
    <p:sldId id="264"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E5C20-2085-7CA2-86D7-7606E7AFB3FD}" name="Danielle Gates" initials="DG" userId="S::dgates@newtechnetwork.org::5cefdb61-b281-457c-8c4a-59b10fe23017" providerId="AD"/>
  <p188:author id="{C9F3EEE5-8169-1AC0-8CD0-D5EF21D0BB74}" name="Reming Robitaille" initials="RR" userId="S::rrobitaille@newtechnetwork.org::a8507cfe-8b78-49b3-88ef-ea46075bce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dia Dobyns" initials="LD" lastIdx="4" clrIdx="0">
    <p:extLst>
      <p:ext uri="{19B8F6BF-5375-455C-9EA6-DF929625EA0E}">
        <p15:presenceInfo xmlns:p15="http://schemas.microsoft.com/office/powerpoint/2012/main" userId="S::ldobyns@newtechnetwork.org::f47c145a-81ca-4c7c-9e27-0678d399bd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8039"/>
    <a:srgbClr val="52266E"/>
    <a:srgbClr val="01A1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75"/>
    <p:restoredTop sz="94490"/>
  </p:normalViewPr>
  <p:slideViewPr>
    <p:cSldViewPr snapToGrid="0" snapToObjects="1">
      <p:cViewPr varScale="1">
        <p:scale>
          <a:sx n="72" d="100"/>
          <a:sy n="72" d="100"/>
        </p:scale>
        <p:origin x="208" y="1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FDEEF-7A02-6443-803D-14225980DAE6}" type="datetimeFigureOut">
              <a:rPr lang="en-US" smtClean="0"/>
              <a:t>8/1/23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CD3AA-BAC9-744C-BDDB-B8334411DBA5}" type="slidenum">
              <a:rPr lang="en-US" smtClean="0"/>
              <a:t>‹#›</a:t>
            </a:fld>
            <a:endParaRPr lang="en-US"/>
          </a:p>
        </p:txBody>
      </p:sp>
    </p:spTree>
    <p:extLst>
      <p:ext uri="{BB962C8B-B14F-4D97-AF65-F5344CB8AC3E}">
        <p14:creationId xmlns:p14="http://schemas.microsoft.com/office/powerpoint/2010/main" val="5206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to PBL?</a:t>
            </a:r>
          </a:p>
          <a:p>
            <a:r>
              <a:rPr lang="en-US" dirty="0"/>
              <a:t>New to NTN Model?</a:t>
            </a:r>
          </a:p>
          <a:p>
            <a:r>
              <a:rPr lang="en-US" dirty="0"/>
              <a:t>What to expect for your student this year?</a:t>
            </a:r>
          </a:p>
          <a:p>
            <a:r>
              <a:rPr lang="en-US" dirty="0"/>
              <a:t>What’s Different for Teachers in a PBL classroom?</a:t>
            </a:r>
          </a:p>
          <a:p>
            <a:endParaRPr lang="en-US" dirty="0"/>
          </a:p>
        </p:txBody>
      </p:sp>
      <p:sp>
        <p:nvSpPr>
          <p:cNvPr id="4" name="Slide Number Placeholder 3"/>
          <p:cNvSpPr>
            <a:spLocks noGrp="1"/>
          </p:cNvSpPr>
          <p:nvPr>
            <p:ph type="sldNum" sz="quarter" idx="5"/>
          </p:nvPr>
        </p:nvSpPr>
        <p:spPr/>
        <p:txBody>
          <a:bodyPr/>
          <a:lstStyle/>
          <a:p>
            <a:fld id="{CD9CD3AA-BAC9-744C-BDDB-B8334411DBA5}" type="slidenum">
              <a:rPr lang="en-US" smtClean="0"/>
              <a:t>1</a:t>
            </a:fld>
            <a:endParaRPr lang="en-US"/>
          </a:p>
        </p:txBody>
      </p:sp>
    </p:spTree>
    <p:extLst>
      <p:ext uri="{BB962C8B-B14F-4D97-AF65-F5344CB8AC3E}">
        <p14:creationId xmlns:p14="http://schemas.microsoft.com/office/powerpoint/2010/main" val="9859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CD3AA-BAC9-744C-BDDB-B8334411DBA5}" type="slidenum">
              <a:rPr lang="en-US" smtClean="0"/>
              <a:t>4</a:t>
            </a:fld>
            <a:endParaRPr lang="en-US"/>
          </a:p>
        </p:txBody>
      </p:sp>
    </p:spTree>
    <p:extLst>
      <p:ext uri="{BB962C8B-B14F-4D97-AF65-F5344CB8AC3E}">
        <p14:creationId xmlns:p14="http://schemas.microsoft.com/office/powerpoint/2010/main" val="32860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CD3AA-BAC9-744C-BDDB-B8334411DBA5}" type="slidenum">
              <a:rPr lang="en-US" smtClean="0"/>
              <a:t>5</a:t>
            </a:fld>
            <a:endParaRPr lang="en-US"/>
          </a:p>
        </p:txBody>
      </p:sp>
    </p:spTree>
    <p:extLst>
      <p:ext uri="{BB962C8B-B14F-4D97-AF65-F5344CB8AC3E}">
        <p14:creationId xmlns:p14="http://schemas.microsoft.com/office/powerpoint/2010/main" val="17694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CD3AA-BAC9-744C-BDDB-B8334411DBA5}" type="slidenum">
              <a:rPr lang="en-US" smtClean="0"/>
              <a:t>8</a:t>
            </a:fld>
            <a:endParaRPr lang="en-US"/>
          </a:p>
        </p:txBody>
      </p:sp>
    </p:spTree>
    <p:extLst>
      <p:ext uri="{BB962C8B-B14F-4D97-AF65-F5344CB8AC3E}">
        <p14:creationId xmlns:p14="http://schemas.microsoft.com/office/powerpoint/2010/main" val="242960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A76D-F5DE-7643-A2EE-74370575F1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B594EE-EE04-4A49-B216-913EE9EBE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C6B335-64AA-874C-86E5-7BC3CAC7970F}"/>
              </a:ext>
            </a:extLst>
          </p:cNvPr>
          <p:cNvSpPr>
            <a:spLocks noGrp="1"/>
          </p:cNvSpPr>
          <p:nvPr>
            <p:ph type="dt" sz="half" idx="10"/>
          </p:nvPr>
        </p:nvSpPr>
        <p:spPr/>
        <p:txBody>
          <a:bodyPr/>
          <a:lstStyle/>
          <a:p>
            <a:fld id="{EFFC56D1-91ED-D740-86C0-D679D2898CC3}" type="datetimeFigureOut">
              <a:rPr lang="en-US" smtClean="0"/>
              <a:t>8/1/23</a:t>
            </a:fld>
            <a:endParaRPr lang="en-US"/>
          </a:p>
        </p:txBody>
      </p:sp>
      <p:sp>
        <p:nvSpPr>
          <p:cNvPr id="5" name="Footer Placeholder 4">
            <a:extLst>
              <a:ext uri="{FF2B5EF4-FFF2-40B4-BE49-F238E27FC236}">
                <a16:creationId xmlns:a16="http://schemas.microsoft.com/office/drawing/2014/main" id="{17817220-33B0-B345-B804-7FF6C392B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8D17E-90B6-994C-8E88-60B1619F305F}"/>
              </a:ext>
            </a:extLst>
          </p:cNvPr>
          <p:cNvSpPr>
            <a:spLocks noGrp="1"/>
          </p:cNvSpPr>
          <p:nvPr>
            <p:ph type="sldNum" sz="quarter" idx="12"/>
          </p:nvPr>
        </p:nvSpPr>
        <p:spPr/>
        <p:txBody>
          <a:bodyPr/>
          <a:lstStyle/>
          <a:p>
            <a:fld id="{F7551579-D75B-E24D-A770-E637EC62C093}" type="slidenum">
              <a:rPr lang="en-US" smtClean="0"/>
              <a:t>‹#›</a:t>
            </a:fld>
            <a:endParaRPr lang="en-US"/>
          </a:p>
        </p:txBody>
      </p:sp>
    </p:spTree>
    <p:extLst>
      <p:ext uri="{BB962C8B-B14F-4D97-AF65-F5344CB8AC3E}">
        <p14:creationId xmlns:p14="http://schemas.microsoft.com/office/powerpoint/2010/main" val="227044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4DB-070A-C140-9F8C-8405ABD78E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5F172E-A5D4-5A4B-B1D9-A0D502740D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EC154-8F72-3247-BCCB-0852C4B565AF}"/>
              </a:ext>
            </a:extLst>
          </p:cNvPr>
          <p:cNvSpPr>
            <a:spLocks noGrp="1"/>
          </p:cNvSpPr>
          <p:nvPr>
            <p:ph type="dt" sz="half" idx="10"/>
          </p:nvPr>
        </p:nvSpPr>
        <p:spPr/>
        <p:txBody>
          <a:bodyPr/>
          <a:lstStyle/>
          <a:p>
            <a:fld id="{EFFC56D1-91ED-D740-86C0-D679D2898CC3}" type="datetimeFigureOut">
              <a:rPr lang="en-US" smtClean="0"/>
              <a:t>8/1/23</a:t>
            </a:fld>
            <a:endParaRPr lang="en-US"/>
          </a:p>
        </p:txBody>
      </p:sp>
      <p:sp>
        <p:nvSpPr>
          <p:cNvPr id="5" name="Footer Placeholder 4">
            <a:extLst>
              <a:ext uri="{FF2B5EF4-FFF2-40B4-BE49-F238E27FC236}">
                <a16:creationId xmlns:a16="http://schemas.microsoft.com/office/drawing/2014/main" id="{33614DF2-FB39-604B-BFB5-6C933453F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3DCF7-2A77-5848-BBA3-C853D4FDEB12}"/>
              </a:ext>
            </a:extLst>
          </p:cNvPr>
          <p:cNvSpPr>
            <a:spLocks noGrp="1"/>
          </p:cNvSpPr>
          <p:nvPr>
            <p:ph type="sldNum" sz="quarter" idx="12"/>
          </p:nvPr>
        </p:nvSpPr>
        <p:spPr/>
        <p:txBody>
          <a:bodyPr/>
          <a:lstStyle/>
          <a:p>
            <a:fld id="{F7551579-D75B-E24D-A770-E637EC62C093}" type="slidenum">
              <a:rPr lang="en-US" smtClean="0"/>
              <a:t>‹#›</a:t>
            </a:fld>
            <a:endParaRPr lang="en-US"/>
          </a:p>
        </p:txBody>
      </p:sp>
    </p:spTree>
    <p:extLst>
      <p:ext uri="{BB962C8B-B14F-4D97-AF65-F5344CB8AC3E}">
        <p14:creationId xmlns:p14="http://schemas.microsoft.com/office/powerpoint/2010/main" val="303543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026B62-B168-E843-AA25-0491FB92EB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955C3E-7B91-D844-96BD-90C2EE607C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8139A-1ADF-3E4A-8EC8-ECBABAFC6EB3}"/>
              </a:ext>
            </a:extLst>
          </p:cNvPr>
          <p:cNvSpPr>
            <a:spLocks noGrp="1"/>
          </p:cNvSpPr>
          <p:nvPr>
            <p:ph type="dt" sz="half" idx="10"/>
          </p:nvPr>
        </p:nvSpPr>
        <p:spPr/>
        <p:txBody>
          <a:bodyPr/>
          <a:lstStyle/>
          <a:p>
            <a:fld id="{EFFC56D1-91ED-D740-86C0-D679D2898CC3}" type="datetimeFigureOut">
              <a:rPr lang="en-US" smtClean="0"/>
              <a:t>8/1/23</a:t>
            </a:fld>
            <a:endParaRPr lang="en-US"/>
          </a:p>
        </p:txBody>
      </p:sp>
      <p:sp>
        <p:nvSpPr>
          <p:cNvPr id="5" name="Footer Placeholder 4">
            <a:extLst>
              <a:ext uri="{FF2B5EF4-FFF2-40B4-BE49-F238E27FC236}">
                <a16:creationId xmlns:a16="http://schemas.microsoft.com/office/drawing/2014/main" id="{AA6747F1-F092-DD44-B317-F6D511C1D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99197-B6E5-D942-BBB5-679308F3BCD3}"/>
              </a:ext>
            </a:extLst>
          </p:cNvPr>
          <p:cNvSpPr>
            <a:spLocks noGrp="1"/>
          </p:cNvSpPr>
          <p:nvPr>
            <p:ph type="sldNum" sz="quarter" idx="12"/>
          </p:nvPr>
        </p:nvSpPr>
        <p:spPr/>
        <p:txBody>
          <a:bodyPr/>
          <a:lstStyle/>
          <a:p>
            <a:fld id="{F7551579-D75B-E24D-A770-E637EC62C093}" type="slidenum">
              <a:rPr lang="en-US" smtClean="0"/>
              <a:t>‹#›</a:t>
            </a:fld>
            <a:endParaRPr lang="en-US"/>
          </a:p>
        </p:txBody>
      </p:sp>
    </p:spTree>
    <p:extLst>
      <p:ext uri="{BB962C8B-B14F-4D97-AF65-F5344CB8AC3E}">
        <p14:creationId xmlns:p14="http://schemas.microsoft.com/office/powerpoint/2010/main" val="250736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333A-44C5-1F4C-94D4-4D7A49490E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34622-B43C-A24B-BC1B-013E645A25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5817C-015E-804C-98DA-CEF0BF71A060}"/>
              </a:ext>
            </a:extLst>
          </p:cNvPr>
          <p:cNvSpPr>
            <a:spLocks noGrp="1"/>
          </p:cNvSpPr>
          <p:nvPr>
            <p:ph type="dt" sz="half" idx="10"/>
          </p:nvPr>
        </p:nvSpPr>
        <p:spPr/>
        <p:txBody>
          <a:bodyPr/>
          <a:lstStyle/>
          <a:p>
            <a:fld id="{EFFC56D1-91ED-D740-86C0-D679D2898CC3}" type="datetimeFigureOut">
              <a:rPr lang="en-US" smtClean="0"/>
              <a:t>8/1/23</a:t>
            </a:fld>
            <a:endParaRPr lang="en-US"/>
          </a:p>
        </p:txBody>
      </p:sp>
      <p:sp>
        <p:nvSpPr>
          <p:cNvPr id="5" name="Footer Placeholder 4">
            <a:extLst>
              <a:ext uri="{FF2B5EF4-FFF2-40B4-BE49-F238E27FC236}">
                <a16:creationId xmlns:a16="http://schemas.microsoft.com/office/drawing/2014/main" id="{3AE65079-1606-B440-A125-A07163904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E05CA-0FFE-B14F-B4E0-CA1CBCE8132A}"/>
              </a:ext>
            </a:extLst>
          </p:cNvPr>
          <p:cNvSpPr>
            <a:spLocks noGrp="1"/>
          </p:cNvSpPr>
          <p:nvPr>
            <p:ph type="sldNum" sz="quarter" idx="12"/>
          </p:nvPr>
        </p:nvSpPr>
        <p:spPr/>
        <p:txBody>
          <a:bodyPr/>
          <a:lstStyle/>
          <a:p>
            <a:fld id="{F7551579-D75B-E24D-A770-E637EC62C093}" type="slidenum">
              <a:rPr lang="en-US" smtClean="0"/>
              <a:t>‹#›</a:t>
            </a:fld>
            <a:endParaRPr lang="en-US"/>
          </a:p>
        </p:txBody>
      </p:sp>
    </p:spTree>
    <p:extLst>
      <p:ext uri="{BB962C8B-B14F-4D97-AF65-F5344CB8AC3E}">
        <p14:creationId xmlns:p14="http://schemas.microsoft.com/office/powerpoint/2010/main" val="194641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0FA4-7FB6-8044-81F2-62A7DD08B7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9B40D0-3DF9-3F4E-B1E4-1292BF070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8AA0D2-6566-FD44-9790-EDC52056D4DF}"/>
              </a:ext>
            </a:extLst>
          </p:cNvPr>
          <p:cNvSpPr>
            <a:spLocks noGrp="1"/>
          </p:cNvSpPr>
          <p:nvPr>
            <p:ph type="dt" sz="half" idx="10"/>
          </p:nvPr>
        </p:nvSpPr>
        <p:spPr/>
        <p:txBody>
          <a:bodyPr/>
          <a:lstStyle/>
          <a:p>
            <a:fld id="{EFFC56D1-91ED-D740-86C0-D679D2898CC3}" type="datetimeFigureOut">
              <a:rPr lang="en-US" smtClean="0"/>
              <a:t>8/1/23</a:t>
            </a:fld>
            <a:endParaRPr lang="en-US"/>
          </a:p>
        </p:txBody>
      </p:sp>
      <p:sp>
        <p:nvSpPr>
          <p:cNvPr id="5" name="Footer Placeholder 4">
            <a:extLst>
              <a:ext uri="{FF2B5EF4-FFF2-40B4-BE49-F238E27FC236}">
                <a16:creationId xmlns:a16="http://schemas.microsoft.com/office/drawing/2014/main" id="{ED032E0B-285D-504F-9033-32BD31DAA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92964-28C8-4748-AD93-EB51531CD311}"/>
              </a:ext>
            </a:extLst>
          </p:cNvPr>
          <p:cNvSpPr>
            <a:spLocks noGrp="1"/>
          </p:cNvSpPr>
          <p:nvPr>
            <p:ph type="sldNum" sz="quarter" idx="12"/>
          </p:nvPr>
        </p:nvSpPr>
        <p:spPr/>
        <p:txBody>
          <a:bodyPr/>
          <a:lstStyle/>
          <a:p>
            <a:fld id="{F7551579-D75B-E24D-A770-E637EC62C093}" type="slidenum">
              <a:rPr lang="en-US" smtClean="0"/>
              <a:t>‹#›</a:t>
            </a:fld>
            <a:endParaRPr lang="en-US"/>
          </a:p>
        </p:txBody>
      </p:sp>
    </p:spTree>
    <p:extLst>
      <p:ext uri="{BB962C8B-B14F-4D97-AF65-F5344CB8AC3E}">
        <p14:creationId xmlns:p14="http://schemas.microsoft.com/office/powerpoint/2010/main" val="376558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4409-6E98-6241-9175-95AD8F31FE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F0AFE-94BC-6640-A366-617735F62A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EE0E07-1842-8E4C-A696-56AF117756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3D3164-2105-CA44-AE44-7756A71559A7}"/>
              </a:ext>
            </a:extLst>
          </p:cNvPr>
          <p:cNvSpPr>
            <a:spLocks noGrp="1"/>
          </p:cNvSpPr>
          <p:nvPr>
            <p:ph type="dt" sz="half" idx="10"/>
          </p:nvPr>
        </p:nvSpPr>
        <p:spPr/>
        <p:txBody>
          <a:bodyPr/>
          <a:lstStyle/>
          <a:p>
            <a:fld id="{EFFC56D1-91ED-D740-86C0-D679D2898CC3}" type="datetimeFigureOut">
              <a:rPr lang="en-US" smtClean="0"/>
              <a:t>8/1/23</a:t>
            </a:fld>
            <a:endParaRPr lang="en-US"/>
          </a:p>
        </p:txBody>
      </p:sp>
      <p:sp>
        <p:nvSpPr>
          <p:cNvPr id="6" name="Footer Placeholder 5">
            <a:extLst>
              <a:ext uri="{FF2B5EF4-FFF2-40B4-BE49-F238E27FC236}">
                <a16:creationId xmlns:a16="http://schemas.microsoft.com/office/drawing/2014/main" id="{820810AB-4E63-A44F-90E3-3BD886457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A9F714-753D-DA42-9B8F-68912877B752}"/>
              </a:ext>
            </a:extLst>
          </p:cNvPr>
          <p:cNvSpPr>
            <a:spLocks noGrp="1"/>
          </p:cNvSpPr>
          <p:nvPr>
            <p:ph type="sldNum" sz="quarter" idx="12"/>
          </p:nvPr>
        </p:nvSpPr>
        <p:spPr/>
        <p:txBody>
          <a:bodyPr/>
          <a:lstStyle/>
          <a:p>
            <a:fld id="{F7551579-D75B-E24D-A770-E637EC62C093}" type="slidenum">
              <a:rPr lang="en-US" smtClean="0"/>
              <a:t>‹#›</a:t>
            </a:fld>
            <a:endParaRPr lang="en-US"/>
          </a:p>
        </p:txBody>
      </p:sp>
    </p:spTree>
    <p:extLst>
      <p:ext uri="{BB962C8B-B14F-4D97-AF65-F5344CB8AC3E}">
        <p14:creationId xmlns:p14="http://schemas.microsoft.com/office/powerpoint/2010/main" val="250406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CFC9-06A5-9240-8499-F879E26582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31FC81-7ED2-F94F-B4C3-22BB768044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A9C857-7C16-6E44-A876-10B31D5BC6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ED4E56-F208-2F4B-B923-6879596D9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228AB8-7C3F-9845-B33D-C97B98AE0E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10C2D5-D5AF-6141-87DB-2524EBE36EB1}"/>
              </a:ext>
            </a:extLst>
          </p:cNvPr>
          <p:cNvSpPr>
            <a:spLocks noGrp="1"/>
          </p:cNvSpPr>
          <p:nvPr>
            <p:ph type="dt" sz="half" idx="10"/>
          </p:nvPr>
        </p:nvSpPr>
        <p:spPr/>
        <p:txBody>
          <a:bodyPr/>
          <a:lstStyle/>
          <a:p>
            <a:fld id="{EFFC56D1-91ED-D740-86C0-D679D2898CC3}" type="datetimeFigureOut">
              <a:rPr lang="en-US" smtClean="0"/>
              <a:t>8/1/23</a:t>
            </a:fld>
            <a:endParaRPr lang="en-US"/>
          </a:p>
        </p:txBody>
      </p:sp>
      <p:sp>
        <p:nvSpPr>
          <p:cNvPr id="8" name="Footer Placeholder 7">
            <a:extLst>
              <a:ext uri="{FF2B5EF4-FFF2-40B4-BE49-F238E27FC236}">
                <a16:creationId xmlns:a16="http://schemas.microsoft.com/office/drawing/2014/main" id="{A73277CE-60D0-E540-85AC-3D7B024B0E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40C88E-C25D-8949-9E16-AEB67EBB84DD}"/>
              </a:ext>
            </a:extLst>
          </p:cNvPr>
          <p:cNvSpPr>
            <a:spLocks noGrp="1"/>
          </p:cNvSpPr>
          <p:nvPr>
            <p:ph type="sldNum" sz="quarter" idx="12"/>
          </p:nvPr>
        </p:nvSpPr>
        <p:spPr/>
        <p:txBody>
          <a:bodyPr/>
          <a:lstStyle/>
          <a:p>
            <a:fld id="{F7551579-D75B-E24D-A770-E637EC62C093}" type="slidenum">
              <a:rPr lang="en-US" smtClean="0"/>
              <a:t>‹#›</a:t>
            </a:fld>
            <a:endParaRPr lang="en-US"/>
          </a:p>
        </p:txBody>
      </p:sp>
    </p:spTree>
    <p:extLst>
      <p:ext uri="{BB962C8B-B14F-4D97-AF65-F5344CB8AC3E}">
        <p14:creationId xmlns:p14="http://schemas.microsoft.com/office/powerpoint/2010/main" val="89895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6E27-41BA-6A43-B9D2-19F8F10C01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607EFE-EEB0-D148-8F81-C8C1766D402F}"/>
              </a:ext>
            </a:extLst>
          </p:cNvPr>
          <p:cNvSpPr>
            <a:spLocks noGrp="1"/>
          </p:cNvSpPr>
          <p:nvPr>
            <p:ph type="dt" sz="half" idx="10"/>
          </p:nvPr>
        </p:nvSpPr>
        <p:spPr/>
        <p:txBody>
          <a:bodyPr/>
          <a:lstStyle/>
          <a:p>
            <a:fld id="{EFFC56D1-91ED-D740-86C0-D679D2898CC3}" type="datetimeFigureOut">
              <a:rPr lang="en-US" smtClean="0"/>
              <a:t>8/1/23</a:t>
            </a:fld>
            <a:endParaRPr lang="en-US"/>
          </a:p>
        </p:txBody>
      </p:sp>
      <p:sp>
        <p:nvSpPr>
          <p:cNvPr id="4" name="Footer Placeholder 3">
            <a:extLst>
              <a:ext uri="{FF2B5EF4-FFF2-40B4-BE49-F238E27FC236}">
                <a16:creationId xmlns:a16="http://schemas.microsoft.com/office/drawing/2014/main" id="{42C70256-7137-7747-AEA7-4DCAF6AB8F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DA40E8-9664-FD40-ACB5-FFAAF2A3041E}"/>
              </a:ext>
            </a:extLst>
          </p:cNvPr>
          <p:cNvSpPr>
            <a:spLocks noGrp="1"/>
          </p:cNvSpPr>
          <p:nvPr>
            <p:ph type="sldNum" sz="quarter" idx="12"/>
          </p:nvPr>
        </p:nvSpPr>
        <p:spPr/>
        <p:txBody>
          <a:bodyPr/>
          <a:lstStyle/>
          <a:p>
            <a:fld id="{F7551579-D75B-E24D-A770-E637EC62C093}" type="slidenum">
              <a:rPr lang="en-US" smtClean="0"/>
              <a:t>‹#›</a:t>
            </a:fld>
            <a:endParaRPr lang="en-US"/>
          </a:p>
        </p:txBody>
      </p:sp>
    </p:spTree>
    <p:extLst>
      <p:ext uri="{BB962C8B-B14F-4D97-AF65-F5344CB8AC3E}">
        <p14:creationId xmlns:p14="http://schemas.microsoft.com/office/powerpoint/2010/main" val="385635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CA9FEE-B755-AB4F-8FA7-708CA09CAA96}"/>
              </a:ext>
            </a:extLst>
          </p:cNvPr>
          <p:cNvSpPr>
            <a:spLocks noGrp="1"/>
          </p:cNvSpPr>
          <p:nvPr>
            <p:ph type="dt" sz="half" idx="10"/>
          </p:nvPr>
        </p:nvSpPr>
        <p:spPr/>
        <p:txBody>
          <a:bodyPr/>
          <a:lstStyle/>
          <a:p>
            <a:fld id="{EFFC56D1-91ED-D740-86C0-D679D2898CC3}" type="datetimeFigureOut">
              <a:rPr lang="en-US" smtClean="0"/>
              <a:t>8/1/23</a:t>
            </a:fld>
            <a:endParaRPr lang="en-US"/>
          </a:p>
        </p:txBody>
      </p:sp>
      <p:sp>
        <p:nvSpPr>
          <p:cNvPr id="3" name="Footer Placeholder 2">
            <a:extLst>
              <a:ext uri="{FF2B5EF4-FFF2-40B4-BE49-F238E27FC236}">
                <a16:creationId xmlns:a16="http://schemas.microsoft.com/office/drawing/2014/main" id="{A4F65858-BFA4-F940-B7D5-04A162E514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A24C7-7424-D745-AFA7-C885C07CBB5A}"/>
              </a:ext>
            </a:extLst>
          </p:cNvPr>
          <p:cNvSpPr>
            <a:spLocks noGrp="1"/>
          </p:cNvSpPr>
          <p:nvPr>
            <p:ph type="sldNum" sz="quarter" idx="12"/>
          </p:nvPr>
        </p:nvSpPr>
        <p:spPr/>
        <p:txBody>
          <a:bodyPr/>
          <a:lstStyle/>
          <a:p>
            <a:fld id="{F7551579-D75B-E24D-A770-E637EC62C093}" type="slidenum">
              <a:rPr lang="en-US" smtClean="0"/>
              <a:t>‹#›</a:t>
            </a:fld>
            <a:endParaRPr lang="en-US"/>
          </a:p>
        </p:txBody>
      </p:sp>
    </p:spTree>
    <p:extLst>
      <p:ext uri="{BB962C8B-B14F-4D97-AF65-F5344CB8AC3E}">
        <p14:creationId xmlns:p14="http://schemas.microsoft.com/office/powerpoint/2010/main" val="410007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2B7E-2B9F-C445-88B0-35DE653BC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79884-0837-944C-8DA1-97403C243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21D62-E612-F240-A646-D789A15FE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EC6DB2-B9DF-9F4F-A983-C5469DA118C2}"/>
              </a:ext>
            </a:extLst>
          </p:cNvPr>
          <p:cNvSpPr>
            <a:spLocks noGrp="1"/>
          </p:cNvSpPr>
          <p:nvPr>
            <p:ph type="dt" sz="half" idx="10"/>
          </p:nvPr>
        </p:nvSpPr>
        <p:spPr/>
        <p:txBody>
          <a:bodyPr/>
          <a:lstStyle/>
          <a:p>
            <a:fld id="{EFFC56D1-91ED-D740-86C0-D679D2898CC3}" type="datetimeFigureOut">
              <a:rPr lang="en-US" smtClean="0"/>
              <a:t>8/1/23</a:t>
            </a:fld>
            <a:endParaRPr lang="en-US"/>
          </a:p>
        </p:txBody>
      </p:sp>
      <p:sp>
        <p:nvSpPr>
          <p:cNvPr id="6" name="Footer Placeholder 5">
            <a:extLst>
              <a:ext uri="{FF2B5EF4-FFF2-40B4-BE49-F238E27FC236}">
                <a16:creationId xmlns:a16="http://schemas.microsoft.com/office/drawing/2014/main" id="{5FAC000C-B02F-B44B-831A-917562CD3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1D926-46D9-C241-84D9-456478F37E51}"/>
              </a:ext>
            </a:extLst>
          </p:cNvPr>
          <p:cNvSpPr>
            <a:spLocks noGrp="1"/>
          </p:cNvSpPr>
          <p:nvPr>
            <p:ph type="sldNum" sz="quarter" idx="12"/>
          </p:nvPr>
        </p:nvSpPr>
        <p:spPr/>
        <p:txBody>
          <a:bodyPr/>
          <a:lstStyle/>
          <a:p>
            <a:fld id="{F7551579-D75B-E24D-A770-E637EC62C093}" type="slidenum">
              <a:rPr lang="en-US" smtClean="0"/>
              <a:t>‹#›</a:t>
            </a:fld>
            <a:endParaRPr lang="en-US"/>
          </a:p>
        </p:txBody>
      </p:sp>
    </p:spTree>
    <p:extLst>
      <p:ext uri="{BB962C8B-B14F-4D97-AF65-F5344CB8AC3E}">
        <p14:creationId xmlns:p14="http://schemas.microsoft.com/office/powerpoint/2010/main" val="239828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F774-93D8-9444-9EAD-0DA7E9052F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2DCACB-75DD-1743-99CA-1263996261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AF865D-F4CB-4F47-BBD4-5A4F025E0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F23806-8ABF-1B4F-ACC8-4D84C2CD1303}"/>
              </a:ext>
            </a:extLst>
          </p:cNvPr>
          <p:cNvSpPr>
            <a:spLocks noGrp="1"/>
          </p:cNvSpPr>
          <p:nvPr>
            <p:ph type="dt" sz="half" idx="10"/>
          </p:nvPr>
        </p:nvSpPr>
        <p:spPr/>
        <p:txBody>
          <a:bodyPr/>
          <a:lstStyle/>
          <a:p>
            <a:fld id="{EFFC56D1-91ED-D740-86C0-D679D2898CC3}" type="datetimeFigureOut">
              <a:rPr lang="en-US" smtClean="0"/>
              <a:t>8/1/23</a:t>
            </a:fld>
            <a:endParaRPr lang="en-US"/>
          </a:p>
        </p:txBody>
      </p:sp>
      <p:sp>
        <p:nvSpPr>
          <p:cNvPr id="6" name="Footer Placeholder 5">
            <a:extLst>
              <a:ext uri="{FF2B5EF4-FFF2-40B4-BE49-F238E27FC236}">
                <a16:creationId xmlns:a16="http://schemas.microsoft.com/office/drawing/2014/main" id="{F5640EF4-4B52-FF42-B212-E657F1FA6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AB408-EE74-7346-AE73-FAF85412E972}"/>
              </a:ext>
            </a:extLst>
          </p:cNvPr>
          <p:cNvSpPr>
            <a:spLocks noGrp="1"/>
          </p:cNvSpPr>
          <p:nvPr>
            <p:ph type="sldNum" sz="quarter" idx="12"/>
          </p:nvPr>
        </p:nvSpPr>
        <p:spPr/>
        <p:txBody>
          <a:bodyPr/>
          <a:lstStyle/>
          <a:p>
            <a:fld id="{F7551579-D75B-E24D-A770-E637EC62C093}" type="slidenum">
              <a:rPr lang="en-US" smtClean="0"/>
              <a:t>‹#›</a:t>
            </a:fld>
            <a:endParaRPr lang="en-US"/>
          </a:p>
        </p:txBody>
      </p:sp>
    </p:spTree>
    <p:extLst>
      <p:ext uri="{BB962C8B-B14F-4D97-AF65-F5344CB8AC3E}">
        <p14:creationId xmlns:p14="http://schemas.microsoft.com/office/powerpoint/2010/main" val="266998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0E42C-BBFC-4A45-9A83-3F110B6D1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65081C-988D-6448-B1EC-822EE9687F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84B2F-EE2A-FB45-B66F-E37985C005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C56D1-91ED-D740-86C0-D679D2898CC3}" type="datetimeFigureOut">
              <a:rPr lang="en-US" smtClean="0"/>
              <a:t>8/1/23</a:t>
            </a:fld>
            <a:endParaRPr lang="en-US"/>
          </a:p>
        </p:txBody>
      </p:sp>
      <p:sp>
        <p:nvSpPr>
          <p:cNvPr id="5" name="Footer Placeholder 4">
            <a:extLst>
              <a:ext uri="{FF2B5EF4-FFF2-40B4-BE49-F238E27FC236}">
                <a16:creationId xmlns:a16="http://schemas.microsoft.com/office/drawing/2014/main" id="{E9B83048-42FF-D744-B724-6A5F7F3F6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E2F490-D130-9F4C-B8FD-F7269E61A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51579-D75B-E24D-A770-E637EC62C093}" type="slidenum">
              <a:rPr lang="en-US" smtClean="0"/>
              <a:t>‹#›</a:t>
            </a:fld>
            <a:endParaRPr lang="en-US"/>
          </a:p>
        </p:txBody>
      </p:sp>
    </p:spTree>
    <p:extLst>
      <p:ext uri="{BB962C8B-B14F-4D97-AF65-F5344CB8AC3E}">
        <p14:creationId xmlns:p14="http://schemas.microsoft.com/office/powerpoint/2010/main" val="281063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newtechnetwork.org/2022-impact-report/"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newtechnetwork.org/2022-impact-repor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newtechnetwork.org/2022-impact-report/"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7B2B-DC05-EE4A-8A91-5FCB5D9A711A}"/>
              </a:ext>
            </a:extLst>
          </p:cNvPr>
          <p:cNvSpPr>
            <a:spLocks noGrp="1"/>
          </p:cNvSpPr>
          <p:nvPr>
            <p:ph type="ctrTitle"/>
          </p:nvPr>
        </p:nvSpPr>
        <p:spPr>
          <a:xfrm>
            <a:off x="1524000" y="2960378"/>
            <a:ext cx="9144000" cy="937244"/>
          </a:xfrm>
        </p:spPr>
        <p:txBody>
          <a:bodyPr>
            <a:noAutofit/>
          </a:bodyPr>
          <a:lstStyle/>
          <a:p>
            <a:r>
              <a:rPr lang="en-US" sz="6600" b="1" spc="600" dirty="0">
                <a:solidFill>
                  <a:schemeClr val="bg1">
                    <a:lumMod val="50000"/>
                  </a:schemeClr>
                </a:solidFill>
                <a:latin typeface="Arial" panose="020B0604020202020204" pitchFamily="34" charset="0"/>
                <a:cs typeface="Arial" panose="020B0604020202020204" pitchFamily="34" charset="0"/>
              </a:rPr>
              <a:t>BACK TO SCHOOL</a:t>
            </a:r>
          </a:p>
        </p:txBody>
      </p:sp>
      <p:sp>
        <p:nvSpPr>
          <p:cNvPr id="6" name="Title 1">
            <a:extLst>
              <a:ext uri="{FF2B5EF4-FFF2-40B4-BE49-F238E27FC236}">
                <a16:creationId xmlns:a16="http://schemas.microsoft.com/office/drawing/2014/main" id="{9DE0A739-1690-AB47-B16F-2EBD55C48203}"/>
              </a:ext>
            </a:extLst>
          </p:cNvPr>
          <p:cNvSpPr txBox="1">
            <a:spLocks/>
          </p:cNvSpPr>
          <p:nvPr/>
        </p:nvSpPr>
        <p:spPr>
          <a:xfrm>
            <a:off x="252412" y="4040497"/>
            <a:ext cx="11687175" cy="4457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dirty="0">
                <a:solidFill>
                  <a:schemeClr val="bg1">
                    <a:lumMod val="50000"/>
                  </a:schemeClr>
                </a:solidFill>
                <a:latin typeface="Arial" panose="020B0604020202020204" pitchFamily="34" charset="0"/>
                <a:cs typeface="Arial" panose="020B0604020202020204" pitchFamily="34" charset="0"/>
              </a:rPr>
              <a:t>A slide library from your partner in school design.</a:t>
            </a:r>
          </a:p>
        </p:txBody>
      </p:sp>
      <p:sp>
        <p:nvSpPr>
          <p:cNvPr id="13" name="Google Shape;12;p2">
            <a:extLst>
              <a:ext uri="{FF2B5EF4-FFF2-40B4-BE49-F238E27FC236}">
                <a16:creationId xmlns:a16="http://schemas.microsoft.com/office/drawing/2014/main" id="{6011EA82-6A61-C073-E5DB-82FDE545D439}"/>
              </a:ext>
            </a:extLst>
          </p:cNvPr>
          <p:cNvSpPr/>
          <p:nvPr/>
        </p:nvSpPr>
        <p:spPr>
          <a:xfrm>
            <a:off x="9692263" y="6097588"/>
            <a:ext cx="257700" cy="257700"/>
          </a:xfrm>
          <a:prstGeom prst="ellipse">
            <a:avLst/>
          </a:prstGeom>
          <a:solidFill>
            <a:srgbClr val="D5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p2">
            <a:extLst>
              <a:ext uri="{FF2B5EF4-FFF2-40B4-BE49-F238E27FC236}">
                <a16:creationId xmlns:a16="http://schemas.microsoft.com/office/drawing/2014/main" id="{425A7332-8774-1A03-3AB9-E4C8C9B59507}"/>
              </a:ext>
            </a:extLst>
          </p:cNvPr>
          <p:cNvSpPr/>
          <p:nvPr/>
        </p:nvSpPr>
        <p:spPr>
          <a:xfrm>
            <a:off x="10058620" y="6097588"/>
            <a:ext cx="257700" cy="257700"/>
          </a:xfrm>
          <a:prstGeom prst="ellipse">
            <a:avLst/>
          </a:prstGeom>
          <a:solidFill>
            <a:srgbClr val="EF7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p2">
            <a:extLst>
              <a:ext uri="{FF2B5EF4-FFF2-40B4-BE49-F238E27FC236}">
                <a16:creationId xmlns:a16="http://schemas.microsoft.com/office/drawing/2014/main" id="{00DED1FD-0A3D-DBEA-4B9E-5E7694185313}"/>
              </a:ext>
            </a:extLst>
          </p:cNvPr>
          <p:cNvSpPr/>
          <p:nvPr/>
        </p:nvSpPr>
        <p:spPr>
          <a:xfrm>
            <a:off x="10424976" y="6097588"/>
            <a:ext cx="257700" cy="257700"/>
          </a:xfrm>
          <a:prstGeom prst="ellipse">
            <a:avLst/>
          </a:prstGeom>
          <a:solidFill>
            <a:srgbClr val="00A0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p2">
            <a:extLst>
              <a:ext uri="{FF2B5EF4-FFF2-40B4-BE49-F238E27FC236}">
                <a16:creationId xmlns:a16="http://schemas.microsoft.com/office/drawing/2014/main" id="{E0D831FA-E491-67A6-DA84-5637E5961C1A}"/>
              </a:ext>
            </a:extLst>
          </p:cNvPr>
          <p:cNvSpPr/>
          <p:nvPr/>
        </p:nvSpPr>
        <p:spPr>
          <a:xfrm>
            <a:off x="10791332" y="6097588"/>
            <a:ext cx="257700" cy="257700"/>
          </a:xfrm>
          <a:prstGeom prst="ellipse">
            <a:avLst/>
          </a:prstGeom>
          <a:solidFill>
            <a:srgbClr val="581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 name="Google Shape;16;p2">
            <a:extLst>
              <a:ext uri="{FF2B5EF4-FFF2-40B4-BE49-F238E27FC236}">
                <a16:creationId xmlns:a16="http://schemas.microsoft.com/office/drawing/2014/main" id="{CB774FE4-05C8-A43C-CA08-07150A060954}"/>
              </a:ext>
            </a:extLst>
          </p:cNvPr>
          <p:cNvCxnSpPr>
            <a:cxnSpLocks/>
          </p:cNvCxnSpPr>
          <p:nvPr/>
        </p:nvCxnSpPr>
        <p:spPr>
          <a:xfrm>
            <a:off x="131" y="6249342"/>
            <a:ext cx="9504087" cy="0"/>
          </a:xfrm>
          <a:prstGeom prst="straightConnector1">
            <a:avLst/>
          </a:prstGeom>
          <a:noFill/>
          <a:ln w="38100" cap="flat" cmpd="sng">
            <a:solidFill>
              <a:schemeClr val="dk2"/>
            </a:solidFill>
            <a:prstDash val="solid"/>
            <a:round/>
            <a:headEnd type="none" w="med" len="med"/>
            <a:tailEnd type="none" w="med" len="med"/>
          </a:ln>
        </p:spPr>
      </p:cxnSp>
      <p:pic>
        <p:nvPicPr>
          <p:cNvPr id="18" name="Google Shape;17;p2">
            <a:extLst>
              <a:ext uri="{FF2B5EF4-FFF2-40B4-BE49-F238E27FC236}">
                <a16:creationId xmlns:a16="http://schemas.microsoft.com/office/drawing/2014/main" id="{B18D3247-EE43-3955-68AC-BB8090397595}"/>
              </a:ext>
            </a:extLst>
          </p:cNvPr>
          <p:cNvPicPr preferRelativeResize="0"/>
          <p:nvPr/>
        </p:nvPicPr>
        <p:blipFill rotWithShape="1">
          <a:blip r:embed="rId3">
            <a:alphaModFix/>
          </a:blip>
          <a:srcRect t="38705" b="31308"/>
          <a:stretch/>
        </p:blipFill>
        <p:spPr>
          <a:xfrm>
            <a:off x="121400" y="264339"/>
            <a:ext cx="2612777" cy="587601"/>
          </a:xfrm>
          <a:prstGeom prst="rect">
            <a:avLst/>
          </a:prstGeom>
          <a:noFill/>
          <a:ln>
            <a:noFill/>
          </a:ln>
        </p:spPr>
      </p:pic>
      <p:cxnSp>
        <p:nvCxnSpPr>
          <p:cNvPr id="20" name="Straight Connector 19">
            <a:extLst>
              <a:ext uri="{FF2B5EF4-FFF2-40B4-BE49-F238E27FC236}">
                <a16:creationId xmlns:a16="http://schemas.microsoft.com/office/drawing/2014/main" id="{DC330577-C9F6-8976-D90A-028B368C3E54}"/>
              </a:ext>
            </a:extLst>
          </p:cNvPr>
          <p:cNvCxnSpPr>
            <a:cxnSpLocks/>
          </p:cNvCxnSpPr>
          <p:nvPr/>
        </p:nvCxnSpPr>
        <p:spPr>
          <a:xfrm>
            <a:off x="0" y="6249342"/>
            <a:ext cx="9504218"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72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20CE44-1AEA-9148-BB35-89D6099D84A4}"/>
              </a:ext>
            </a:extLst>
          </p:cNvPr>
          <p:cNvSpPr/>
          <p:nvPr/>
        </p:nvSpPr>
        <p:spPr>
          <a:xfrm>
            <a:off x="1927165" y="4118556"/>
            <a:ext cx="8337667" cy="1015663"/>
          </a:xfrm>
          <a:prstGeom prst="rect">
            <a:avLst/>
          </a:prstGeom>
        </p:spPr>
        <p:txBody>
          <a:bodyPr wrap="none">
            <a:spAutoFit/>
          </a:bodyPr>
          <a:lstStyle/>
          <a:p>
            <a:pPr algn="ctr"/>
            <a:r>
              <a:rPr lang="en-US" sz="3000" dirty="0">
                <a:latin typeface="Arial" panose="020B0604020202020204" pitchFamily="34" charset="0"/>
                <a:cs typeface="Arial" panose="020B0604020202020204" pitchFamily="34" charset="0"/>
              </a:rPr>
              <a:t>For more information about New Tech Network, </a:t>
            </a:r>
          </a:p>
          <a:p>
            <a:pPr algn="ctr"/>
            <a:r>
              <a:rPr lang="en-US" sz="3000" dirty="0">
                <a:latin typeface="Arial" panose="020B0604020202020204" pitchFamily="34" charset="0"/>
                <a:cs typeface="Arial" panose="020B0604020202020204" pitchFamily="34" charset="0"/>
              </a:rPr>
              <a:t>please visit </a:t>
            </a:r>
            <a:r>
              <a:rPr lang="en-US" sz="3000" dirty="0" err="1">
                <a:latin typeface="Arial" panose="020B0604020202020204" pitchFamily="34" charset="0"/>
                <a:cs typeface="Arial" panose="020B0604020202020204" pitchFamily="34" charset="0"/>
              </a:rPr>
              <a:t>newtechnetwork.org</a:t>
            </a:r>
            <a:r>
              <a:rPr lang="en-US" sz="3000" dirty="0">
                <a:latin typeface="Arial" panose="020B0604020202020204" pitchFamily="34" charset="0"/>
                <a:cs typeface="Arial" panose="020B0604020202020204" pitchFamily="34" charset="0"/>
              </a:rPr>
              <a:t>.</a:t>
            </a:r>
          </a:p>
        </p:txBody>
      </p:sp>
      <p:pic>
        <p:nvPicPr>
          <p:cNvPr id="4" name="Google Shape;63;p6">
            <a:extLst>
              <a:ext uri="{FF2B5EF4-FFF2-40B4-BE49-F238E27FC236}">
                <a16:creationId xmlns:a16="http://schemas.microsoft.com/office/drawing/2014/main" id="{13678437-EA1A-E442-F641-2B3F431EEF98}"/>
              </a:ext>
            </a:extLst>
          </p:cNvPr>
          <p:cNvPicPr preferRelativeResize="0"/>
          <p:nvPr/>
        </p:nvPicPr>
        <p:blipFill>
          <a:blip r:embed="rId2">
            <a:alphaModFix/>
          </a:blip>
          <a:stretch>
            <a:fillRect/>
          </a:stretch>
        </p:blipFill>
        <p:spPr>
          <a:xfrm>
            <a:off x="4619726" y="1783592"/>
            <a:ext cx="2952547" cy="2214420"/>
          </a:xfrm>
          <a:prstGeom prst="rect">
            <a:avLst/>
          </a:prstGeom>
          <a:noFill/>
          <a:ln>
            <a:noFill/>
          </a:ln>
        </p:spPr>
      </p:pic>
    </p:spTree>
    <p:extLst>
      <p:ext uri="{BB962C8B-B14F-4D97-AF65-F5344CB8AC3E}">
        <p14:creationId xmlns:p14="http://schemas.microsoft.com/office/powerpoint/2010/main" val="180617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9EA8D82-B4C1-F84B-AD50-1C8AC9CC419C}"/>
              </a:ext>
            </a:extLst>
          </p:cNvPr>
          <p:cNvSpPr txBox="1">
            <a:spLocks/>
          </p:cNvSpPr>
          <p:nvPr/>
        </p:nvSpPr>
        <p:spPr>
          <a:xfrm>
            <a:off x="232955" y="621992"/>
            <a:ext cx="1195904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spc="300" dirty="0">
                <a:solidFill>
                  <a:schemeClr val="bg1">
                    <a:lumMod val="50000"/>
                  </a:schemeClr>
                </a:solidFill>
                <a:latin typeface="Arial" panose="020B0604020202020204" pitchFamily="34" charset="0"/>
                <a:cs typeface="Arial" panose="020B0604020202020204" pitchFamily="34" charset="0"/>
              </a:rPr>
              <a:t>PROJECT-BASED LEARNING?</a:t>
            </a:r>
          </a:p>
        </p:txBody>
      </p:sp>
      <p:sp>
        <p:nvSpPr>
          <p:cNvPr id="9" name="Title 1">
            <a:extLst>
              <a:ext uri="{FF2B5EF4-FFF2-40B4-BE49-F238E27FC236}">
                <a16:creationId xmlns:a16="http://schemas.microsoft.com/office/drawing/2014/main" id="{7827FEF0-90A9-5B4E-A1FF-5A58DBAD8AD4}"/>
              </a:ext>
            </a:extLst>
          </p:cNvPr>
          <p:cNvSpPr txBox="1">
            <a:spLocks/>
          </p:cNvSpPr>
          <p:nvPr/>
        </p:nvSpPr>
        <p:spPr>
          <a:xfrm>
            <a:off x="261532" y="42814"/>
            <a:ext cx="1166893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spc="300" dirty="0">
                <a:solidFill>
                  <a:schemeClr val="bg1">
                    <a:lumMod val="50000"/>
                  </a:schemeClr>
                </a:solidFill>
                <a:latin typeface="Arial" panose="020B0604020202020204" pitchFamily="34" charset="0"/>
                <a:cs typeface="Arial" panose="020B0604020202020204" pitchFamily="34" charset="0"/>
              </a:rPr>
              <a:t>WHY</a:t>
            </a:r>
          </a:p>
        </p:txBody>
      </p:sp>
      <p:sp>
        <p:nvSpPr>
          <p:cNvPr id="18" name="Rectangle 17">
            <a:extLst>
              <a:ext uri="{FF2B5EF4-FFF2-40B4-BE49-F238E27FC236}">
                <a16:creationId xmlns:a16="http://schemas.microsoft.com/office/drawing/2014/main" id="{D292DC88-1C33-BE40-84EF-776B40784930}"/>
              </a:ext>
            </a:extLst>
          </p:cNvPr>
          <p:cNvSpPr/>
          <p:nvPr/>
        </p:nvSpPr>
        <p:spPr>
          <a:xfrm>
            <a:off x="472762" y="2161352"/>
            <a:ext cx="9031456" cy="3554819"/>
          </a:xfrm>
          <a:prstGeom prst="rect">
            <a:avLst/>
          </a:prstGeom>
        </p:spPr>
        <p:txBody>
          <a:bodyPr wrap="square">
            <a:spAutoFit/>
          </a:bodyPr>
          <a:lstStyle/>
          <a:p>
            <a:r>
              <a:rPr lang="en-US" sz="2500" b="1" dirty="0">
                <a:latin typeface="Arial" panose="020B0604020202020204" pitchFamily="34" charset="0"/>
                <a:cs typeface="Arial" panose="020B0604020202020204" pitchFamily="34" charset="0"/>
              </a:rPr>
              <a:t>The most effective way to develop skills like agency, collaboration, and communication in students is to integrate the practice of each skill in every facet of learning.</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Based on our experience, high-quality, relevant project-based learning (PBL) is the best way for students to experience deep, contextual, and shared learning, and acquire and demonstrate proficiency on school-wide learning outcomes.</a:t>
            </a:r>
          </a:p>
        </p:txBody>
      </p:sp>
      <p:sp>
        <p:nvSpPr>
          <p:cNvPr id="7" name="Google Shape;12;p2">
            <a:extLst>
              <a:ext uri="{FF2B5EF4-FFF2-40B4-BE49-F238E27FC236}">
                <a16:creationId xmlns:a16="http://schemas.microsoft.com/office/drawing/2014/main" id="{E84E362A-E919-3E32-5E3A-06145BCE915F}"/>
              </a:ext>
            </a:extLst>
          </p:cNvPr>
          <p:cNvSpPr/>
          <p:nvPr/>
        </p:nvSpPr>
        <p:spPr>
          <a:xfrm>
            <a:off x="9692263" y="1733409"/>
            <a:ext cx="257700" cy="257700"/>
          </a:xfrm>
          <a:prstGeom prst="ellipse">
            <a:avLst/>
          </a:prstGeom>
          <a:solidFill>
            <a:srgbClr val="D5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p2">
            <a:extLst>
              <a:ext uri="{FF2B5EF4-FFF2-40B4-BE49-F238E27FC236}">
                <a16:creationId xmlns:a16="http://schemas.microsoft.com/office/drawing/2014/main" id="{AA6A112E-F18E-086F-1208-901B5E4410B3}"/>
              </a:ext>
            </a:extLst>
          </p:cNvPr>
          <p:cNvSpPr/>
          <p:nvPr/>
        </p:nvSpPr>
        <p:spPr>
          <a:xfrm>
            <a:off x="10058620" y="1733409"/>
            <a:ext cx="257700" cy="257700"/>
          </a:xfrm>
          <a:prstGeom prst="ellipse">
            <a:avLst/>
          </a:prstGeom>
          <a:solidFill>
            <a:srgbClr val="EF7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p2">
            <a:extLst>
              <a:ext uri="{FF2B5EF4-FFF2-40B4-BE49-F238E27FC236}">
                <a16:creationId xmlns:a16="http://schemas.microsoft.com/office/drawing/2014/main" id="{8AEB1BB8-FD98-D821-7657-5D1E172CE6E3}"/>
              </a:ext>
            </a:extLst>
          </p:cNvPr>
          <p:cNvSpPr/>
          <p:nvPr/>
        </p:nvSpPr>
        <p:spPr>
          <a:xfrm>
            <a:off x="10424976" y="1733409"/>
            <a:ext cx="257700" cy="257700"/>
          </a:xfrm>
          <a:prstGeom prst="ellipse">
            <a:avLst/>
          </a:prstGeom>
          <a:solidFill>
            <a:srgbClr val="00A0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a:extLst>
              <a:ext uri="{FF2B5EF4-FFF2-40B4-BE49-F238E27FC236}">
                <a16:creationId xmlns:a16="http://schemas.microsoft.com/office/drawing/2014/main" id="{BCA459C4-9793-8F36-EE77-A4114561F4FB}"/>
              </a:ext>
            </a:extLst>
          </p:cNvPr>
          <p:cNvSpPr/>
          <p:nvPr/>
        </p:nvSpPr>
        <p:spPr>
          <a:xfrm>
            <a:off x="10791332" y="1733409"/>
            <a:ext cx="257700" cy="257700"/>
          </a:xfrm>
          <a:prstGeom prst="ellipse">
            <a:avLst/>
          </a:prstGeom>
          <a:solidFill>
            <a:srgbClr val="581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Straight Connector 14">
            <a:extLst>
              <a:ext uri="{FF2B5EF4-FFF2-40B4-BE49-F238E27FC236}">
                <a16:creationId xmlns:a16="http://schemas.microsoft.com/office/drawing/2014/main" id="{D208C51B-8452-B17F-B920-4774BCDD75E9}"/>
              </a:ext>
            </a:extLst>
          </p:cNvPr>
          <p:cNvCxnSpPr>
            <a:cxnSpLocks/>
          </p:cNvCxnSpPr>
          <p:nvPr/>
        </p:nvCxnSpPr>
        <p:spPr>
          <a:xfrm>
            <a:off x="0" y="1885163"/>
            <a:ext cx="9504218"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Google Shape;63;p6">
            <a:extLst>
              <a:ext uri="{FF2B5EF4-FFF2-40B4-BE49-F238E27FC236}">
                <a16:creationId xmlns:a16="http://schemas.microsoft.com/office/drawing/2014/main" id="{4E71229A-3177-1C4F-2060-7FEE8D12C698}"/>
              </a:ext>
            </a:extLst>
          </p:cNvPr>
          <p:cNvPicPr preferRelativeResize="0"/>
          <p:nvPr/>
        </p:nvPicPr>
        <p:blipFill>
          <a:blip r:embed="rId2">
            <a:alphaModFix/>
          </a:blip>
          <a:stretch>
            <a:fillRect/>
          </a:stretch>
        </p:blipFill>
        <p:spPr>
          <a:xfrm>
            <a:off x="10553826" y="5606470"/>
            <a:ext cx="1611614" cy="1208716"/>
          </a:xfrm>
          <a:prstGeom prst="rect">
            <a:avLst/>
          </a:prstGeom>
          <a:noFill/>
          <a:ln>
            <a:noFill/>
          </a:ln>
        </p:spPr>
      </p:pic>
    </p:spTree>
    <p:extLst>
      <p:ext uri="{BB962C8B-B14F-4D97-AF65-F5344CB8AC3E}">
        <p14:creationId xmlns:p14="http://schemas.microsoft.com/office/powerpoint/2010/main" val="219069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9EA8D82-B4C1-F84B-AD50-1C8AC9CC419C}"/>
              </a:ext>
            </a:extLst>
          </p:cNvPr>
          <p:cNvSpPr txBox="1">
            <a:spLocks/>
          </p:cNvSpPr>
          <p:nvPr/>
        </p:nvSpPr>
        <p:spPr>
          <a:xfrm>
            <a:off x="232955" y="621992"/>
            <a:ext cx="1195904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spc="300" dirty="0">
                <a:solidFill>
                  <a:schemeClr val="bg1">
                    <a:lumMod val="50000"/>
                  </a:schemeClr>
                </a:solidFill>
                <a:latin typeface="Arial" panose="020B0604020202020204" pitchFamily="34" charset="0"/>
                <a:cs typeface="Arial" panose="020B0604020202020204" pitchFamily="34" charset="0"/>
              </a:rPr>
              <a:t>PROJECT-BASED LEARNING?</a:t>
            </a:r>
          </a:p>
        </p:txBody>
      </p:sp>
      <p:sp>
        <p:nvSpPr>
          <p:cNvPr id="9" name="Title 1">
            <a:extLst>
              <a:ext uri="{FF2B5EF4-FFF2-40B4-BE49-F238E27FC236}">
                <a16:creationId xmlns:a16="http://schemas.microsoft.com/office/drawing/2014/main" id="{7827FEF0-90A9-5B4E-A1FF-5A58DBAD8AD4}"/>
              </a:ext>
            </a:extLst>
          </p:cNvPr>
          <p:cNvSpPr txBox="1">
            <a:spLocks/>
          </p:cNvSpPr>
          <p:nvPr/>
        </p:nvSpPr>
        <p:spPr>
          <a:xfrm>
            <a:off x="261532" y="42814"/>
            <a:ext cx="1166893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spc="300" dirty="0">
                <a:solidFill>
                  <a:schemeClr val="bg1">
                    <a:lumMod val="50000"/>
                  </a:schemeClr>
                </a:solidFill>
                <a:latin typeface="Arial" panose="020B0604020202020204" pitchFamily="34" charset="0"/>
                <a:cs typeface="Arial" panose="020B0604020202020204" pitchFamily="34" charset="0"/>
              </a:rPr>
              <a:t>WHAT IS</a:t>
            </a:r>
          </a:p>
        </p:txBody>
      </p:sp>
      <p:sp>
        <p:nvSpPr>
          <p:cNvPr id="17" name="Rectangle 16">
            <a:extLst>
              <a:ext uri="{FF2B5EF4-FFF2-40B4-BE49-F238E27FC236}">
                <a16:creationId xmlns:a16="http://schemas.microsoft.com/office/drawing/2014/main" id="{759BAD1A-7558-EA46-AC64-0C002CEFBCA5}"/>
              </a:ext>
            </a:extLst>
          </p:cNvPr>
          <p:cNvSpPr/>
          <p:nvPr/>
        </p:nvSpPr>
        <p:spPr>
          <a:xfrm>
            <a:off x="409229" y="2023949"/>
            <a:ext cx="9306636" cy="1631216"/>
          </a:xfrm>
          <a:prstGeom prst="rect">
            <a:avLst/>
          </a:prstGeom>
        </p:spPr>
        <p:txBody>
          <a:bodyPr wrap="square">
            <a:spAutoFit/>
          </a:bodyPr>
          <a:lstStyle/>
          <a:p>
            <a:r>
              <a:rPr lang="en-US" sz="2500" b="1" dirty="0">
                <a:solidFill>
                  <a:srgbClr val="031531"/>
                </a:solidFill>
                <a:latin typeface="Arial" panose="020B0604020202020204" pitchFamily="34" charset="0"/>
                <a:cs typeface="Arial" panose="020B0604020202020204" pitchFamily="34" charset="0"/>
              </a:rPr>
              <a:t>Project-based learning (PBL) is a form of learning that goes beyond simply acquiring knowledge. Students in PBL classrooms </a:t>
            </a:r>
            <a:r>
              <a:rPr lang="en-US" sz="2500" b="1" dirty="0">
                <a:solidFill>
                  <a:srgbClr val="01A1C4"/>
                </a:solidFill>
                <a:latin typeface="Arial" panose="020B0604020202020204" pitchFamily="34" charset="0"/>
                <a:cs typeface="Arial" panose="020B0604020202020204" pitchFamily="34" charset="0"/>
              </a:rPr>
              <a:t>learn to apply knowledge while also developing skills that are critical to their future success.</a:t>
            </a:r>
            <a:endParaRPr lang="en-US" sz="2500" b="1" dirty="0">
              <a:solidFill>
                <a:srgbClr val="01A1C4"/>
              </a:solidFill>
              <a:effectLst/>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292DC88-1C33-BE40-84EF-776B40784930}"/>
              </a:ext>
            </a:extLst>
          </p:cNvPr>
          <p:cNvSpPr/>
          <p:nvPr/>
        </p:nvSpPr>
        <p:spPr>
          <a:xfrm>
            <a:off x="409230" y="3867962"/>
            <a:ext cx="9306635" cy="2400657"/>
          </a:xfrm>
          <a:prstGeom prst="rect">
            <a:avLst/>
          </a:prstGeom>
        </p:spPr>
        <p:txBody>
          <a:bodyPr wrap="square">
            <a:spAutoFit/>
          </a:bodyPr>
          <a:lstStyle/>
          <a:p>
            <a:r>
              <a:rPr lang="en-US" sz="2500" dirty="0">
                <a:latin typeface="Arial" panose="020B0604020202020204" pitchFamily="34" charset="0"/>
                <a:cs typeface="Arial" panose="020B0604020202020204" pitchFamily="34" charset="0"/>
              </a:rPr>
              <a:t>Students in schools with traditional teaching models complete a project to culminate a segment of learning. Students who learn and apply their knowledge through PBL spend their entire learning journey in the process of completing a project. Often times, the projects are interdisciplinary and require collaboration between students.  </a:t>
            </a:r>
            <a:endParaRPr lang="en-US" sz="2500" dirty="0">
              <a:effectLst/>
              <a:latin typeface="Arial" panose="020B0604020202020204" pitchFamily="34" charset="0"/>
              <a:cs typeface="Arial" panose="020B0604020202020204" pitchFamily="34" charset="0"/>
            </a:endParaRPr>
          </a:p>
        </p:txBody>
      </p:sp>
      <p:pic>
        <p:nvPicPr>
          <p:cNvPr id="12" name="Google Shape;63;p6">
            <a:extLst>
              <a:ext uri="{FF2B5EF4-FFF2-40B4-BE49-F238E27FC236}">
                <a16:creationId xmlns:a16="http://schemas.microsoft.com/office/drawing/2014/main" id="{092285BC-9635-6F64-FBC4-C553C7A9FF1C}"/>
              </a:ext>
            </a:extLst>
          </p:cNvPr>
          <p:cNvPicPr preferRelativeResize="0"/>
          <p:nvPr/>
        </p:nvPicPr>
        <p:blipFill>
          <a:blip r:embed="rId2">
            <a:alphaModFix/>
          </a:blip>
          <a:stretch>
            <a:fillRect/>
          </a:stretch>
        </p:blipFill>
        <p:spPr>
          <a:xfrm>
            <a:off x="10553826" y="5606470"/>
            <a:ext cx="1611614" cy="1208716"/>
          </a:xfrm>
          <a:prstGeom prst="rect">
            <a:avLst/>
          </a:prstGeom>
          <a:noFill/>
          <a:ln>
            <a:noFill/>
          </a:ln>
        </p:spPr>
      </p:pic>
      <p:sp>
        <p:nvSpPr>
          <p:cNvPr id="13" name="Google Shape;12;p2">
            <a:extLst>
              <a:ext uri="{FF2B5EF4-FFF2-40B4-BE49-F238E27FC236}">
                <a16:creationId xmlns:a16="http://schemas.microsoft.com/office/drawing/2014/main" id="{D446538E-B78B-8AA4-8225-9497DBA46FEB}"/>
              </a:ext>
            </a:extLst>
          </p:cNvPr>
          <p:cNvSpPr/>
          <p:nvPr/>
        </p:nvSpPr>
        <p:spPr>
          <a:xfrm>
            <a:off x="9692263" y="1733409"/>
            <a:ext cx="257700" cy="257700"/>
          </a:xfrm>
          <a:prstGeom prst="ellipse">
            <a:avLst/>
          </a:prstGeom>
          <a:solidFill>
            <a:srgbClr val="D5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p2">
            <a:extLst>
              <a:ext uri="{FF2B5EF4-FFF2-40B4-BE49-F238E27FC236}">
                <a16:creationId xmlns:a16="http://schemas.microsoft.com/office/drawing/2014/main" id="{2F047CE3-2390-DC03-7D15-BC51F289B710}"/>
              </a:ext>
            </a:extLst>
          </p:cNvPr>
          <p:cNvSpPr/>
          <p:nvPr/>
        </p:nvSpPr>
        <p:spPr>
          <a:xfrm>
            <a:off x="10058620" y="1733409"/>
            <a:ext cx="257700" cy="257700"/>
          </a:xfrm>
          <a:prstGeom prst="ellipse">
            <a:avLst/>
          </a:prstGeom>
          <a:solidFill>
            <a:srgbClr val="EF7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p2">
            <a:extLst>
              <a:ext uri="{FF2B5EF4-FFF2-40B4-BE49-F238E27FC236}">
                <a16:creationId xmlns:a16="http://schemas.microsoft.com/office/drawing/2014/main" id="{E126AA4E-7B66-13F3-248D-4C93998DB712}"/>
              </a:ext>
            </a:extLst>
          </p:cNvPr>
          <p:cNvSpPr/>
          <p:nvPr/>
        </p:nvSpPr>
        <p:spPr>
          <a:xfrm>
            <a:off x="10424976" y="1733409"/>
            <a:ext cx="257700" cy="257700"/>
          </a:xfrm>
          <a:prstGeom prst="ellipse">
            <a:avLst/>
          </a:prstGeom>
          <a:solidFill>
            <a:srgbClr val="00A0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p2">
            <a:extLst>
              <a:ext uri="{FF2B5EF4-FFF2-40B4-BE49-F238E27FC236}">
                <a16:creationId xmlns:a16="http://schemas.microsoft.com/office/drawing/2014/main" id="{5CA2E39E-C729-6B79-E3E7-F0C85DF78B83}"/>
              </a:ext>
            </a:extLst>
          </p:cNvPr>
          <p:cNvSpPr/>
          <p:nvPr/>
        </p:nvSpPr>
        <p:spPr>
          <a:xfrm>
            <a:off x="10791332" y="1733409"/>
            <a:ext cx="257700" cy="257700"/>
          </a:xfrm>
          <a:prstGeom prst="ellipse">
            <a:avLst/>
          </a:prstGeom>
          <a:solidFill>
            <a:srgbClr val="581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 name="Straight Connector 18">
            <a:extLst>
              <a:ext uri="{FF2B5EF4-FFF2-40B4-BE49-F238E27FC236}">
                <a16:creationId xmlns:a16="http://schemas.microsoft.com/office/drawing/2014/main" id="{624752D5-9DB0-3856-D3A3-80BCEB459C46}"/>
              </a:ext>
            </a:extLst>
          </p:cNvPr>
          <p:cNvCxnSpPr>
            <a:cxnSpLocks/>
          </p:cNvCxnSpPr>
          <p:nvPr/>
        </p:nvCxnSpPr>
        <p:spPr>
          <a:xfrm>
            <a:off x="0" y="1885163"/>
            <a:ext cx="9504218"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09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9EA8D82-B4C1-F84B-AD50-1C8AC9CC419C}"/>
              </a:ext>
            </a:extLst>
          </p:cNvPr>
          <p:cNvSpPr txBox="1">
            <a:spLocks/>
          </p:cNvSpPr>
          <p:nvPr/>
        </p:nvSpPr>
        <p:spPr>
          <a:xfrm>
            <a:off x="232955" y="551666"/>
            <a:ext cx="1166893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spc="300" dirty="0">
                <a:solidFill>
                  <a:schemeClr val="bg1">
                    <a:lumMod val="50000"/>
                  </a:schemeClr>
                </a:solidFill>
                <a:latin typeface="Arial" panose="020B0604020202020204" pitchFamily="34" charset="0"/>
                <a:cs typeface="Arial" panose="020B0604020202020204" pitchFamily="34" charset="0"/>
              </a:rPr>
              <a:t>THE NTN MODEL AND PBL</a:t>
            </a:r>
          </a:p>
        </p:txBody>
      </p:sp>
      <p:sp>
        <p:nvSpPr>
          <p:cNvPr id="2" name="Rectangle 1">
            <a:extLst>
              <a:ext uri="{FF2B5EF4-FFF2-40B4-BE49-F238E27FC236}">
                <a16:creationId xmlns:a16="http://schemas.microsoft.com/office/drawing/2014/main" id="{9E565289-42A5-E44E-91FE-6AE5205D8696}"/>
              </a:ext>
            </a:extLst>
          </p:cNvPr>
          <p:cNvSpPr/>
          <p:nvPr/>
        </p:nvSpPr>
        <p:spPr>
          <a:xfrm>
            <a:off x="678690" y="4247552"/>
            <a:ext cx="3048000" cy="1077218"/>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NTN students outperform on state exams across multiple states, subject areas, and grade levels</a:t>
            </a:r>
            <a:r>
              <a:rPr lang="en-US" sz="1600" dirty="0">
                <a:solidFill>
                  <a:srgbClr val="07162E"/>
                </a:solidFill>
                <a:latin typeface="Arial" panose="020B0604020202020204" pitchFamily="34" charset="0"/>
                <a:cs typeface="Arial" panose="020B0604020202020204" pitchFamily="34" charset="0"/>
              </a:rPr>
              <a:t> </a:t>
            </a:r>
            <a:endParaRPr lang="en-US" sz="1600" dirty="0">
              <a:solidFill>
                <a:srgbClr val="07162E"/>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8AFFFF5-1F1C-DA44-9524-CD24E430AA3C}"/>
              </a:ext>
            </a:extLst>
          </p:cNvPr>
          <p:cNvSpPr/>
          <p:nvPr/>
        </p:nvSpPr>
        <p:spPr>
          <a:xfrm>
            <a:off x="7835211" y="4247552"/>
            <a:ext cx="3856818" cy="830997"/>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NTN students outperform on college entrance exams and workforce readiness assessments</a:t>
            </a:r>
            <a:endParaRPr lang="en-US" sz="1600" dirty="0">
              <a:solidFill>
                <a:srgbClr val="07162E"/>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D98864-3FF8-CD4B-92F1-8D326B4C7923}"/>
              </a:ext>
            </a:extLst>
          </p:cNvPr>
          <p:cNvSpPr/>
          <p:nvPr/>
        </p:nvSpPr>
        <p:spPr>
          <a:xfrm>
            <a:off x="3939583" y="4257799"/>
            <a:ext cx="3734608" cy="584775"/>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NTN students made statistically significant gains in critical thinking</a:t>
            </a:r>
            <a:endParaRPr lang="en-US" sz="1600" dirty="0">
              <a:solidFill>
                <a:srgbClr val="031531"/>
              </a:solidFill>
              <a:effectLst/>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7827FEF0-90A9-5B4E-A1FF-5A58DBAD8AD4}"/>
              </a:ext>
            </a:extLst>
          </p:cNvPr>
          <p:cNvSpPr txBox="1">
            <a:spLocks/>
          </p:cNvSpPr>
          <p:nvPr/>
        </p:nvSpPr>
        <p:spPr>
          <a:xfrm>
            <a:off x="261532" y="-27512"/>
            <a:ext cx="1166893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spc="300" dirty="0">
                <a:solidFill>
                  <a:schemeClr val="bg1">
                    <a:lumMod val="50000"/>
                  </a:schemeClr>
                </a:solidFill>
                <a:latin typeface="Arial" panose="020B0604020202020204" pitchFamily="34" charset="0"/>
                <a:cs typeface="Arial" panose="020B0604020202020204" pitchFamily="34" charset="0"/>
              </a:rPr>
              <a:t>EVIDENCE OF SUCCESS:</a:t>
            </a:r>
          </a:p>
        </p:txBody>
      </p:sp>
      <p:pic>
        <p:nvPicPr>
          <p:cNvPr id="7" name="Picture 6">
            <a:extLst>
              <a:ext uri="{FF2B5EF4-FFF2-40B4-BE49-F238E27FC236}">
                <a16:creationId xmlns:a16="http://schemas.microsoft.com/office/drawing/2014/main" id="{211E0575-AA3B-0F48-AAC2-FF731AE016EB}"/>
              </a:ext>
            </a:extLst>
          </p:cNvPr>
          <p:cNvPicPr>
            <a:picLocks noChangeAspect="1"/>
          </p:cNvPicPr>
          <p:nvPr/>
        </p:nvPicPr>
        <p:blipFill rotWithShape="1">
          <a:blip r:embed="rId3"/>
          <a:srcRect l="12038" t="11118" r="17554" b="9243"/>
          <a:stretch/>
        </p:blipFill>
        <p:spPr>
          <a:xfrm>
            <a:off x="4982123" y="2562106"/>
            <a:ext cx="1649529" cy="1865814"/>
          </a:xfrm>
          <a:prstGeom prst="rect">
            <a:avLst/>
          </a:prstGeom>
        </p:spPr>
      </p:pic>
      <p:pic>
        <p:nvPicPr>
          <p:cNvPr id="14" name="Picture 13">
            <a:extLst>
              <a:ext uri="{FF2B5EF4-FFF2-40B4-BE49-F238E27FC236}">
                <a16:creationId xmlns:a16="http://schemas.microsoft.com/office/drawing/2014/main" id="{8615D6D4-68FE-CC45-959A-4CA581C294EA}"/>
              </a:ext>
            </a:extLst>
          </p:cNvPr>
          <p:cNvPicPr>
            <a:picLocks noChangeAspect="1"/>
          </p:cNvPicPr>
          <p:nvPr/>
        </p:nvPicPr>
        <p:blipFill>
          <a:blip r:embed="rId4"/>
          <a:srcRect/>
          <a:stretch/>
        </p:blipFill>
        <p:spPr>
          <a:xfrm>
            <a:off x="1094460" y="2356202"/>
            <a:ext cx="2212711" cy="2212711"/>
          </a:xfrm>
          <a:prstGeom prst="rect">
            <a:avLst/>
          </a:prstGeom>
        </p:spPr>
      </p:pic>
      <p:pic>
        <p:nvPicPr>
          <p:cNvPr id="16" name="Picture 15">
            <a:extLst>
              <a:ext uri="{FF2B5EF4-FFF2-40B4-BE49-F238E27FC236}">
                <a16:creationId xmlns:a16="http://schemas.microsoft.com/office/drawing/2014/main" id="{D05209BB-95B1-3C4B-8A89-6365E35E5A92}"/>
              </a:ext>
            </a:extLst>
          </p:cNvPr>
          <p:cNvPicPr>
            <a:picLocks noChangeAspect="1"/>
          </p:cNvPicPr>
          <p:nvPr/>
        </p:nvPicPr>
        <p:blipFill>
          <a:blip r:embed="rId5"/>
          <a:srcRect/>
          <a:stretch/>
        </p:blipFill>
        <p:spPr>
          <a:xfrm>
            <a:off x="8768861" y="2438402"/>
            <a:ext cx="1989518" cy="1989518"/>
          </a:xfrm>
          <a:prstGeom prst="rect">
            <a:avLst/>
          </a:prstGeom>
        </p:spPr>
      </p:pic>
      <p:sp>
        <p:nvSpPr>
          <p:cNvPr id="23" name="Google Shape;118;p11">
            <a:extLst>
              <a:ext uri="{FF2B5EF4-FFF2-40B4-BE49-F238E27FC236}">
                <a16:creationId xmlns:a16="http://schemas.microsoft.com/office/drawing/2014/main" id="{9F48E958-45C7-3B75-25DC-B2C1570B1889}"/>
              </a:ext>
            </a:extLst>
          </p:cNvPr>
          <p:cNvSpPr txBox="1"/>
          <p:nvPr/>
        </p:nvSpPr>
        <p:spPr>
          <a:xfrm>
            <a:off x="4989249" y="6660161"/>
            <a:ext cx="2284387" cy="197813"/>
          </a:xfrm>
          <a:prstGeom prst="rect">
            <a:avLst/>
          </a:prstGeom>
          <a:noFill/>
          <a:ln>
            <a:noFill/>
          </a:ln>
        </p:spPr>
        <p:txBody>
          <a:bodyPr spcFirstLastPara="1" wrap="square" lIns="34300" tIns="17150" rIns="34300" bIns="17150" anchor="ctr" anchorCtr="0">
            <a:noAutofit/>
          </a:bodyPr>
          <a:lstStyle/>
          <a:p>
            <a:pPr marL="0" lvl="0" indent="0" algn="ctr" rtl="0">
              <a:spcBef>
                <a:spcPts val="0"/>
              </a:spcBef>
              <a:spcAft>
                <a:spcPts val="0"/>
              </a:spcAft>
              <a:buNone/>
            </a:pPr>
            <a:r>
              <a:rPr lang="en" sz="1000" i="1" dirty="0">
                <a:solidFill>
                  <a:schemeClr val="dk2"/>
                </a:solidFill>
                <a:latin typeface="Lato"/>
                <a:ea typeface="Lato"/>
                <a:cs typeface="Lato"/>
                <a:sym typeface="Lato"/>
              </a:rPr>
              <a:t>© 2023 New Tech Network</a:t>
            </a:r>
            <a:endParaRPr sz="1000" i="1" dirty="0">
              <a:solidFill>
                <a:schemeClr val="dk2"/>
              </a:solidFill>
              <a:latin typeface="Lato"/>
              <a:ea typeface="Lato"/>
              <a:cs typeface="Lato"/>
              <a:sym typeface="Lato"/>
            </a:endParaRPr>
          </a:p>
        </p:txBody>
      </p:sp>
      <p:cxnSp>
        <p:nvCxnSpPr>
          <p:cNvPr id="24" name="Straight Connector 23">
            <a:extLst>
              <a:ext uri="{FF2B5EF4-FFF2-40B4-BE49-F238E27FC236}">
                <a16:creationId xmlns:a16="http://schemas.microsoft.com/office/drawing/2014/main" id="{AC59C708-5B7B-2D9B-96F9-79937A4ECA26}"/>
              </a:ext>
            </a:extLst>
          </p:cNvPr>
          <p:cNvCxnSpPr>
            <a:cxnSpLocks/>
          </p:cNvCxnSpPr>
          <p:nvPr/>
        </p:nvCxnSpPr>
        <p:spPr>
          <a:xfrm>
            <a:off x="0" y="6457163"/>
            <a:ext cx="5112755"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Google Shape;12;p2">
            <a:extLst>
              <a:ext uri="{FF2B5EF4-FFF2-40B4-BE49-F238E27FC236}">
                <a16:creationId xmlns:a16="http://schemas.microsoft.com/office/drawing/2014/main" id="{80CFE926-903D-323E-3DE5-CD9FF0273019}"/>
              </a:ext>
            </a:extLst>
          </p:cNvPr>
          <p:cNvSpPr/>
          <p:nvPr/>
        </p:nvSpPr>
        <p:spPr>
          <a:xfrm>
            <a:off x="5420250" y="6327054"/>
            <a:ext cx="257700" cy="257700"/>
          </a:xfrm>
          <a:prstGeom prst="ellipse">
            <a:avLst/>
          </a:prstGeom>
          <a:solidFill>
            <a:srgbClr val="D5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3;p2">
            <a:extLst>
              <a:ext uri="{FF2B5EF4-FFF2-40B4-BE49-F238E27FC236}">
                <a16:creationId xmlns:a16="http://schemas.microsoft.com/office/drawing/2014/main" id="{60F42EC3-AF72-12A3-0AEA-F6DFCA399410}"/>
              </a:ext>
            </a:extLst>
          </p:cNvPr>
          <p:cNvSpPr/>
          <p:nvPr/>
        </p:nvSpPr>
        <p:spPr>
          <a:xfrm>
            <a:off x="5786607" y="6327054"/>
            <a:ext cx="257700" cy="257700"/>
          </a:xfrm>
          <a:prstGeom prst="ellipse">
            <a:avLst/>
          </a:prstGeom>
          <a:solidFill>
            <a:srgbClr val="EF7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p2">
            <a:extLst>
              <a:ext uri="{FF2B5EF4-FFF2-40B4-BE49-F238E27FC236}">
                <a16:creationId xmlns:a16="http://schemas.microsoft.com/office/drawing/2014/main" id="{3E635C55-1A83-F8EA-4F3E-19CC5C647E97}"/>
              </a:ext>
            </a:extLst>
          </p:cNvPr>
          <p:cNvSpPr/>
          <p:nvPr/>
        </p:nvSpPr>
        <p:spPr>
          <a:xfrm>
            <a:off x="6152963" y="6327054"/>
            <a:ext cx="257700" cy="257700"/>
          </a:xfrm>
          <a:prstGeom prst="ellipse">
            <a:avLst/>
          </a:prstGeom>
          <a:solidFill>
            <a:srgbClr val="00A0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p2">
            <a:extLst>
              <a:ext uri="{FF2B5EF4-FFF2-40B4-BE49-F238E27FC236}">
                <a16:creationId xmlns:a16="http://schemas.microsoft.com/office/drawing/2014/main" id="{CF61E48C-98C2-9537-0AD9-86E37F3AC5AD}"/>
              </a:ext>
            </a:extLst>
          </p:cNvPr>
          <p:cNvSpPr/>
          <p:nvPr/>
        </p:nvSpPr>
        <p:spPr>
          <a:xfrm>
            <a:off x="6519319" y="6327054"/>
            <a:ext cx="257700" cy="257700"/>
          </a:xfrm>
          <a:prstGeom prst="ellipse">
            <a:avLst/>
          </a:prstGeom>
          <a:solidFill>
            <a:srgbClr val="581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Straight Connector 28">
            <a:extLst>
              <a:ext uri="{FF2B5EF4-FFF2-40B4-BE49-F238E27FC236}">
                <a16:creationId xmlns:a16="http://schemas.microsoft.com/office/drawing/2014/main" id="{767BBEC0-210D-34F8-47B9-757928F2AF42}"/>
              </a:ext>
            </a:extLst>
          </p:cNvPr>
          <p:cNvCxnSpPr>
            <a:cxnSpLocks/>
          </p:cNvCxnSpPr>
          <p:nvPr/>
        </p:nvCxnSpPr>
        <p:spPr>
          <a:xfrm>
            <a:off x="7079245" y="6457163"/>
            <a:ext cx="5112755"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C89C533-BE7C-5351-1EB1-53B0FFD7ED67}"/>
              </a:ext>
            </a:extLst>
          </p:cNvPr>
          <p:cNvSpPr/>
          <p:nvPr/>
        </p:nvSpPr>
        <p:spPr>
          <a:xfrm>
            <a:off x="7373816" y="6065444"/>
            <a:ext cx="4794738" cy="261610"/>
          </a:xfrm>
          <a:prstGeom prst="rect">
            <a:avLst/>
          </a:prstGeom>
        </p:spPr>
        <p:txBody>
          <a:bodyPr wrap="square">
            <a:spAutoFit/>
          </a:bodyPr>
          <a:lstStyle/>
          <a:p>
            <a:pPr algn="r"/>
            <a:r>
              <a:rPr lang="en-US" sz="1100" i="1" dirty="0">
                <a:solidFill>
                  <a:srgbClr val="07162E"/>
                </a:solidFill>
                <a:latin typeface="Arial" panose="020B0604020202020204" pitchFamily="34" charset="0"/>
                <a:cs typeface="Arial" panose="020B0604020202020204" pitchFamily="34" charset="0"/>
              </a:rPr>
              <a:t>Learn More About NTN’s Evidence of Success in the </a:t>
            </a:r>
            <a:r>
              <a:rPr lang="en-US" sz="1100" i="1" dirty="0">
                <a:solidFill>
                  <a:srgbClr val="07162E"/>
                </a:solidFill>
                <a:latin typeface="Arial" panose="020B0604020202020204" pitchFamily="34" charset="0"/>
                <a:cs typeface="Arial" panose="020B0604020202020204" pitchFamily="34" charset="0"/>
                <a:hlinkClick r:id="rId6"/>
              </a:rPr>
              <a:t>2022 Impact Report</a:t>
            </a:r>
            <a:endParaRPr lang="en-US" sz="1100" i="1" dirty="0">
              <a:solidFill>
                <a:srgbClr val="07162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41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118;p11">
            <a:extLst>
              <a:ext uri="{FF2B5EF4-FFF2-40B4-BE49-F238E27FC236}">
                <a16:creationId xmlns:a16="http://schemas.microsoft.com/office/drawing/2014/main" id="{9F48E958-45C7-3B75-25DC-B2C1570B1889}"/>
              </a:ext>
            </a:extLst>
          </p:cNvPr>
          <p:cNvSpPr txBox="1"/>
          <p:nvPr/>
        </p:nvSpPr>
        <p:spPr>
          <a:xfrm>
            <a:off x="4989249" y="6660161"/>
            <a:ext cx="2284387" cy="197813"/>
          </a:xfrm>
          <a:prstGeom prst="rect">
            <a:avLst/>
          </a:prstGeom>
          <a:noFill/>
          <a:ln>
            <a:noFill/>
          </a:ln>
        </p:spPr>
        <p:txBody>
          <a:bodyPr spcFirstLastPara="1" wrap="square" lIns="34300" tIns="17150" rIns="34300" bIns="17150" anchor="ctr" anchorCtr="0">
            <a:noAutofit/>
          </a:bodyPr>
          <a:lstStyle/>
          <a:p>
            <a:pPr marL="0" lvl="0" indent="0" algn="ctr" rtl="0">
              <a:spcBef>
                <a:spcPts val="0"/>
              </a:spcBef>
              <a:spcAft>
                <a:spcPts val="0"/>
              </a:spcAft>
              <a:buNone/>
            </a:pPr>
            <a:r>
              <a:rPr lang="en" sz="1000" i="1" dirty="0">
                <a:solidFill>
                  <a:schemeClr val="dk2"/>
                </a:solidFill>
                <a:latin typeface="Lato"/>
                <a:ea typeface="Lato"/>
                <a:cs typeface="Lato"/>
                <a:sym typeface="Lato"/>
              </a:rPr>
              <a:t>© 2023 New Tech Network</a:t>
            </a:r>
            <a:endParaRPr sz="1000" i="1" dirty="0">
              <a:solidFill>
                <a:schemeClr val="dk2"/>
              </a:solidFill>
              <a:latin typeface="Lato"/>
              <a:ea typeface="Lato"/>
              <a:cs typeface="Lato"/>
              <a:sym typeface="Lato"/>
            </a:endParaRPr>
          </a:p>
        </p:txBody>
      </p:sp>
      <p:cxnSp>
        <p:nvCxnSpPr>
          <p:cNvPr id="24" name="Straight Connector 23">
            <a:extLst>
              <a:ext uri="{FF2B5EF4-FFF2-40B4-BE49-F238E27FC236}">
                <a16:creationId xmlns:a16="http://schemas.microsoft.com/office/drawing/2014/main" id="{AC59C708-5B7B-2D9B-96F9-79937A4ECA26}"/>
              </a:ext>
            </a:extLst>
          </p:cNvPr>
          <p:cNvCxnSpPr>
            <a:cxnSpLocks/>
          </p:cNvCxnSpPr>
          <p:nvPr/>
        </p:nvCxnSpPr>
        <p:spPr>
          <a:xfrm>
            <a:off x="0" y="6457163"/>
            <a:ext cx="5112755"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Google Shape;12;p2">
            <a:extLst>
              <a:ext uri="{FF2B5EF4-FFF2-40B4-BE49-F238E27FC236}">
                <a16:creationId xmlns:a16="http://schemas.microsoft.com/office/drawing/2014/main" id="{80CFE926-903D-323E-3DE5-CD9FF0273019}"/>
              </a:ext>
            </a:extLst>
          </p:cNvPr>
          <p:cNvSpPr/>
          <p:nvPr/>
        </p:nvSpPr>
        <p:spPr>
          <a:xfrm>
            <a:off x="5420250" y="6327054"/>
            <a:ext cx="257700" cy="257700"/>
          </a:xfrm>
          <a:prstGeom prst="ellipse">
            <a:avLst/>
          </a:prstGeom>
          <a:solidFill>
            <a:srgbClr val="D5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3;p2">
            <a:extLst>
              <a:ext uri="{FF2B5EF4-FFF2-40B4-BE49-F238E27FC236}">
                <a16:creationId xmlns:a16="http://schemas.microsoft.com/office/drawing/2014/main" id="{60F42EC3-AF72-12A3-0AEA-F6DFCA399410}"/>
              </a:ext>
            </a:extLst>
          </p:cNvPr>
          <p:cNvSpPr/>
          <p:nvPr/>
        </p:nvSpPr>
        <p:spPr>
          <a:xfrm>
            <a:off x="5786607" y="6327054"/>
            <a:ext cx="257700" cy="257700"/>
          </a:xfrm>
          <a:prstGeom prst="ellipse">
            <a:avLst/>
          </a:prstGeom>
          <a:solidFill>
            <a:srgbClr val="EF7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p2">
            <a:extLst>
              <a:ext uri="{FF2B5EF4-FFF2-40B4-BE49-F238E27FC236}">
                <a16:creationId xmlns:a16="http://schemas.microsoft.com/office/drawing/2014/main" id="{3E635C55-1A83-F8EA-4F3E-19CC5C647E97}"/>
              </a:ext>
            </a:extLst>
          </p:cNvPr>
          <p:cNvSpPr/>
          <p:nvPr/>
        </p:nvSpPr>
        <p:spPr>
          <a:xfrm>
            <a:off x="6152963" y="6327054"/>
            <a:ext cx="257700" cy="257700"/>
          </a:xfrm>
          <a:prstGeom prst="ellipse">
            <a:avLst/>
          </a:prstGeom>
          <a:solidFill>
            <a:srgbClr val="00A0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p2">
            <a:extLst>
              <a:ext uri="{FF2B5EF4-FFF2-40B4-BE49-F238E27FC236}">
                <a16:creationId xmlns:a16="http://schemas.microsoft.com/office/drawing/2014/main" id="{CF61E48C-98C2-9537-0AD9-86E37F3AC5AD}"/>
              </a:ext>
            </a:extLst>
          </p:cNvPr>
          <p:cNvSpPr/>
          <p:nvPr/>
        </p:nvSpPr>
        <p:spPr>
          <a:xfrm>
            <a:off x="6519319" y="6327054"/>
            <a:ext cx="257700" cy="257700"/>
          </a:xfrm>
          <a:prstGeom prst="ellipse">
            <a:avLst/>
          </a:prstGeom>
          <a:solidFill>
            <a:srgbClr val="581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Straight Connector 28">
            <a:extLst>
              <a:ext uri="{FF2B5EF4-FFF2-40B4-BE49-F238E27FC236}">
                <a16:creationId xmlns:a16="http://schemas.microsoft.com/office/drawing/2014/main" id="{767BBEC0-210D-34F8-47B9-757928F2AF42}"/>
              </a:ext>
            </a:extLst>
          </p:cNvPr>
          <p:cNvCxnSpPr>
            <a:cxnSpLocks/>
          </p:cNvCxnSpPr>
          <p:nvPr/>
        </p:nvCxnSpPr>
        <p:spPr>
          <a:xfrm>
            <a:off x="7079245" y="6457163"/>
            <a:ext cx="5112755"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Google Shape;301;p23">
            <a:extLst>
              <a:ext uri="{FF2B5EF4-FFF2-40B4-BE49-F238E27FC236}">
                <a16:creationId xmlns:a16="http://schemas.microsoft.com/office/drawing/2014/main" id="{E675206B-E5D4-635C-A592-EA0157A98341}"/>
              </a:ext>
            </a:extLst>
          </p:cNvPr>
          <p:cNvSpPr/>
          <p:nvPr/>
        </p:nvSpPr>
        <p:spPr>
          <a:xfrm>
            <a:off x="7176866" y="2707573"/>
            <a:ext cx="1310700" cy="2650500"/>
          </a:xfrm>
          <a:prstGeom prst="chevron">
            <a:avLst>
              <a:gd name="adj" fmla="val 15936"/>
            </a:avLst>
          </a:prstGeom>
          <a:solidFill>
            <a:srgbClr val="D52027"/>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venir"/>
              <a:ea typeface="Avenir"/>
              <a:cs typeface="Avenir"/>
              <a:sym typeface="Avenir"/>
            </a:endParaRPr>
          </a:p>
        </p:txBody>
      </p:sp>
      <p:sp>
        <p:nvSpPr>
          <p:cNvPr id="6" name="Google Shape;302;p23">
            <a:extLst>
              <a:ext uri="{FF2B5EF4-FFF2-40B4-BE49-F238E27FC236}">
                <a16:creationId xmlns:a16="http://schemas.microsoft.com/office/drawing/2014/main" id="{F4E2FDCB-53F0-DD5F-C80E-3C674C3E04A4}"/>
              </a:ext>
            </a:extLst>
          </p:cNvPr>
          <p:cNvSpPr/>
          <p:nvPr/>
        </p:nvSpPr>
        <p:spPr>
          <a:xfrm>
            <a:off x="5054437" y="2709293"/>
            <a:ext cx="1310700" cy="2650500"/>
          </a:xfrm>
          <a:prstGeom prst="chevron">
            <a:avLst>
              <a:gd name="adj" fmla="val 15936"/>
            </a:avLst>
          </a:prstGeom>
          <a:solidFill>
            <a:srgbClr val="D52027"/>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venir"/>
              <a:ea typeface="Avenir"/>
              <a:cs typeface="Avenir"/>
              <a:sym typeface="Avenir"/>
            </a:endParaRPr>
          </a:p>
        </p:txBody>
      </p:sp>
      <p:sp>
        <p:nvSpPr>
          <p:cNvPr id="10" name="Google Shape;304;p23">
            <a:extLst>
              <a:ext uri="{FF2B5EF4-FFF2-40B4-BE49-F238E27FC236}">
                <a16:creationId xmlns:a16="http://schemas.microsoft.com/office/drawing/2014/main" id="{A00C5722-EFA9-7895-5B84-6449A1A30175}"/>
              </a:ext>
            </a:extLst>
          </p:cNvPr>
          <p:cNvSpPr/>
          <p:nvPr/>
        </p:nvSpPr>
        <p:spPr>
          <a:xfrm>
            <a:off x="1612993" y="1941091"/>
            <a:ext cx="929100" cy="298200"/>
          </a:xfrm>
          <a:prstGeom prst="homePlate">
            <a:avLst>
              <a:gd name="adj" fmla="val 44293"/>
            </a:avLst>
          </a:prstGeom>
          <a:solidFill>
            <a:srgbClr val="595959"/>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venir"/>
              <a:buNone/>
            </a:pPr>
            <a:r>
              <a:rPr lang="en" sz="1200" b="0" i="0" u="none" strike="noStrike" cap="none">
                <a:solidFill>
                  <a:srgbClr val="FFFFFF"/>
                </a:solidFill>
                <a:latin typeface="Avenir"/>
                <a:ea typeface="Avenir"/>
                <a:cs typeface="Avenir"/>
                <a:sym typeface="Avenir"/>
              </a:rPr>
              <a:t>Lecture</a:t>
            </a:r>
            <a:endParaRPr/>
          </a:p>
        </p:txBody>
      </p:sp>
      <p:sp>
        <p:nvSpPr>
          <p:cNvPr id="11" name="Google Shape;305;p23">
            <a:extLst>
              <a:ext uri="{FF2B5EF4-FFF2-40B4-BE49-F238E27FC236}">
                <a16:creationId xmlns:a16="http://schemas.microsoft.com/office/drawing/2014/main" id="{6B61CC15-CA58-AF5B-9C8E-90158AAD8351}"/>
              </a:ext>
            </a:extLst>
          </p:cNvPr>
          <p:cNvSpPr/>
          <p:nvPr/>
        </p:nvSpPr>
        <p:spPr>
          <a:xfrm>
            <a:off x="2464988" y="1941091"/>
            <a:ext cx="1005900" cy="298200"/>
          </a:xfrm>
          <a:prstGeom prst="chevron">
            <a:avLst>
              <a:gd name="adj" fmla="val 50000"/>
            </a:avLst>
          </a:prstGeom>
          <a:solidFill>
            <a:srgbClr val="595959"/>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venir"/>
              <a:buNone/>
            </a:pPr>
            <a:r>
              <a:rPr lang="en" sz="1200" b="0" i="0" u="none" strike="noStrike" cap="none">
                <a:solidFill>
                  <a:srgbClr val="FFFFFF"/>
                </a:solidFill>
                <a:latin typeface="Avenir"/>
                <a:ea typeface="Avenir"/>
                <a:cs typeface="Avenir"/>
                <a:sym typeface="Avenir"/>
              </a:rPr>
              <a:t>Activity</a:t>
            </a:r>
            <a:endParaRPr/>
          </a:p>
        </p:txBody>
      </p:sp>
      <p:sp>
        <p:nvSpPr>
          <p:cNvPr id="12" name="Google Shape;306;p23">
            <a:extLst>
              <a:ext uri="{FF2B5EF4-FFF2-40B4-BE49-F238E27FC236}">
                <a16:creationId xmlns:a16="http://schemas.microsoft.com/office/drawing/2014/main" id="{33FF432F-B6CC-878D-3BC6-84A2CD890076}"/>
              </a:ext>
            </a:extLst>
          </p:cNvPr>
          <p:cNvSpPr/>
          <p:nvPr/>
        </p:nvSpPr>
        <p:spPr>
          <a:xfrm>
            <a:off x="3383737" y="1945442"/>
            <a:ext cx="1005900" cy="298200"/>
          </a:xfrm>
          <a:prstGeom prst="chevron">
            <a:avLst>
              <a:gd name="adj" fmla="val 50000"/>
            </a:avLst>
          </a:prstGeom>
          <a:solidFill>
            <a:srgbClr val="595959"/>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venir"/>
              <a:buNone/>
            </a:pPr>
            <a:r>
              <a:rPr lang="en" sz="1200" b="0" i="0" u="none" strike="noStrike" cap="none">
                <a:solidFill>
                  <a:srgbClr val="FFFFFF"/>
                </a:solidFill>
                <a:latin typeface="Avenir"/>
                <a:ea typeface="Avenir"/>
                <a:cs typeface="Avenir"/>
                <a:sym typeface="Avenir"/>
              </a:rPr>
              <a:t>Quiz</a:t>
            </a:r>
            <a:endParaRPr/>
          </a:p>
        </p:txBody>
      </p:sp>
      <p:sp>
        <p:nvSpPr>
          <p:cNvPr id="13" name="Google Shape;307;p23">
            <a:extLst>
              <a:ext uri="{FF2B5EF4-FFF2-40B4-BE49-F238E27FC236}">
                <a16:creationId xmlns:a16="http://schemas.microsoft.com/office/drawing/2014/main" id="{E2D50532-5F94-1987-E29B-EB07B9CB52D9}"/>
              </a:ext>
            </a:extLst>
          </p:cNvPr>
          <p:cNvSpPr/>
          <p:nvPr/>
        </p:nvSpPr>
        <p:spPr>
          <a:xfrm>
            <a:off x="4302486" y="1941084"/>
            <a:ext cx="1005900" cy="298200"/>
          </a:xfrm>
          <a:prstGeom prst="chevron">
            <a:avLst>
              <a:gd name="adj" fmla="val 50000"/>
            </a:avLst>
          </a:prstGeom>
          <a:solidFill>
            <a:srgbClr val="595959"/>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venir"/>
              <a:buNone/>
            </a:pPr>
            <a:r>
              <a:rPr lang="en" sz="1200" b="0" i="0" u="none" strike="noStrike" cap="none">
                <a:solidFill>
                  <a:srgbClr val="FFFFFF"/>
                </a:solidFill>
                <a:latin typeface="Avenir"/>
                <a:ea typeface="Avenir"/>
                <a:cs typeface="Avenir"/>
                <a:sym typeface="Avenir"/>
              </a:rPr>
              <a:t>Lecture</a:t>
            </a:r>
            <a:endParaRPr/>
          </a:p>
        </p:txBody>
      </p:sp>
      <p:sp>
        <p:nvSpPr>
          <p:cNvPr id="15" name="Google Shape;308;p23">
            <a:extLst>
              <a:ext uri="{FF2B5EF4-FFF2-40B4-BE49-F238E27FC236}">
                <a16:creationId xmlns:a16="http://schemas.microsoft.com/office/drawing/2014/main" id="{6D80BE8D-6E6D-DDDC-5FFC-D1C3EBEF57DE}"/>
              </a:ext>
            </a:extLst>
          </p:cNvPr>
          <p:cNvSpPr/>
          <p:nvPr/>
        </p:nvSpPr>
        <p:spPr>
          <a:xfrm>
            <a:off x="5221235" y="1945435"/>
            <a:ext cx="1005900" cy="298200"/>
          </a:xfrm>
          <a:prstGeom prst="chevron">
            <a:avLst>
              <a:gd name="adj" fmla="val 50000"/>
            </a:avLst>
          </a:prstGeom>
          <a:solidFill>
            <a:srgbClr val="595959"/>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venir"/>
              <a:buNone/>
            </a:pPr>
            <a:r>
              <a:rPr lang="en" sz="1200" b="0" i="0" u="none" strike="noStrike" cap="none">
                <a:solidFill>
                  <a:srgbClr val="FFFFFF"/>
                </a:solidFill>
                <a:latin typeface="Avenir"/>
                <a:ea typeface="Avenir"/>
                <a:cs typeface="Avenir"/>
                <a:sym typeface="Avenir"/>
              </a:rPr>
              <a:t>Activity</a:t>
            </a:r>
            <a:endParaRPr/>
          </a:p>
        </p:txBody>
      </p:sp>
      <p:sp>
        <p:nvSpPr>
          <p:cNvPr id="18" name="Google Shape;309;p23">
            <a:extLst>
              <a:ext uri="{FF2B5EF4-FFF2-40B4-BE49-F238E27FC236}">
                <a16:creationId xmlns:a16="http://schemas.microsoft.com/office/drawing/2014/main" id="{43661327-4056-CC08-D171-4E34A098A4DA}"/>
              </a:ext>
            </a:extLst>
          </p:cNvPr>
          <p:cNvSpPr/>
          <p:nvPr/>
        </p:nvSpPr>
        <p:spPr>
          <a:xfrm>
            <a:off x="6139984" y="1941077"/>
            <a:ext cx="1005900" cy="298200"/>
          </a:xfrm>
          <a:prstGeom prst="chevron">
            <a:avLst>
              <a:gd name="adj" fmla="val 50000"/>
            </a:avLst>
          </a:prstGeom>
          <a:solidFill>
            <a:srgbClr val="595959"/>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venir"/>
              <a:buNone/>
            </a:pPr>
            <a:r>
              <a:rPr lang="en" sz="1200" b="0" i="0" u="none" strike="noStrike" cap="none">
                <a:solidFill>
                  <a:srgbClr val="FFFFFF"/>
                </a:solidFill>
                <a:latin typeface="Avenir"/>
                <a:ea typeface="Avenir"/>
                <a:cs typeface="Avenir"/>
                <a:sym typeface="Avenir"/>
              </a:rPr>
              <a:t>Quiz</a:t>
            </a:r>
            <a:endParaRPr/>
          </a:p>
        </p:txBody>
      </p:sp>
      <p:sp>
        <p:nvSpPr>
          <p:cNvPr id="19" name="Google Shape;310;p23">
            <a:extLst>
              <a:ext uri="{FF2B5EF4-FFF2-40B4-BE49-F238E27FC236}">
                <a16:creationId xmlns:a16="http://schemas.microsoft.com/office/drawing/2014/main" id="{B7575451-9B30-97B1-DF10-C180077AE67C}"/>
              </a:ext>
            </a:extLst>
          </p:cNvPr>
          <p:cNvSpPr/>
          <p:nvPr/>
        </p:nvSpPr>
        <p:spPr>
          <a:xfrm>
            <a:off x="7058733" y="1945428"/>
            <a:ext cx="1005900" cy="298200"/>
          </a:xfrm>
          <a:prstGeom prst="chevron">
            <a:avLst>
              <a:gd name="adj" fmla="val 50000"/>
            </a:avLst>
          </a:prstGeom>
          <a:solidFill>
            <a:srgbClr val="595959"/>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venir"/>
              <a:buNone/>
            </a:pPr>
            <a:r>
              <a:rPr lang="en" sz="1200" b="0" i="0" u="none" strike="noStrike" cap="none">
                <a:solidFill>
                  <a:srgbClr val="FFFFFF"/>
                </a:solidFill>
                <a:latin typeface="Avenir"/>
                <a:ea typeface="Avenir"/>
                <a:cs typeface="Avenir"/>
                <a:sym typeface="Avenir"/>
              </a:rPr>
              <a:t>Review</a:t>
            </a:r>
            <a:endParaRPr/>
          </a:p>
        </p:txBody>
      </p:sp>
      <p:sp>
        <p:nvSpPr>
          <p:cNvPr id="20" name="Google Shape;311;p23">
            <a:extLst>
              <a:ext uri="{FF2B5EF4-FFF2-40B4-BE49-F238E27FC236}">
                <a16:creationId xmlns:a16="http://schemas.microsoft.com/office/drawing/2014/main" id="{CA9FD5F9-1A8C-F173-EEAC-2974B751CAD2}"/>
              </a:ext>
            </a:extLst>
          </p:cNvPr>
          <p:cNvSpPr/>
          <p:nvPr/>
        </p:nvSpPr>
        <p:spPr>
          <a:xfrm>
            <a:off x="7977482" y="1941070"/>
            <a:ext cx="1005900" cy="298200"/>
          </a:xfrm>
          <a:prstGeom prst="chevron">
            <a:avLst>
              <a:gd name="adj" fmla="val 50000"/>
            </a:avLst>
          </a:prstGeom>
          <a:solidFill>
            <a:srgbClr val="595959"/>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venir"/>
              <a:buNone/>
            </a:pPr>
            <a:r>
              <a:rPr lang="en" sz="1200" b="0" i="0" u="none" strike="noStrike" cap="none">
                <a:solidFill>
                  <a:srgbClr val="FFFFFF"/>
                </a:solidFill>
                <a:latin typeface="Avenir"/>
                <a:ea typeface="Avenir"/>
                <a:cs typeface="Avenir"/>
                <a:sym typeface="Avenir"/>
              </a:rPr>
              <a:t>Exam</a:t>
            </a:r>
            <a:endParaRPr/>
          </a:p>
        </p:txBody>
      </p:sp>
      <p:sp>
        <p:nvSpPr>
          <p:cNvPr id="21" name="Google Shape;312;p23">
            <a:extLst>
              <a:ext uri="{FF2B5EF4-FFF2-40B4-BE49-F238E27FC236}">
                <a16:creationId xmlns:a16="http://schemas.microsoft.com/office/drawing/2014/main" id="{8BAF9116-013E-8821-CCE0-016090FBF923}"/>
              </a:ext>
            </a:extLst>
          </p:cNvPr>
          <p:cNvSpPr/>
          <p:nvPr/>
        </p:nvSpPr>
        <p:spPr>
          <a:xfrm>
            <a:off x="9300893" y="1941070"/>
            <a:ext cx="912900" cy="298200"/>
          </a:xfrm>
          <a:prstGeom prst="rect">
            <a:avLst/>
          </a:prstGeom>
          <a:solidFill>
            <a:srgbClr val="581E78"/>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venir"/>
              <a:buNone/>
            </a:pPr>
            <a:r>
              <a:rPr lang="en" sz="1200" b="0" i="0" u="none" strike="noStrike" cap="none">
                <a:solidFill>
                  <a:srgbClr val="FFFFFF"/>
                </a:solidFill>
                <a:latin typeface="Avenir"/>
                <a:ea typeface="Avenir"/>
                <a:cs typeface="Avenir"/>
                <a:sym typeface="Avenir"/>
              </a:rPr>
              <a:t>Project</a:t>
            </a:r>
            <a:endParaRPr/>
          </a:p>
        </p:txBody>
      </p:sp>
      <p:sp>
        <p:nvSpPr>
          <p:cNvPr id="22" name="Google Shape;313;p23">
            <a:extLst>
              <a:ext uri="{FF2B5EF4-FFF2-40B4-BE49-F238E27FC236}">
                <a16:creationId xmlns:a16="http://schemas.microsoft.com/office/drawing/2014/main" id="{9645F1C8-E4A4-EBAD-5462-F55292E0D079}"/>
              </a:ext>
            </a:extLst>
          </p:cNvPr>
          <p:cNvSpPr/>
          <p:nvPr/>
        </p:nvSpPr>
        <p:spPr>
          <a:xfrm>
            <a:off x="9014586" y="1969341"/>
            <a:ext cx="234000" cy="234000"/>
          </a:xfrm>
          <a:prstGeom prst="mathPlus">
            <a:avLst>
              <a:gd name="adj1" fmla="val 0"/>
            </a:avLst>
          </a:prstGeom>
          <a:gradFill>
            <a:gsLst>
              <a:gs pos="0">
                <a:srgbClr val="3E7FCD"/>
              </a:gs>
              <a:gs pos="100000">
                <a:srgbClr val="96C0FF"/>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venir"/>
              <a:ea typeface="Avenir"/>
              <a:cs typeface="Avenir"/>
              <a:sym typeface="Avenir"/>
            </a:endParaRPr>
          </a:p>
        </p:txBody>
      </p:sp>
      <p:sp>
        <p:nvSpPr>
          <p:cNvPr id="30" name="Google Shape;314;p23">
            <a:extLst>
              <a:ext uri="{FF2B5EF4-FFF2-40B4-BE49-F238E27FC236}">
                <a16:creationId xmlns:a16="http://schemas.microsoft.com/office/drawing/2014/main" id="{C8F3A1E6-26E5-FB76-518E-C511F2DBBB1B}"/>
              </a:ext>
            </a:extLst>
          </p:cNvPr>
          <p:cNvSpPr txBox="1"/>
          <p:nvPr/>
        </p:nvSpPr>
        <p:spPr>
          <a:xfrm>
            <a:off x="1471146" y="1668059"/>
            <a:ext cx="35913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venir"/>
              <a:buNone/>
            </a:pPr>
            <a:r>
              <a:rPr lang="en" sz="1200" b="1" i="0" u="none" strike="noStrike" cap="none">
                <a:solidFill>
                  <a:schemeClr val="dk1"/>
                </a:solidFill>
                <a:latin typeface="Lato"/>
                <a:ea typeface="Lato"/>
                <a:cs typeface="Lato"/>
                <a:sym typeface="Lato"/>
              </a:rPr>
              <a:t>Traditional Unit with Culminating Project</a:t>
            </a:r>
            <a:endParaRPr>
              <a:solidFill>
                <a:schemeClr val="dk1"/>
              </a:solidFill>
              <a:latin typeface="Lato"/>
              <a:ea typeface="Lato"/>
              <a:cs typeface="Lato"/>
              <a:sym typeface="Lato"/>
            </a:endParaRPr>
          </a:p>
        </p:txBody>
      </p:sp>
      <p:sp>
        <p:nvSpPr>
          <p:cNvPr id="31" name="Google Shape;315;p23">
            <a:extLst>
              <a:ext uri="{FF2B5EF4-FFF2-40B4-BE49-F238E27FC236}">
                <a16:creationId xmlns:a16="http://schemas.microsoft.com/office/drawing/2014/main" id="{42EEE6EC-3AB5-4AEB-4E4D-596396870790}"/>
              </a:ext>
            </a:extLst>
          </p:cNvPr>
          <p:cNvSpPr/>
          <p:nvPr/>
        </p:nvSpPr>
        <p:spPr>
          <a:xfrm>
            <a:off x="1600878" y="2706921"/>
            <a:ext cx="1472700" cy="2650500"/>
          </a:xfrm>
          <a:prstGeom prst="homePlate">
            <a:avLst>
              <a:gd name="adj" fmla="val 14220"/>
            </a:avLst>
          </a:prstGeom>
          <a:solidFill>
            <a:srgbClr val="581E78"/>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venir"/>
              <a:ea typeface="Avenir"/>
              <a:cs typeface="Avenir"/>
              <a:sym typeface="Avenir"/>
            </a:endParaRPr>
          </a:p>
        </p:txBody>
      </p:sp>
      <p:sp>
        <p:nvSpPr>
          <p:cNvPr id="32" name="Google Shape;316;p23">
            <a:extLst>
              <a:ext uri="{FF2B5EF4-FFF2-40B4-BE49-F238E27FC236}">
                <a16:creationId xmlns:a16="http://schemas.microsoft.com/office/drawing/2014/main" id="{C2C352A3-9378-63AD-1295-37CBF266DD59}"/>
              </a:ext>
            </a:extLst>
          </p:cNvPr>
          <p:cNvSpPr/>
          <p:nvPr/>
        </p:nvSpPr>
        <p:spPr>
          <a:xfrm>
            <a:off x="2916951" y="2706921"/>
            <a:ext cx="1310700" cy="2650500"/>
          </a:xfrm>
          <a:prstGeom prst="chevron">
            <a:avLst>
              <a:gd name="adj" fmla="val 15936"/>
            </a:avLst>
          </a:prstGeom>
          <a:solidFill>
            <a:srgbClr val="D52027"/>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venir"/>
              <a:ea typeface="Avenir"/>
              <a:cs typeface="Avenir"/>
              <a:sym typeface="Avenir"/>
            </a:endParaRPr>
          </a:p>
        </p:txBody>
      </p:sp>
      <p:sp>
        <p:nvSpPr>
          <p:cNvPr id="33" name="Google Shape;317;p23">
            <a:extLst>
              <a:ext uri="{FF2B5EF4-FFF2-40B4-BE49-F238E27FC236}">
                <a16:creationId xmlns:a16="http://schemas.microsoft.com/office/drawing/2014/main" id="{25933862-7362-2EBB-56E2-D3CAA4FE9E47}"/>
              </a:ext>
            </a:extLst>
          </p:cNvPr>
          <p:cNvSpPr txBox="1"/>
          <p:nvPr/>
        </p:nvSpPr>
        <p:spPr>
          <a:xfrm>
            <a:off x="1531818" y="2816779"/>
            <a:ext cx="1435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Avenir"/>
              <a:buNone/>
            </a:pPr>
            <a:r>
              <a:rPr lang="en" sz="1400" b="1" i="0" u="none" strike="noStrike" cap="none">
                <a:solidFill>
                  <a:srgbClr val="FFFFFF"/>
                </a:solidFill>
                <a:latin typeface="Avenir"/>
                <a:ea typeface="Avenir"/>
                <a:cs typeface="Avenir"/>
                <a:sym typeface="Avenir"/>
              </a:rPr>
              <a:t>Project Launch</a:t>
            </a:r>
            <a:endParaRPr/>
          </a:p>
        </p:txBody>
      </p:sp>
      <p:sp>
        <p:nvSpPr>
          <p:cNvPr id="34" name="Google Shape;318;p23">
            <a:extLst>
              <a:ext uri="{FF2B5EF4-FFF2-40B4-BE49-F238E27FC236}">
                <a16:creationId xmlns:a16="http://schemas.microsoft.com/office/drawing/2014/main" id="{42ADDC70-FFA4-E7A9-FAA3-7E707C167F10}"/>
              </a:ext>
            </a:extLst>
          </p:cNvPr>
          <p:cNvSpPr txBox="1"/>
          <p:nvPr/>
        </p:nvSpPr>
        <p:spPr>
          <a:xfrm>
            <a:off x="1472464" y="3448021"/>
            <a:ext cx="1371600" cy="1292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Engaging and authentic task designed to provide the context for learning</a:t>
            </a:r>
            <a:endParaRPr/>
          </a:p>
        </p:txBody>
      </p:sp>
      <p:sp>
        <p:nvSpPr>
          <p:cNvPr id="35" name="Google Shape;319;p23">
            <a:extLst>
              <a:ext uri="{FF2B5EF4-FFF2-40B4-BE49-F238E27FC236}">
                <a16:creationId xmlns:a16="http://schemas.microsoft.com/office/drawing/2014/main" id="{C3E90605-CA6C-A34C-87DB-6FD123311DC9}"/>
              </a:ext>
            </a:extLst>
          </p:cNvPr>
          <p:cNvSpPr txBox="1"/>
          <p:nvPr/>
        </p:nvSpPr>
        <p:spPr>
          <a:xfrm>
            <a:off x="3005676" y="2825950"/>
            <a:ext cx="936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Avenir"/>
              <a:buNone/>
            </a:pPr>
            <a:r>
              <a:rPr lang="en" sz="1400" b="1" i="0" u="none" strike="noStrike" cap="none">
                <a:solidFill>
                  <a:srgbClr val="FFFFFF"/>
                </a:solidFill>
                <a:latin typeface="Avenir"/>
                <a:ea typeface="Avenir"/>
                <a:cs typeface="Avenir"/>
                <a:sym typeface="Avenir"/>
              </a:rPr>
              <a:t>Activities</a:t>
            </a:r>
            <a:endParaRPr/>
          </a:p>
        </p:txBody>
      </p:sp>
      <p:sp>
        <p:nvSpPr>
          <p:cNvPr id="36" name="Google Shape;320;p23">
            <a:extLst>
              <a:ext uri="{FF2B5EF4-FFF2-40B4-BE49-F238E27FC236}">
                <a16:creationId xmlns:a16="http://schemas.microsoft.com/office/drawing/2014/main" id="{A6C10777-6651-2E66-D202-B33DA0592100}"/>
              </a:ext>
            </a:extLst>
          </p:cNvPr>
          <p:cNvSpPr txBox="1"/>
          <p:nvPr/>
        </p:nvSpPr>
        <p:spPr>
          <a:xfrm>
            <a:off x="3027577" y="3413169"/>
            <a:ext cx="10995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Workshops</a:t>
            </a:r>
            <a:endParaRPr/>
          </a:p>
        </p:txBody>
      </p:sp>
      <p:sp>
        <p:nvSpPr>
          <p:cNvPr id="37" name="Google Shape;321;p23">
            <a:extLst>
              <a:ext uri="{FF2B5EF4-FFF2-40B4-BE49-F238E27FC236}">
                <a16:creationId xmlns:a16="http://schemas.microsoft.com/office/drawing/2014/main" id="{7FCE8B67-C946-625F-2A68-B7011685AAE1}"/>
              </a:ext>
            </a:extLst>
          </p:cNvPr>
          <p:cNvSpPr txBox="1"/>
          <p:nvPr/>
        </p:nvSpPr>
        <p:spPr>
          <a:xfrm>
            <a:off x="3172364" y="3726627"/>
            <a:ext cx="8286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Lectures</a:t>
            </a:r>
            <a:endParaRPr/>
          </a:p>
        </p:txBody>
      </p:sp>
      <p:sp>
        <p:nvSpPr>
          <p:cNvPr id="38" name="Google Shape;322;p23">
            <a:extLst>
              <a:ext uri="{FF2B5EF4-FFF2-40B4-BE49-F238E27FC236}">
                <a16:creationId xmlns:a16="http://schemas.microsoft.com/office/drawing/2014/main" id="{2D98318C-9475-536B-1E1A-92904F065D85}"/>
              </a:ext>
            </a:extLst>
          </p:cNvPr>
          <p:cNvSpPr txBox="1"/>
          <p:nvPr/>
        </p:nvSpPr>
        <p:spPr>
          <a:xfrm>
            <a:off x="3141306" y="3999190"/>
            <a:ext cx="10590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Homework</a:t>
            </a:r>
            <a:endParaRPr/>
          </a:p>
        </p:txBody>
      </p:sp>
      <p:sp>
        <p:nvSpPr>
          <p:cNvPr id="39" name="Google Shape;323;p23">
            <a:extLst>
              <a:ext uri="{FF2B5EF4-FFF2-40B4-BE49-F238E27FC236}">
                <a16:creationId xmlns:a16="http://schemas.microsoft.com/office/drawing/2014/main" id="{5757C20E-1C19-33AA-5037-7954BD1A02E6}"/>
              </a:ext>
            </a:extLst>
          </p:cNvPr>
          <p:cNvSpPr txBox="1"/>
          <p:nvPr/>
        </p:nvSpPr>
        <p:spPr>
          <a:xfrm>
            <a:off x="3106747" y="4284405"/>
            <a:ext cx="10188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Research</a:t>
            </a:r>
            <a:endParaRPr/>
          </a:p>
        </p:txBody>
      </p:sp>
      <p:sp>
        <p:nvSpPr>
          <p:cNvPr id="40" name="Google Shape;324;p23">
            <a:extLst>
              <a:ext uri="{FF2B5EF4-FFF2-40B4-BE49-F238E27FC236}">
                <a16:creationId xmlns:a16="http://schemas.microsoft.com/office/drawing/2014/main" id="{9F2A5985-ADE5-1E85-311E-3173F24B91E8}"/>
              </a:ext>
            </a:extLst>
          </p:cNvPr>
          <p:cNvSpPr txBox="1"/>
          <p:nvPr/>
        </p:nvSpPr>
        <p:spPr>
          <a:xfrm>
            <a:off x="3158928" y="4624985"/>
            <a:ext cx="7413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Labs</a:t>
            </a:r>
            <a:endParaRPr/>
          </a:p>
        </p:txBody>
      </p:sp>
      <p:sp>
        <p:nvSpPr>
          <p:cNvPr id="41" name="Google Shape;325;p23">
            <a:extLst>
              <a:ext uri="{FF2B5EF4-FFF2-40B4-BE49-F238E27FC236}">
                <a16:creationId xmlns:a16="http://schemas.microsoft.com/office/drawing/2014/main" id="{ECCC756A-8F01-9D8F-9D1E-55A243963D58}"/>
              </a:ext>
            </a:extLst>
          </p:cNvPr>
          <p:cNvSpPr txBox="1"/>
          <p:nvPr/>
        </p:nvSpPr>
        <p:spPr>
          <a:xfrm>
            <a:off x="5137699" y="2839938"/>
            <a:ext cx="1255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Avenir"/>
              <a:buNone/>
            </a:pPr>
            <a:r>
              <a:rPr lang="en" sz="1400" b="1" i="0" u="none" strike="noStrike" cap="none">
                <a:solidFill>
                  <a:srgbClr val="FFFFFF"/>
                </a:solidFill>
                <a:latin typeface="Avenir"/>
                <a:ea typeface="Avenir"/>
                <a:cs typeface="Avenir"/>
                <a:sym typeface="Avenir"/>
              </a:rPr>
              <a:t>Simulations</a:t>
            </a:r>
            <a:endParaRPr/>
          </a:p>
        </p:txBody>
      </p:sp>
      <p:sp>
        <p:nvSpPr>
          <p:cNvPr id="42" name="Google Shape;326;p23">
            <a:extLst>
              <a:ext uri="{FF2B5EF4-FFF2-40B4-BE49-F238E27FC236}">
                <a16:creationId xmlns:a16="http://schemas.microsoft.com/office/drawing/2014/main" id="{23637C3D-22F3-A8DB-80E3-DB6196016247}"/>
              </a:ext>
            </a:extLst>
          </p:cNvPr>
          <p:cNvSpPr txBox="1"/>
          <p:nvPr/>
        </p:nvSpPr>
        <p:spPr>
          <a:xfrm>
            <a:off x="5237410" y="3413169"/>
            <a:ext cx="10632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Discussions</a:t>
            </a:r>
            <a:endParaRPr/>
          </a:p>
        </p:txBody>
      </p:sp>
      <p:sp>
        <p:nvSpPr>
          <p:cNvPr id="43" name="Google Shape;327;p23">
            <a:extLst>
              <a:ext uri="{FF2B5EF4-FFF2-40B4-BE49-F238E27FC236}">
                <a16:creationId xmlns:a16="http://schemas.microsoft.com/office/drawing/2014/main" id="{D40AA72E-F028-C9CA-DE73-92AF5AFEAA1B}"/>
              </a:ext>
            </a:extLst>
          </p:cNvPr>
          <p:cNvSpPr txBox="1"/>
          <p:nvPr/>
        </p:nvSpPr>
        <p:spPr>
          <a:xfrm>
            <a:off x="5324665" y="3726627"/>
            <a:ext cx="11484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Modeling</a:t>
            </a:r>
            <a:endParaRPr/>
          </a:p>
        </p:txBody>
      </p:sp>
      <p:sp>
        <p:nvSpPr>
          <p:cNvPr id="44" name="Google Shape;328;p23">
            <a:extLst>
              <a:ext uri="{FF2B5EF4-FFF2-40B4-BE49-F238E27FC236}">
                <a16:creationId xmlns:a16="http://schemas.microsoft.com/office/drawing/2014/main" id="{6C835C9A-3B16-AFDB-C447-F17423D1A01F}"/>
              </a:ext>
            </a:extLst>
          </p:cNvPr>
          <p:cNvSpPr txBox="1"/>
          <p:nvPr/>
        </p:nvSpPr>
        <p:spPr>
          <a:xfrm>
            <a:off x="5311045" y="3999190"/>
            <a:ext cx="9981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Reading</a:t>
            </a:r>
            <a:endParaRPr/>
          </a:p>
        </p:txBody>
      </p:sp>
      <p:sp>
        <p:nvSpPr>
          <p:cNvPr id="45" name="Google Shape;329;p23">
            <a:extLst>
              <a:ext uri="{FF2B5EF4-FFF2-40B4-BE49-F238E27FC236}">
                <a16:creationId xmlns:a16="http://schemas.microsoft.com/office/drawing/2014/main" id="{1BDE7412-0F5E-48B3-9BA1-0B77A4E3FC1D}"/>
              </a:ext>
            </a:extLst>
          </p:cNvPr>
          <p:cNvSpPr txBox="1"/>
          <p:nvPr/>
        </p:nvSpPr>
        <p:spPr>
          <a:xfrm>
            <a:off x="5239380" y="4284405"/>
            <a:ext cx="11238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Interviews</a:t>
            </a:r>
            <a:endParaRPr/>
          </a:p>
        </p:txBody>
      </p:sp>
      <p:sp>
        <p:nvSpPr>
          <p:cNvPr id="46" name="Google Shape;330;p23">
            <a:extLst>
              <a:ext uri="{FF2B5EF4-FFF2-40B4-BE49-F238E27FC236}">
                <a16:creationId xmlns:a16="http://schemas.microsoft.com/office/drawing/2014/main" id="{0E3E8342-85A2-3B51-6641-8AEDFDE84EB2}"/>
              </a:ext>
            </a:extLst>
          </p:cNvPr>
          <p:cNvSpPr txBox="1"/>
          <p:nvPr/>
        </p:nvSpPr>
        <p:spPr>
          <a:xfrm>
            <a:off x="5295472" y="4624985"/>
            <a:ext cx="8298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Quiz</a:t>
            </a:r>
            <a:endParaRPr/>
          </a:p>
        </p:txBody>
      </p:sp>
      <p:sp>
        <p:nvSpPr>
          <p:cNvPr id="47" name="Google Shape;331;p23">
            <a:extLst>
              <a:ext uri="{FF2B5EF4-FFF2-40B4-BE49-F238E27FC236}">
                <a16:creationId xmlns:a16="http://schemas.microsoft.com/office/drawing/2014/main" id="{2D5EF2CD-20FA-25DE-D91E-EE12B1CA649D}"/>
              </a:ext>
            </a:extLst>
          </p:cNvPr>
          <p:cNvSpPr/>
          <p:nvPr/>
        </p:nvSpPr>
        <p:spPr>
          <a:xfrm rot="10800000">
            <a:off x="8526290" y="2705854"/>
            <a:ext cx="1330200" cy="2650500"/>
          </a:xfrm>
          <a:prstGeom prst="homePlate">
            <a:avLst>
              <a:gd name="adj" fmla="val 15550"/>
            </a:avLst>
          </a:prstGeom>
          <a:solidFill>
            <a:srgbClr val="581E78"/>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venir"/>
              <a:ea typeface="Avenir"/>
              <a:cs typeface="Avenir"/>
              <a:sym typeface="Avenir"/>
            </a:endParaRPr>
          </a:p>
        </p:txBody>
      </p:sp>
      <p:sp>
        <p:nvSpPr>
          <p:cNvPr id="48" name="Google Shape;332;p23">
            <a:extLst>
              <a:ext uri="{FF2B5EF4-FFF2-40B4-BE49-F238E27FC236}">
                <a16:creationId xmlns:a16="http://schemas.microsoft.com/office/drawing/2014/main" id="{BCA87185-E511-788E-D067-EFF86EC12149}"/>
              </a:ext>
            </a:extLst>
          </p:cNvPr>
          <p:cNvSpPr txBox="1"/>
          <p:nvPr/>
        </p:nvSpPr>
        <p:spPr>
          <a:xfrm>
            <a:off x="8534326" y="2808380"/>
            <a:ext cx="1363800" cy="73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1400"/>
              <a:buFont typeface="Avenir"/>
              <a:buNone/>
            </a:pPr>
            <a:r>
              <a:rPr lang="en" sz="1400" b="1" i="0" u="none" strike="noStrike" cap="none">
                <a:solidFill>
                  <a:srgbClr val="FFFFFF"/>
                </a:solidFill>
                <a:latin typeface="Avenir"/>
                <a:ea typeface="Avenir"/>
                <a:cs typeface="Avenir"/>
                <a:sym typeface="Avenir"/>
              </a:rPr>
              <a:t>Culminating Event and Presentations</a:t>
            </a:r>
            <a:endParaRPr/>
          </a:p>
        </p:txBody>
      </p:sp>
      <p:sp>
        <p:nvSpPr>
          <p:cNvPr id="49" name="Google Shape;333;p23">
            <a:extLst>
              <a:ext uri="{FF2B5EF4-FFF2-40B4-BE49-F238E27FC236}">
                <a16:creationId xmlns:a16="http://schemas.microsoft.com/office/drawing/2014/main" id="{AB3B6CCC-D5C6-D1E4-A495-AC4C48FA618B}"/>
              </a:ext>
            </a:extLst>
          </p:cNvPr>
          <p:cNvSpPr txBox="1"/>
          <p:nvPr/>
        </p:nvSpPr>
        <p:spPr>
          <a:xfrm>
            <a:off x="8477024" y="3699108"/>
            <a:ext cx="1507500" cy="892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Authentic demonstration </a:t>
            </a:r>
            <a:endParaRPr/>
          </a:p>
          <a:p>
            <a:pPr marL="0" marR="0" lvl="0" indent="0" algn="ctr"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of deeper learning</a:t>
            </a:r>
            <a:endParaRPr/>
          </a:p>
        </p:txBody>
      </p:sp>
      <p:sp>
        <p:nvSpPr>
          <p:cNvPr id="50" name="Google Shape;334;p23">
            <a:extLst>
              <a:ext uri="{FF2B5EF4-FFF2-40B4-BE49-F238E27FC236}">
                <a16:creationId xmlns:a16="http://schemas.microsoft.com/office/drawing/2014/main" id="{8066D376-3F6F-C024-527E-4CC7CCBE5954}"/>
              </a:ext>
            </a:extLst>
          </p:cNvPr>
          <p:cNvSpPr txBox="1"/>
          <p:nvPr/>
        </p:nvSpPr>
        <p:spPr>
          <a:xfrm>
            <a:off x="7283142" y="2834573"/>
            <a:ext cx="11121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Avenir"/>
              <a:buNone/>
            </a:pPr>
            <a:r>
              <a:rPr lang="en" sz="1400" b="1" i="0" u="none" strike="noStrike" cap="none">
                <a:solidFill>
                  <a:srgbClr val="FFFFFF"/>
                </a:solidFill>
                <a:latin typeface="Avenir"/>
                <a:ea typeface="Avenir"/>
                <a:cs typeface="Avenir"/>
                <a:sym typeface="Avenir"/>
              </a:rPr>
              <a:t>Creating</a:t>
            </a:r>
            <a:endParaRPr/>
          </a:p>
        </p:txBody>
      </p:sp>
      <p:sp>
        <p:nvSpPr>
          <p:cNvPr id="51" name="Google Shape;335;p23">
            <a:extLst>
              <a:ext uri="{FF2B5EF4-FFF2-40B4-BE49-F238E27FC236}">
                <a16:creationId xmlns:a16="http://schemas.microsoft.com/office/drawing/2014/main" id="{68268A6E-5527-0F33-E4D5-B5595DB5DC67}"/>
              </a:ext>
            </a:extLst>
          </p:cNvPr>
          <p:cNvSpPr txBox="1"/>
          <p:nvPr/>
        </p:nvSpPr>
        <p:spPr>
          <a:xfrm>
            <a:off x="7366724" y="3413169"/>
            <a:ext cx="10728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Feedback</a:t>
            </a:r>
            <a:endParaRPr/>
          </a:p>
        </p:txBody>
      </p:sp>
      <p:sp>
        <p:nvSpPr>
          <p:cNvPr id="52" name="Google Shape;336;p23">
            <a:extLst>
              <a:ext uri="{FF2B5EF4-FFF2-40B4-BE49-F238E27FC236}">
                <a16:creationId xmlns:a16="http://schemas.microsoft.com/office/drawing/2014/main" id="{AB3B232A-61F3-77B6-A638-CEA325429F65}"/>
              </a:ext>
            </a:extLst>
          </p:cNvPr>
          <p:cNvSpPr txBox="1"/>
          <p:nvPr/>
        </p:nvSpPr>
        <p:spPr>
          <a:xfrm>
            <a:off x="7411682" y="3726627"/>
            <a:ext cx="10011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Building</a:t>
            </a:r>
            <a:endParaRPr/>
          </a:p>
        </p:txBody>
      </p:sp>
      <p:sp>
        <p:nvSpPr>
          <p:cNvPr id="53" name="Google Shape;337;p23">
            <a:extLst>
              <a:ext uri="{FF2B5EF4-FFF2-40B4-BE49-F238E27FC236}">
                <a16:creationId xmlns:a16="http://schemas.microsoft.com/office/drawing/2014/main" id="{3AEE9BEF-35CC-F447-AC7D-AD4758860E5A}"/>
              </a:ext>
            </a:extLst>
          </p:cNvPr>
          <p:cNvSpPr txBox="1"/>
          <p:nvPr/>
        </p:nvSpPr>
        <p:spPr>
          <a:xfrm>
            <a:off x="7449115" y="3999190"/>
            <a:ext cx="9423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Writing</a:t>
            </a:r>
            <a:endParaRPr/>
          </a:p>
        </p:txBody>
      </p:sp>
      <p:sp>
        <p:nvSpPr>
          <p:cNvPr id="54" name="Google Shape;338;p23">
            <a:extLst>
              <a:ext uri="{FF2B5EF4-FFF2-40B4-BE49-F238E27FC236}">
                <a16:creationId xmlns:a16="http://schemas.microsoft.com/office/drawing/2014/main" id="{4D23DF9C-2E8B-988A-6C78-D56E20AAB366}"/>
              </a:ext>
            </a:extLst>
          </p:cNvPr>
          <p:cNvSpPr txBox="1"/>
          <p:nvPr/>
        </p:nvSpPr>
        <p:spPr>
          <a:xfrm>
            <a:off x="7333583" y="4284405"/>
            <a:ext cx="11136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Preparing</a:t>
            </a:r>
            <a:endParaRPr/>
          </a:p>
        </p:txBody>
      </p:sp>
      <p:sp>
        <p:nvSpPr>
          <p:cNvPr id="55" name="Google Shape;339;p23">
            <a:extLst>
              <a:ext uri="{FF2B5EF4-FFF2-40B4-BE49-F238E27FC236}">
                <a16:creationId xmlns:a16="http://schemas.microsoft.com/office/drawing/2014/main" id="{10BF24F7-53E4-55BD-AFEC-00756190606D}"/>
              </a:ext>
            </a:extLst>
          </p:cNvPr>
          <p:cNvSpPr txBox="1"/>
          <p:nvPr/>
        </p:nvSpPr>
        <p:spPr>
          <a:xfrm>
            <a:off x="7386128" y="4624985"/>
            <a:ext cx="9483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300"/>
              <a:buFont typeface="Avenir"/>
              <a:buNone/>
            </a:pPr>
            <a:r>
              <a:rPr lang="en" sz="1300" b="1" i="0" u="none" strike="noStrike" cap="none">
                <a:solidFill>
                  <a:srgbClr val="FFFFFF"/>
                </a:solidFill>
                <a:latin typeface="Avenir"/>
                <a:ea typeface="Avenir"/>
                <a:cs typeface="Avenir"/>
                <a:sym typeface="Avenir"/>
              </a:rPr>
              <a:t>Drafts</a:t>
            </a:r>
            <a:endParaRPr/>
          </a:p>
        </p:txBody>
      </p:sp>
      <p:sp>
        <p:nvSpPr>
          <p:cNvPr id="56" name="Google Shape;340;p23">
            <a:extLst>
              <a:ext uri="{FF2B5EF4-FFF2-40B4-BE49-F238E27FC236}">
                <a16:creationId xmlns:a16="http://schemas.microsoft.com/office/drawing/2014/main" id="{88C9FC55-FDAC-7D23-61F5-1DF4CABFEC72}"/>
              </a:ext>
            </a:extLst>
          </p:cNvPr>
          <p:cNvSpPr/>
          <p:nvPr/>
        </p:nvSpPr>
        <p:spPr>
          <a:xfrm>
            <a:off x="10020079" y="2699879"/>
            <a:ext cx="270300" cy="2650500"/>
          </a:xfrm>
          <a:prstGeom prst="rect">
            <a:avLst/>
          </a:prstGeom>
          <a:solidFill>
            <a:srgbClr val="00A0C3"/>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venir"/>
              <a:ea typeface="Avenir"/>
              <a:cs typeface="Avenir"/>
              <a:sym typeface="Avenir"/>
            </a:endParaRPr>
          </a:p>
        </p:txBody>
      </p:sp>
      <p:sp>
        <p:nvSpPr>
          <p:cNvPr id="57" name="Google Shape;341;p23">
            <a:extLst>
              <a:ext uri="{FF2B5EF4-FFF2-40B4-BE49-F238E27FC236}">
                <a16:creationId xmlns:a16="http://schemas.microsoft.com/office/drawing/2014/main" id="{E147A9A5-35C9-AD3B-AFEC-9496BAF1B026}"/>
              </a:ext>
            </a:extLst>
          </p:cNvPr>
          <p:cNvSpPr txBox="1"/>
          <p:nvPr/>
        </p:nvSpPr>
        <p:spPr>
          <a:xfrm>
            <a:off x="9837272" y="2979281"/>
            <a:ext cx="560700" cy="1503000"/>
          </a:xfrm>
          <a:prstGeom prst="rect">
            <a:avLst/>
          </a:prstGeom>
          <a:noFill/>
          <a:ln>
            <a:noFill/>
          </a:ln>
        </p:spPr>
        <p:txBody>
          <a:bodyPr spcFirstLastPara="1" wrap="square" lIns="91425" tIns="45700" rIns="91425" bIns="45700" anchor="t" anchorCtr="0">
            <a:noAutofit/>
          </a:bodyPr>
          <a:lstStyle/>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R</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E</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F</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L</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E</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C</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T</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I</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O</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N</a:t>
            </a:r>
            <a:endParaRPr/>
          </a:p>
        </p:txBody>
      </p:sp>
      <p:sp>
        <p:nvSpPr>
          <p:cNvPr id="58" name="Google Shape;342;p23">
            <a:extLst>
              <a:ext uri="{FF2B5EF4-FFF2-40B4-BE49-F238E27FC236}">
                <a16:creationId xmlns:a16="http://schemas.microsoft.com/office/drawing/2014/main" id="{A2641CD4-257C-9BC9-0748-D4FC1FD4252B}"/>
              </a:ext>
            </a:extLst>
          </p:cNvPr>
          <p:cNvSpPr txBox="1"/>
          <p:nvPr/>
        </p:nvSpPr>
        <p:spPr>
          <a:xfrm>
            <a:off x="1471146" y="2309234"/>
            <a:ext cx="25779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venir"/>
              <a:buNone/>
            </a:pPr>
            <a:r>
              <a:rPr lang="en" sz="1200" b="1" i="0" u="none" strike="noStrike" cap="none">
                <a:solidFill>
                  <a:schemeClr val="dk1"/>
                </a:solidFill>
                <a:latin typeface="Lato"/>
                <a:ea typeface="Lato"/>
                <a:cs typeface="Lato"/>
                <a:sym typeface="Lato"/>
              </a:rPr>
              <a:t>Project Based Learning Unit</a:t>
            </a:r>
            <a:endParaRPr>
              <a:solidFill>
                <a:schemeClr val="dk1"/>
              </a:solidFill>
              <a:latin typeface="Lato"/>
              <a:ea typeface="Lato"/>
              <a:cs typeface="Lato"/>
              <a:sym typeface="Lato"/>
            </a:endParaRPr>
          </a:p>
        </p:txBody>
      </p:sp>
      <p:cxnSp>
        <p:nvCxnSpPr>
          <p:cNvPr id="60" name="Google Shape;344;p23">
            <a:extLst>
              <a:ext uri="{FF2B5EF4-FFF2-40B4-BE49-F238E27FC236}">
                <a16:creationId xmlns:a16="http://schemas.microsoft.com/office/drawing/2014/main" id="{321BBD09-4376-D018-FA38-EEFAAAA25D5C}"/>
              </a:ext>
            </a:extLst>
          </p:cNvPr>
          <p:cNvCxnSpPr>
            <a:cxnSpLocks/>
          </p:cNvCxnSpPr>
          <p:nvPr/>
        </p:nvCxnSpPr>
        <p:spPr>
          <a:xfrm>
            <a:off x="3024839" y="3451066"/>
            <a:ext cx="5371200" cy="0"/>
          </a:xfrm>
          <a:prstGeom prst="straightConnector1">
            <a:avLst/>
          </a:prstGeom>
          <a:noFill/>
          <a:ln w="9525" cap="flat" cmpd="sng">
            <a:solidFill>
              <a:schemeClr val="lt1"/>
            </a:solidFill>
            <a:prstDash val="solid"/>
            <a:round/>
            <a:headEnd type="none" w="med" len="med"/>
            <a:tailEnd type="none" w="med" len="med"/>
          </a:ln>
        </p:spPr>
      </p:cxnSp>
      <p:cxnSp>
        <p:nvCxnSpPr>
          <p:cNvPr id="61" name="Google Shape;345;p23">
            <a:extLst>
              <a:ext uri="{FF2B5EF4-FFF2-40B4-BE49-F238E27FC236}">
                <a16:creationId xmlns:a16="http://schemas.microsoft.com/office/drawing/2014/main" id="{42C2A88C-48F3-FF96-FA8B-FD0F6AA462E7}"/>
              </a:ext>
            </a:extLst>
          </p:cNvPr>
          <p:cNvCxnSpPr>
            <a:cxnSpLocks/>
          </p:cNvCxnSpPr>
          <p:nvPr/>
        </p:nvCxnSpPr>
        <p:spPr>
          <a:xfrm>
            <a:off x="3024839" y="3755866"/>
            <a:ext cx="5512800" cy="0"/>
          </a:xfrm>
          <a:prstGeom prst="straightConnector1">
            <a:avLst/>
          </a:prstGeom>
          <a:noFill/>
          <a:ln w="9525" cap="flat" cmpd="sng">
            <a:solidFill>
              <a:schemeClr val="lt1"/>
            </a:solidFill>
            <a:prstDash val="solid"/>
            <a:round/>
            <a:headEnd type="none" w="med" len="med"/>
            <a:tailEnd type="none" w="med" len="med"/>
          </a:ln>
        </p:spPr>
      </p:cxnSp>
      <p:cxnSp>
        <p:nvCxnSpPr>
          <p:cNvPr id="62" name="Google Shape;346;p23">
            <a:extLst>
              <a:ext uri="{FF2B5EF4-FFF2-40B4-BE49-F238E27FC236}">
                <a16:creationId xmlns:a16="http://schemas.microsoft.com/office/drawing/2014/main" id="{45467820-7AEA-BCAE-84B5-504745A06C01}"/>
              </a:ext>
            </a:extLst>
          </p:cNvPr>
          <p:cNvCxnSpPr>
            <a:cxnSpLocks/>
          </p:cNvCxnSpPr>
          <p:nvPr/>
        </p:nvCxnSpPr>
        <p:spPr>
          <a:xfrm>
            <a:off x="3125494" y="3999990"/>
            <a:ext cx="5371200" cy="0"/>
          </a:xfrm>
          <a:prstGeom prst="straightConnector1">
            <a:avLst/>
          </a:prstGeom>
          <a:noFill/>
          <a:ln w="9525" cap="flat" cmpd="sng">
            <a:solidFill>
              <a:schemeClr val="lt1"/>
            </a:solidFill>
            <a:prstDash val="solid"/>
            <a:round/>
            <a:headEnd type="none" w="med" len="med"/>
            <a:tailEnd type="none" w="med" len="med"/>
          </a:ln>
        </p:spPr>
      </p:cxnSp>
      <p:cxnSp>
        <p:nvCxnSpPr>
          <p:cNvPr id="63" name="Google Shape;347;p23">
            <a:extLst>
              <a:ext uri="{FF2B5EF4-FFF2-40B4-BE49-F238E27FC236}">
                <a16:creationId xmlns:a16="http://schemas.microsoft.com/office/drawing/2014/main" id="{049013FC-85FA-9C73-7C62-DAC88BA9995A}"/>
              </a:ext>
            </a:extLst>
          </p:cNvPr>
          <p:cNvCxnSpPr>
            <a:cxnSpLocks/>
          </p:cNvCxnSpPr>
          <p:nvPr/>
        </p:nvCxnSpPr>
        <p:spPr>
          <a:xfrm>
            <a:off x="3109139" y="4304790"/>
            <a:ext cx="5371200" cy="0"/>
          </a:xfrm>
          <a:prstGeom prst="straightConnector1">
            <a:avLst/>
          </a:prstGeom>
          <a:noFill/>
          <a:ln w="9525" cap="flat" cmpd="sng">
            <a:solidFill>
              <a:schemeClr val="lt1"/>
            </a:solidFill>
            <a:prstDash val="solid"/>
            <a:round/>
            <a:headEnd type="none" w="med" len="med"/>
            <a:tailEnd type="none" w="med" len="med"/>
          </a:ln>
        </p:spPr>
      </p:cxnSp>
      <p:cxnSp>
        <p:nvCxnSpPr>
          <p:cNvPr id="64" name="Google Shape;348;p23">
            <a:extLst>
              <a:ext uri="{FF2B5EF4-FFF2-40B4-BE49-F238E27FC236}">
                <a16:creationId xmlns:a16="http://schemas.microsoft.com/office/drawing/2014/main" id="{67B0B5C0-4B33-209D-8EE5-F9F40DC1F243}"/>
              </a:ext>
            </a:extLst>
          </p:cNvPr>
          <p:cNvCxnSpPr>
            <a:cxnSpLocks/>
          </p:cNvCxnSpPr>
          <p:nvPr/>
        </p:nvCxnSpPr>
        <p:spPr>
          <a:xfrm>
            <a:off x="3032939" y="4609590"/>
            <a:ext cx="5371200" cy="0"/>
          </a:xfrm>
          <a:prstGeom prst="straightConnector1">
            <a:avLst/>
          </a:prstGeom>
          <a:noFill/>
          <a:ln w="9525" cap="flat" cmpd="sng">
            <a:solidFill>
              <a:schemeClr val="lt1"/>
            </a:solidFill>
            <a:prstDash val="solid"/>
            <a:round/>
            <a:headEnd type="none" w="med" len="med"/>
            <a:tailEnd type="none" w="med" len="med"/>
          </a:ln>
        </p:spPr>
      </p:cxnSp>
      <p:sp>
        <p:nvSpPr>
          <p:cNvPr id="65" name="Google Shape;349;p23">
            <a:extLst>
              <a:ext uri="{FF2B5EF4-FFF2-40B4-BE49-F238E27FC236}">
                <a16:creationId xmlns:a16="http://schemas.microsoft.com/office/drawing/2014/main" id="{F76D43E9-BD88-5ED5-2A72-6AF414A989A6}"/>
              </a:ext>
            </a:extLst>
          </p:cNvPr>
          <p:cNvSpPr/>
          <p:nvPr/>
        </p:nvSpPr>
        <p:spPr>
          <a:xfrm>
            <a:off x="4144832" y="2707066"/>
            <a:ext cx="650400" cy="2650500"/>
          </a:xfrm>
          <a:prstGeom prst="chevron">
            <a:avLst>
              <a:gd name="adj" fmla="val 31596"/>
            </a:avLst>
          </a:prstGeom>
          <a:solidFill>
            <a:srgbClr val="EF7C22"/>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7937" marR="0" lvl="0" indent="0" algn="ctr" rtl="0">
              <a:lnSpc>
                <a:spcPct val="103333"/>
              </a:lnSpc>
              <a:spcBef>
                <a:spcPts val="0"/>
              </a:spcBef>
              <a:spcAft>
                <a:spcPts val="0"/>
              </a:spcAft>
              <a:buClr>
                <a:srgbClr val="000000"/>
              </a:buClr>
              <a:buSzPts val="1200"/>
              <a:buFont typeface="Arial"/>
              <a:buNone/>
            </a:pPr>
            <a:endParaRPr sz="1200" b="1" i="0" u="none" strike="noStrike" cap="none">
              <a:solidFill>
                <a:srgbClr val="FFFFFF"/>
              </a:solidFill>
              <a:latin typeface="Avenir"/>
              <a:ea typeface="Avenir"/>
              <a:cs typeface="Avenir"/>
              <a:sym typeface="Avenir"/>
            </a:endParaRPr>
          </a:p>
        </p:txBody>
      </p:sp>
      <p:sp>
        <p:nvSpPr>
          <p:cNvPr id="66" name="Google Shape;350;p23">
            <a:extLst>
              <a:ext uri="{FF2B5EF4-FFF2-40B4-BE49-F238E27FC236}">
                <a16:creationId xmlns:a16="http://schemas.microsoft.com/office/drawing/2014/main" id="{5A87E308-23EB-4CB5-94BF-4001B0F38AAE}"/>
              </a:ext>
            </a:extLst>
          </p:cNvPr>
          <p:cNvSpPr/>
          <p:nvPr/>
        </p:nvSpPr>
        <p:spPr>
          <a:xfrm>
            <a:off x="4637644" y="2708120"/>
            <a:ext cx="650400" cy="2650500"/>
          </a:xfrm>
          <a:prstGeom prst="chevron">
            <a:avLst>
              <a:gd name="adj" fmla="val 31596"/>
            </a:avLst>
          </a:prstGeom>
          <a:solidFill>
            <a:srgbClr val="00A0C3"/>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3333"/>
              </a:lnSpc>
              <a:spcBef>
                <a:spcPts val="0"/>
              </a:spcBef>
              <a:spcAft>
                <a:spcPts val="0"/>
              </a:spcAft>
              <a:buClr>
                <a:srgbClr val="000000"/>
              </a:buClr>
              <a:buSzPts val="1200"/>
              <a:buFont typeface="Arial"/>
              <a:buNone/>
            </a:pPr>
            <a:endParaRPr sz="1200" b="1" i="0" u="none" strike="noStrike" cap="none">
              <a:solidFill>
                <a:srgbClr val="FFFFFF"/>
              </a:solidFill>
              <a:latin typeface="Avenir"/>
              <a:ea typeface="Avenir"/>
              <a:cs typeface="Avenir"/>
              <a:sym typeface="Avenir"/>
            </a:endParaRPr>
          </a:p>
        </p:txBody>
      </p:sp>
      <p:sp>
        <p:nvSpPr>
          <p:cNvPr id="67" name="Google Shape;351;p23">
            <a:extLst>
              <a:ext uri="{FF2B5EF4-FFF2-40B4-BE49-F238E27FC236}">
                <a16:creationId xmlns:a16="http://schemas.microsoft.com/office/drawing/2014/main" id="{18FAF720-B2CA-37F7-170D-D47D65CC1531}"/>
              </a:ext>
            </a:extLst>
          </p:cNvPr>
          <p:cNvSpPr txBox="1"/>
          <p:nvPr/>
        </p:nvSpPr>
        <p:spPr>
          <a:xfrm>
            <a:off x="4231670" y="3069143"/>
            <a:ext cx="560700" cy="1362000"/>
          </a:xfrm>
          <a:prstGeom prst="rect">
            <a:avLst/>
          </a:prstGeom>
          <a:noFill/>
          <a:ln>
            <a:noFill/>
          </a:ln>
        </p:spPr>
        <p:txBody>
          <a:bodyPr spcFirstLastPara="1" wrap="square" lIns="91425" tIns="45700" rIns="91425" bIns="45700" anchor="t" anchorCtr="0">
            <a:noAutofit/>
          </a:bodyPr>
          <a:lstStyle/>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B</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E</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N</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C</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H</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M</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A</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R</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K</a:t>
            </a:r>
            <a:endParaRPr/>
          </a:p>
        </p:txBody>
      </p:sp>
      <p:sp>
        <p:nvSpPr>
          <p:cNvPr id="68" name="Google Shape;352;p23">
            <a:extLst>
              <a:ext uri="{FF2B5EF4-FFF2-40B4-BE49-F238E27FC236}">
                <a16:creationId xmlns:a16="http://schemas.microsoft.com/office/drawing/2014/main" id="{AFE99E31-CDF2-0753-AF29-AA1FF92A73FC}"/>
              </a:ext>
            </a:extLst>
          </p:cNvPr>
          <p:cNvSpPr txBox="1"/>
          <p:nvPr/>
        </p:nvSpPr>
        <p:spPr>
          <a:xfrm>
            <a:off x="4723706" y="2981856"/>
            <a:ext cx="560700" cy="1503000"/>
          </a:xfrm>
          <a:prstGeom prst="rect">
            <a:avLst/>
          </a:prstGeom>
          <a:noFill/>
          <a:ln>
            <a:noFill/>
          </a:ln>
        </p:spPr>
        <p:txBody>
          <a:bodyPr spcFirstLastPara="1" wrap="square" lIns="91425" tIns="45700" rIns="91425" bIns="45700" anchor="t" anchorCtr="0">
            <a:noAutofit/>
          </a:bodyPr>
          <a:lstStyle/>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R</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E</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F</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L</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E</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C</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T</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I</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O</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N</a:t>
            </a:r>
            <a:endParaRPr/>
          </a:p>
        </p:txBody>
      </p:sp>
      <p:sp>
        <p:nvSpPr>
          <p:cNvPr id="69" name="Google Shape;353;p23">
            <a:extLst>
              <a:ext uri="{FF2B5EF4-FFF2-40B4-BE49-F238E27FC236}">
                <a16:creationId xmlns:a16="http://schemas.microsoft.com/office/drawing/2014/main" id="{23DD7A8A-3EA4-CFB4-B825-EFA7D3B96FFA}"/>
              </a:ext>
            </a:extLst>
          </p:cNvPr>
          <p:cNvSpPr/>
          <p:nvPr/>
        </p:nvSpPr>
        <p:spPr>
          <a:xfrm>
            <a:off x="6278767" y="2711265"/>
            <a:ext cx="650400" cy="2650500"/>
          </a:xfrm>
          <a:prstGeom prst="chevron">
            <a:avLst>
              <a:gd name="adj" fmla="val 31596"/>
            </a:avLst>
          </a:prstGeom>
          <a:solidFill>
            <a:srgbClr val="EF7C22"/>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7937" marR="0" lvl="0" indent="0" algn="ctr" rtl="0">
              <a:lnSpc>
                <a:spcPct val="103333"/>
              </a:lnSpc>
              <a:spcBef>
                <a:spcPts val="0"/>
              </a:spcBef>
              <a:spcAft>
                <a:spcPts val="0"/>
              </a:spcAft>
              <a:buClr>
                <a:srgbClr val="000000"/>
              </a:buClr>
              <a:buSzPts val="1200"/>
              <a:buFont typeface="Arial"/>
              <a:buNone/>
            </a:pPr>
            <a:endParaRPr sz="1200" b="1" i="0" u="none" strike="noStrike" cap="none">
              <a:solidFill>
                <a:srgbClr val="FFFFFF"/>
              </a:solidFill>
              <a:latin typeface="Avenir"/>
              <a:ea typeface="Avenir"/>
              <a:cs typeface="Avenir"/>
              <a:sym typeface="Avenir"/>
            </a:endParaRPr>
          </a:p>
        </p:txBody>
      </p:sp>
      <p:sp>
        <p:nvSpPr>
          <p:cNvPr id="70" name="Google Shape;354;p23">
            <a:extLst>
              <a:ext uri="{FF2B5EF4-FFF2-40B4-BE49-F238E27FC236}">
                <a16:creationId xmlns:a16="http://schemas.microsoft.com/office/drawing/2014/main" id="{5D9B8321-0410-AD20-50FB-E1EAA62F463E}"/>
              </a:ext>
            </a:extLst>
          </p:cNvPr>
          <p:cNvSpPr/>
          <p:nvPr/>
        </p:nvSpPr>
        <p:spPr>
          <a:xfrm>
            <a:off x="6771579" y="2707580"/>
            <a:ext cx="650400" cy="2650500"/>
          </a:xfrm>
          <a:prstGeom prst="chevron">
            <a:avLst>
              <a:gd name="adj" fmla="val 31596"/>
            </a:avLst>
          </a:prstGeom>
          <a:solidFill>
            <a:srgbClr val="00A0C3"/>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3333"/>
              </a:lnSpc>
              <a:spcBef>
                <a:spcPts val="0"/>
              </a:spcBef>
              <a:spcAft>
                <a:spcPts val="0"/>
              </a:spcAft>
              <a:buClr>
                <a:srgbClr val="000000"/>
              </a:buClr>
              <a:buSzPts val="1200"/>
              <a:buFont typeface="Arial"/>
              <a:buNone/>
            </a:pPr>
            <a:endParaRPr sz="1200" b="1" i="0" u="none" strike="noStrike" cap="none">
              <a:solidFill>
                <a:srgbClr val="FFFFFF"/>
              </a:solidFill>
              <a:latin typeface="Avenir"/>
              <a:ea typeface="Avenir"/>
              <a:cs typeface="Avenir"/>
              <a:sym typeface="Avenir"/>
            </a:endParaRPr>
          </a:p>
        </p:txBody>
      </p:sp>
      <p:sp>
        <p:nvSpPr>
          <p:cNvPr id="71" name="Google Shape;355;p23">
            <a:extLst>
              <a:ext uri="{FF2B5EF4-FFF2-40B4-BE49-F238E27FC236}">
                <a16:creationId xmlns:a16="http://schemas.microsoft.com/office/drawing/2014/main" id="{B14E768E-9C62-8CD9-F28E-EF6E17C6A15F}"/>
              </a:ext>
            </a:extLst>
          </p:cNvPr>
          <p:cNvSpPr txBox="1"/>
          <p:nvPr/>
        </p:nvSpPr>
        <p:spPr>
          <a:xfrm>
            <a:off x="6370718" y="3071189"/>
            <a:ext cx="560700" cy="1362000"/>
          </a:xfrm>
          <a:prstGeom prst="rect">
            <a:avLst/>
          </a:prstGeom>
          <a:noFill/>
          <a:ln>
            <a:noFill/>
          </a:ln>
        </p:spPr>
        <p:txBody>
          <a:bodyPr spcFirstLastPara="1" wrap="square" lIns="91425" tIns="45700" rIns="91425" bIns="45700" anchor="t" anchorCtr="0">
            <a:noAutofit/>
          </a:bodyPr>
          <a:lstStyle/>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B</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E</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N</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C</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H</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M</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A</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R</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K</a:t>
            </a:r>
            <a:endParaRPr/>
          </a:p>
        </p:txBody>
      </p:sp>
      <p:sp>
        <p:nvSpPr>
          <p:cNvPr id="72" name="Google Shape;356;p23">
            <a:extLst>
              <a:ext uri="{FF2B5EF4-FFF2-40B4-BE49-F238E27FC236}">
                <a16:creationId xmlns:a16="http://schemas.microsoft.com/office/drawing/2014/main" id="{E15E790A-F6F5-12B3-728C-F420327BA5F7}"/>
              </a:ext>
            </a:extLst>
          </p:cNvPr>
          <p:cNvSpPr txBox="1"/>
          <p:nvPr/>
        </p:nvSpPr>
        <p:spPr>
          <a:xfrm>
            <a:off x="6862754" y="2989321"/>
            <a:ext cx="560700" cy="1503000"/>
          </a:xfrm>
          <a:prstGeom prst="rect">
            <a:avLst/>
          </a:prstGeom>
          <a:noFill/>
          <a:ln>
            <a:noFill/>
          </a:ln>
        </p:spPr>
        <p:txBody>
          <a:bodyPr spcFirstLastPara="1" wrap="square" lIns="91425" tIns="45700" rIns="91425" bIns="45700" anchor="t" anchorCtr="0">
            <a:noAutofit/>
          </a:bodyPr>
          <a:lstStyle/>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R</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E</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F</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L</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E</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C</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T</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I</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O</a:t>
            </a:r>
            <a:endParaRPr/>
          </a:p>
          <a:p>
            <a:pPr marL="7937" marR="0" lvl="0" indent="0" algn="ctr" rtl="0">
              <a:lnSpc>
                <a:spcPct val="91666"/>
              </a:lnSpc>
              <a:spcBef>
                <a:spcPts val="0"/>
              </a:spcBef>
              <a:spcAft>
                <a:spcPts val="0"/>
              </a:spcAft>
              <a:buClr>
                <a:srgbClr val="FFFFFF"/>
              </a:buClr>
              <a:buSzPts val="1200"/>
              <a:buFont typeface="Avenir"/>
              <a:buNone/>
            </a:pPr>
            <a:r>
              <a:rPr lang="en" sz="1200" b="1" i="0" u="none" strike="noStrike" cap="none">
                <a:solidFill>
                  <a:srgbClr val="FFFFFF"/>
                </a:solidFill>
                <a:latin typeface="Avenir"/>
                <a:ea typeface="Avenir"/>
                <a:cs typeface="Avenir"/>
                <a:sym typeface="Avenir"/>
              </a:rPr>
              <a:t>N</a:t>
            </a:r>
            <a:endParaRPr/>
          </a:p>
        </p:txBody>
      </p:sp>
      <p:sp>
        <p:nvSpPr>
          <p:cNvPr id="73" name="Title 1">
            <a:extLst>
              <a:ext uri="{FF2B5EF4-FFF2-40B4-BE49-F238E27FC236}">
                <a16:creationId xmlns:a16="http://schemas.microsoft.com/office/drawing/2014/main" id="{F83A9499-2DC0-B3B6-691D-83F907DC979D}"/>
              </a:ext>
            </a:extLst>
          </p:cNvPr>
          <p:cNvSpPr txBox="1">
            <a:spLocks/>
          </p:cNvSpPr>
          <p:nvPr/>
        </p:nvSpPr>
        <p:spPr>
          <a:xfrm>
            <a:off x="261533" y="196001"/>
            <a:ext cx="1166893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300" dirty="0">
                <a:solidFill>
                  <a:schemeClr val="bg1">
                    <a:lumMod val="50000"/>
                  </a:schemeClr>
                </a:solidFill>
                <a:latin typeface="Arial" panose="020B0604020202020204" pitchFamily="34" charset="0"/>
                <a:cs typeface="Arial" panose="020B0604020202020204" pitchFamily="34" charset="0"/>
              </a:rPr>
              <a:t>DOING PROJECTS VS. PBL</a:t>
            </a:r>
          </a:p>
        </p:txBody>
      </p:sp>
    </p:spTree>
    <p:extLst>
      <p:ext uri="{BB962C8B-B14F-4D97-AF65-F5344CB8AC3E}">
        <p14:creationId xmlns:p14="http://schemas.microsoft.com/office/powerpoint/2010/main" val="384025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64A0-177F-FB44-B696-6133BBA5523C}"/>
              </a:ext>
            </a:extLst>
          </p:cNvPr>
          <p:cNvSpPr>
            <a:spLocks noGrp="1"/>
          </p:cNvSpPr>
          <p:nvPr>
            <p:ph type="title"/>
          </p:nvPr>
        </p:nvSpPr>
        <p:spPr>
          <a:xfrm>
            <a:off x="261533" y="241139"/>
            <a:ext cx="12044121" cy="1325563"/>
          </a:xfrm>
        </p:spPr>
        <p:txBody>
          <a:bodyPr>
            <a:noAutofit/>
          </a:bodyPr>
          <a:lstStyle/>
          <a:p>
            <a:r>
              <a:rPr lang="en-US" sz="4500" b="1" spc="600" dirty="0">
                <a:solidFill>
                  <a:schemeClr val="bg1">
                    <a:lumMod val="50000"/>
                  </a:schemeClr>
                </a:solidFill>
                <a:latin typeface="Arial" panose="020B0604020202020204" pitchFamily="34" charset="0"/>
                <a:cs typeface="Arial" panose="020B0604020202020204" pitchFamily="34" charset="0"/>
              </a:rPr>
              <a:t>NTN LEARNING OUTCOMES</a:t>
            </a:r>
          </a:p>
        </p:txBody>
      </p:sp>
      <p:pic>
        <p:nvPicPr>
          <p:cNvPr id="13" name="Google Shape;63;p6">
            <a:extLst>
              <a:ext uri="{FF2B5EF4-FFF2-40B4-BE49-F238E27FC236}">
                <a16:creationId xmlns:a16="http://schemas.microsoft.com/office/drawing/2014/main" id="{614B390A-909A-F2F3-C839-E986E428EA01}"/>
              </a:ext>
            </a:extLst>
          </p:cNvPr>
          <p:cNvPicPr preferRelativeResize="0"/>
          <p:nvPr/>
        </p:nvPicPr>
        <p:blipFill>
          <a:blip r:embed="rId2">
            <a:alphaModFix/>
          </a:blip>
          <a:stretch>
            <a:fillRect/>
          </a:stretch>
        </p:blipFill>
        <p:spPr>
          <a:xfrm>
            <a:off x="10553826" y="5606470"/>
            <a:ext cx="1611614" cy="1208716"/>
          </a:xfrm>
          <a:prstGeom prst="rect">
            <a:avLst/>
          </a:prstGeom>
          <a:noFill/>
          <a:ln>
            <a:noFill/>
          </a:ln>
        </p:spPr>
      </p:pic>
      <p:sp>
        <p:nvSpPr>
          <p:cNvPr id="14" name="Google Shape;12;p2">
            <a:extLst>
              <a:ext uri="{FF2B5EF4-FFF2-40B4-BE49-F238E27FC236}">
                <a16:creationId xmlns:a16="http://schemas.microsoft.com/office/drawing/2014/main" id="{CECFD8E9-A237-4688-DD01-E382BA62FD6E}"/>
              </a:ext>
            </a:extLst>
          </p:cNvPr>
          <p:cNvSpPr/>
          <p:nvPr/>
        </p:nvSpPr>
        <p:spPr>
          <a:xfrm>
            <a:off x="9692263" y="1317767"/>
            <a:ext cx="257700" cy="257700"/>
          </a:xfrm>
          <a:prstGeom prst="ellipse">
            <a:avLst/>
          </a:prstGeom>
          <a:solidFill>
            <a:srgbClr val="D5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p2">
            <a:extLst>
              <a:ext uri="{FF2B5EF4-FFF2-40B4-BE49-F238E27FC236}">
                <a16:creationId xmlns:a16="http://schemas.microsoft.com/office/drawing/2014/main" id="{EB3C6A60-63F5-EB0C-CF50-245DA1312C50}"/>
              </a:ext>
            </a:extLst>
          </p:cNvPr>
          <p:cNvSpPr/>
          <p:nvPr/>
        </p:nvSpPr>
        <p:spPr>
          <a:xfrm>
            <a:off x="10058620" y="1317767"/>
            <a:ext cx="257700" cy="257700"/>
          </a:xfrm>
          <a:prstGeom prst="ellipse">
            <a:avLst/>
          </a:prstGeom>
          <a:solidFill>
            <a:srgbClr val="EF7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p2">
            <a:extLst>
              <a:ext uri="{FF2B5EF4-FFF2-40B4-BE49-F238E27FC236}">
                <a16:creationId xmlns:a16="http://schemas.microsoft.com/office/drawing/2014/main" id="{0714F500-87D3-D8E0-8A8C-311E6B63DEA5}"/>
              </a:ext>
            </a:extLst>
          </p:cNvPr>
          <p:cNvSpPr/>
          <p:nvPr/>
        </p:nvSpPr>
        <p:spPr>
          <a:xfrm>
            <a:off x="10424976" y="1317767"/>
            <a:ext cx="257700" cy="257700"/>
          </a:xfrm>
          <a:prstGeom prst="ellipse">
            <a:avLst/>
          </a:prstGeom>
          <a:solidFill>
            <a:srgbClr val="00A0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p2">
            <a:extLst>
              <a:ext uri="{FF2B5EF4-FFF2-40B4-BE49-F238E27FC236}">
                <a16:creationId xmlns:a16="http://schemas.microsoft.com/office/drawing/2014/main" id="{C3975684-2C6D-A16D-BBCC-F9BEB675CB85}"/>
              </a:ext>
            </a:extLst>
          </p:cNvPr>
          <p:cNvSpPr/>
          <p:nvPr/>
        </p:nvSpPr>
        <p:spPr>
          <a:xfrm>
            <a:off x="10791332" y="1317767"/>
            <a:ext cx="257700" cy="257700"/>
          </a:xfrm>
          <a:prstGeom prst="ellipse">
            <a:avLst/>
          </a:prstGeom>
          <a:solidFill>
            <a:srgbClr val="581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 name="Straight Connector 17">
            <a:extLst>
              <a:ext uri="{FF2B5EF4-FFF2-40B4-BE49-F238E27FC236}">
                <a16:creationId xmlns:a16="http://schemas.microsoft.com/office/drawing/2014/main" id="{1D353F9C-73B2-7FA5-C058-98B81356518B}"/>
              </a:ext>
            </a:extLst>
          </p:cNvPr>
          <p:cNvCxnSpPr>
            <a:cxnSpLocks/>
          </p:cNvCxnSpPr>
          <p:nvPr/>
        </p:nvCxnSpPr>
        <p:spPr>
          <a:xfrm>
            <a:off x="0" y="1469521"/>
            <a:ext cx="9504218"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A2265130-E0EF-2771-B46C-4E04E4A05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63" y="1676928"/>
            <a:ext cx="4533900" cy="45339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C18FB25-28E5-D392-C0A2-362D16C17638}"/>
              </a:ext>
            </a:extLst>
          </p:cNvPr>
          <p:cNvSpPr txBox="1"/>
          <p:nvPr/>
        </p:nvSpPr>
        <p:spPr>
          <a:xfrm>
            <a:off x="4728663" y="2236931"/>
            <a:ext cx="6693876" cy="3539430"/>
          </a:xfrm>
          <a:prstGeom prst="rect">
            <a:avLst/>
          </a:prstGeom>
          <a:noFill/>
        </p:spPr>
        <p:txBody>
          <a:bodyPr wrap="square">
            <a:spAutoFit/>
          </a:bodyPr>
          <a:lstStyle/>
          <a:p>
            <a:pPr rtl="0">
              <a:spcBef>
                <a:spcPts val="0"/>
              </a:spcBef>
              <a:spcAft>
                <a:spcPts val="0"/>
              </a:spcAft>
            </a:pPr>
            <a:r>
              <a:rPr lang="en-US" sz="1400" b="1" i="0" u="none" strike="noStrike" dirty="0">
                <a:solidFill>
                  <a:srgbClr val="E00000"/>
                </a:solidFill>
                <a:effectLst/>
                <a:latin typeface="Arial" panose="020B0604020202020204" pitchFamily="34" charset="0"/>
                <a:cs typeface="Arial" panose="020B0604020202020204" pitchFamily="34" charset="0"/>
              </a:rPr>
              <a:t>KNOWLEDGE AND THINKING</a:t>
            </a:r>
            <a:r>
              <a:rPr lang="en-US" sz="1400" b="0" i="0" u="none" strike="noStrike" dirty="0">
                <a:solidFill>
                  <a:srgbClr val="000000"/>
                </a:solidFill>
                <a:effectLst/>
                <a:latin typeface="Arial" panose="020B0604020202020204" pitchFamily="34" charset="0"/>
                <a:cs typeface="Arial" panose="020B0604020202020204" pitchFamily="34" charset="0"/>
              </a:rPr>
              <a:t> is the ability to reason, problem-solve, develop sound arguments or decisions, and create new ideas by using appropriate sources and applying the knowledge and skills of a discipline.</a:t>
            </a:r>
            <a:endParaRPr lang="en-US" sz="1400" b="0" dirty="0">
              <a:effectLst/>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solidFill>
                  <a:srgbClr val="01A1C4"/>
                </a:solidFill>
                <a:latin typeface="Arial" panose="020B0604020202020204" pitchFamily="34" charset="0"/>
                <a:cs typeface="Arial" panose="020B0604020202020204" pitchFamily="34" charset="0"/>
              </a:rPr>
              <a:t>COLLABORATION</a:t>
            </a:r>
            <a:r>
              <a:rPr lang="en-US" sz="1400" dirty="0">
                <a:latin typeface="Arial" panose="020B0604020202020204" pitchFamily="34" charset="0"/>
                <a:cs typeface="Arial" panose="020B0604020202020204" pitchFamily="34" charset="0"/>
              </a:rPr>
              <a:t> involves a group and individual’s ability to contribute to group tasks.</a:t>
            </a: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r>
              <a:rPr lang="en-US" sz="1400" b="1" dirty="0">
                <a:solidFill>
                  <a:srgbClr val="52266E"/>
                </a:solidFill>
                <a:latin typeface="Arial" panose="020B0604020202020204" pitchFamily="34" charset="0"/>
                <a:cs typeface="Arial" panose="020B0604020202020204" pitchFamily="34" charset="0"/>
              </a:rPr>
              <a:t>AGENCY</a:t>
            </a:r>
            <a:r>
              <a:rPr lang="en-US" sz="1400" dirty="0">
                <a:latin typeface="Arial" panose="020B0604020202020204" pitchFamily="34" charset="0"/>
                <a:cs typeface="Arial" panose="020B0604020202020204" pitchFamily="34" charset="0"/>
              </a:rPr>
              <a:t> is a combination of academic mindsets and the ability to take ownership over one’s learning.</a:t>
            </a:r>
            <a:br>
              <a:rPr lang="en-US" sz="1400" dirty="0">
                <a:latin typeface="Arial" panose="020B0604020202020204" pitchFamily="34" charset="0"/>
                <a:cs typeface="Arial" panose="020B0604020202020204" pitchFamily="34" charset="0"/>
              </a:rPr>
            </a:br>
            <a:br>
              <a:rPr lang="en-US" sz="1400" dirty="0">
                <a:solidFill>
                  <a:srgbClr val="00B050"/>
                </a:solidFill>
                <a:latin typeface="Arial" panose="020B0604020202020204" pitchFamily="34" charset="0"/>
                <a:cs typeface="Arial" panose="020B0604020202020204" pitchFamily="34" charset="0"/>
              </a:rPr>
            </a:br>
            <a:r>
              <a:rPr lang="en-US" sz="1400" b="1" dirty="0">
                <a:solidFill>
                  <a:srgbClr val="00B050"/>
                </a:solidFill>
                <a:latin typeface="Arial" panose="020B0604020202020204" pitchFamily="34" charset="0"/>
                <a:cs typeface="Arial" panose="020B0604020202020204" pitchFamily="34" charset="0"/>
              </a:rPr>
              <a:t>ORAL COMMUNICATION</a:t>
            </a:r>
            <a:r>
              <a:rPr lang="en-US" sz="1400" dirty="0">
                <a:solidFill>
                  <a:srgbClr val="00B05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involves the ability to communicate knowledge and thinking orally.</a:t>
            </a:r>
          </a:p>
          <a:p>
            <a:br>
              <a:rPr lang="en-US" sz="1400" dirty="0">
                <a:latin typeface="Arial" panose="020B0604020202020204" pitchFamily="34" charset="0"/>
                <a:cs typeface="Arial" panose="020B0604020202020204" pitchFamily="34" charset="0"/>
              </a:rPr>
            </a:br>
            <a:r>
              <a:rPr lang="en-US" sz="1400" b="1" dirty="0">
                <a:solidFill>
                  <a:srgbClr val="EF8039"/>
                </a:solidFill>
                <a:latin typeface="Arial" panose="020B0604020202020204" pitchFamily="34" charset="0"/>
                <a:cs typeface="Arial" panose="020B0604020202020204" pitchFamily="34" charset="0"/>
              </a:rPr>
              <a:t>WRITTEN COMMUNICATION</a:t>
            </a:r>
            <a:r>
              <a:rPr lang="en-US" sz="1400" dirty="0">
                <a:solidFill>
                  <a:srgbClr val="EF8039"/>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the ability to effectively communicate knowledge and thinking through writing by organizing and structuring ideas and using discipline appropriate language and conventions.</a:t>
            </a:r>
          </a:p>
        </p:txBody>
      </p:sp>
    </p:spTree>
    <p:extLst>
      <p:ext uri="{BB962C8B-B14F-4D97-AF65-F5344CB8AC3E}">
        <p14:creationId xmlns:p14="http://schemas.microsoft.com/office/powerpoint/2010/main" val="215868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64A0-177F-FB44-B696-6133BBA5523C}"/>
              </a:ext>
            </a:extLst>
          </p:cNvPr>
          <p:cNvSpPr>
            <a:spLocks noGrp="1"/>
          </p:cNvSpPr>
          <p:nvPr>
            <p:ph type="title"/>
          </p:nvPr>
        </p:nvSpPr>
        <p:spPr>
          <a:xfrm>
            <a:off x="261533" y="241139"/>
            <a:ext cx="12044121" cy="1325563"/>
          </a:xfrm>
        </p:spPr>
        <p:txBody>
          <a:bodyPr>
            <a:noAutofit/>
          </a:bodyPr>
          <a:lstStyle/>
          <a:p>
            <a:r>
              <a:rPr lang="en-US" sz="4500" b="1" spc="600" dirty="0">
                <a:solidFill>
                  <a:schemeClr val="bg1">
                    <a:lumMod val="50000"/>
                  </a:schemeClr>
                </a:solidFill>
                <a:latin typeface="Arial" panose="020B0604020202020204" pitchFamily="34" charset="0"/>
                <a:cs typeface="Arial" panose="020B0604020202020204" pitchFamily="34" charset="0"/>
              </a:rPr>
              <a:t>NTN FOCUS AREAS</a:t>
            </a:r>
          </a:p>
        </p:txBody>
      </p:sp>
      <p:pic>
        <p:nvPicPr>
          <p:cNvPr id="13" name="Google Shape;63;p6">
            <a:extLst>
              <a:ext uri="{FF2B5EF4-FFF2-40B4-BE49-F238E27FC236}">
                <a16:creationId xmlns:a16="http://schemas.microsoft.com/office/drawing/2014/main" id="{614B390A-909A-F2F3-C839-E986E428EA01}"/>
              </a:ext>
            </a:extLst>
          </p:cNvPr>
          <p:cNvPicPr preferRelativeResize="0"/>
          <p:nvPr/>
        </p:nvPicPr>
        <p:blipFill>
          <a:blip r:embed="rId2">
            <a:alphaModFix/>
          </a:blip>
          <a:stretch>
            <a:fillRect/>
          </a:stretch>
        </p:blipFill>
        <p:spPr>
          <a:xfrm>
            <a:off x="10553826" y="5606470"/>
            <a:ext cx="1611614" cy="1208716"/>
          </a:xfrm>
          <a:prstGeom prst="rect">
            <a:avLst/>
          </a:prstGeom>
          <a:noFill/>
          <a:ln>
            <a:noFill/>
          </a:ln>
        </p:spPr>
      </p:pic>
      <p:sp>
        <p:nvSpPr>
          <p:cNvPr id="14" name="Google Shape;12;p2">
            <a:extLst>
              <a:ext uri="{FF2B5EF4-FFF2-40B4-BE49-F238E27FC236}">
                <a16:creationId xmlns:a16="http://schemas.microsoft.com/office/drawing/2014/main" id="{CECFD8E9-A237-4688-DD01-E382BA62FD6E}"/>
              </a:ext>
            </a:extLst>
          </p:cNvPr>
          <p:cNvSpPr/>
          <p:nvPr/>
        </p:nvSpPr>
        <p:spPr>
          <a:xfrm>
            <a:off x="9692263" y="1317767"/>
            <a:ext cx="257700" cy="257700"/>
          </a:xfrm>
          <a:prstGeom prst="ellipse">
            <a:avLst/>
          </a:prstGeom>
          <a:solidFill>
            <a:srgbClr val="D5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p2">
            <a:extLst>
              <a:ext uri="{FF2B5EF4-FFF2-40B4-BE49-F238E27FC236}">
                <a16:creationId xmlns:a16="http://schemas.microsoft.com/office/drawing/2014/main" id="{EB3C6A60-63F5-EB0C-CF50-245DA1312C50}"/>
              </a:ext>
            </a:extLst>
          </p:cNvPr>
          <p:cNvSpPr/>
          <p:nvPr/>
        </p:nvSpPr>
        <p:spPr>
          <a:xfrm>
            <a:off x="10058620" y="1317767"/>
            <a:ext cx="257700" cy="257700"/>
          </a:xfrm>
          <a:prstGeom prst="ellipse">
            <a:avLst/>
          </a:prstGeom>
          <a:solidFill>
            <a:srgbClr val="EF7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p2">
            <a:extLst>
              <a:ext uri="{FF2B5EF4-FFF2-40B4-BE49-F238E27FC236}">
                <a16:creationId xmlns:a16="http://schemas.microsoft.com/office/drawing/2014/main" id="{0714F500-87D3-D8E0-8A8C-311E6B63DEA5}"/>
              </a:ext>
            </a:extLst>
          </p:cNvPr>
          <p:cNvSpPr/>
          <p:nvPr/>
        </p:nvSpPr>
        <p:spPr>
          <a:xfrm>
            <a:off x="10424976" y="1317767"/>
            <a:ext cx="257700" cy="257700"/>
          </a:xfrm>
          <a:prstGeom prst="ellipse">
            <a:avLst/>
          </a:prstGeom>
          <a:solidFill>
            <a:srgbClr val="00A0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p2">
            <a:extLst>
              <a:ext uri="{FF2B5EF4-FFF2-40B4-BE49-F238E27FC236}">
                <a16:creationId xmlns:a16="http://schemas.microsoft.com/office/drawing/2014/main" id="{C3975684-2C6D-A16D-BBCC-F9BEB675CB85}"/>
              </a:ext>
            </a:extLst>
          </p:cNvPr>
          <p:cNvSpPr/>
          <p:nvPr/>
        </p:nvSpPr>
        <p:spPr>
          <a:xfrm>
            <a:off x="10791332" y="1317767"/>
            <a:ext cx="257700" cy="257700"/>
          </a:xfrm>
          <a:prstGeom prst="ellipse">
            <a:avLst/>
          </a:prstGeom>
          <a:solidFill>
            <a:srgbClr val="581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 name="Straight Connector 17">
            <a:extLst>
              <a:ext uri="{FF2B5EF4-FFF2-40B4-BE49-F238E27FC236}">
                <a16:creationId xmlns:a16="http://schemas.microsoft.com/office/drawing/2014/main" id="{1D353F9C-73B2-7FA5-C058-98B81356518B}"/>
              </a:ext>
            </a:extLst>
          </p:cNvPr>
          <p:cNvCxnSpPr>
            <a:cxnSpLocks/>
          </p:cNvCxnSpPr>
          <p:nvPr/>
        </p:nvCxnSpPr>
        <p:spPr>
          <a:xfrm>
            <a:off x="0" y="1469521"/>
            <a:ext cx="9504218"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C18FB25-28E5-D392-C0A2-362D16C17638}"/>
              </a:ext>
            </a:extLst>
          </p:cNvPr>
          <p:cNvSpPr txBox="1"/>
          <p:nvPr/>
        </p:nvSpPr>
        <p:spPr>
          <a:xfrm>
            <a:off x="4796970" y="2841090"/>
            <a:ext cx="6155870" cy="2292935"/>
          </a:xfrm>
          <a:prstGeom prst="rect">
            <a:avLst/>
          </a:prstGeom>
          <a:noFill/>
        </p:spPr>
        <p:txBody>
          <a:bodyPr wrap="square">
            <a:spAutoFit/>
          </a:bodyPr>
          <a:lstStyle/>
          <a:p>
            <a:r>
              <a:rPr lang="en-US" sz="1300" b="1" dirty="0">
                <a:solidFill>
                  <a:srgbClr val="00A0C3"/>
                </a:solidFill>
                <a:latin typeface="Arial" panose="020B0604020202020204" pitchFamily="34" charset="0"/>
                <a:cs typeface="Arial" panose="020B0604020202020204" pitchFamily="34" charset="0"/>
              </a:rPr>
              <a:t>SUPPORTIVE &amp; INCLUSIVE CULTURE</a:t>
            </a:r>
            <a:endParaRPr lang="en-US" sz="1300" dirty="0">
              <a:latin typeface="Arial" panose="020B0604020202020204" pitchFamily="34" charset="0"/>
              <a:cs typeface="Arial" panose="020B0604020202020204" pitchFamily="34" charset="0"/>
            </a:endParaRPr>
          </a:p>
          <a:p>
            <a:r>
              <a:rPr lang="en-US" sz="1300" dirty="0">
                <a:solidFill>
                  <a:srgbClr val="324949"/>
                </a:solidFill>
                <a:latin typeface="Arial" panose="020B0604020202020204" pitchFamily="34" charset="0"/>
                <a:cs typeface="Arial" panose="020B0604020202020204" pitchFamily="34" charset="0"/>
              </a:rPr>
              <a:t>Foster a school-wide culture of belonging, care, community, and growth for adults and students. This type of culture helps ensure that students and teachers alike have ownership over the learning experience and school environment.</a:t>
            </a:r>
            <a:endParaRPr lang="en-US" sz="1300" dirty="0">
              <a:latin typeface="Arial" panose="020B0604020202020204" pitchFamily="34" charset="0"/>
              <a:cs typeface="Arial" panose="020B0604020202020204" pitchFamily="34" charset="0"/>
            </a:endParaRPr>
          </a:p>
          <a:p>
            <a:br>
              <a:rPr lang="en-US" sz="1300" dirty="0">
                <a:latin typeface="Arial" panose="020B0604020202020204" pitchFamily="34" charset="0"/>
                <a:cs typeface="Arial" panose="020B0604020202020204" pitchFamily="34" charset="0"/>
              </a:rPr>
            </a:br>
            <a:r>
              <a:rPr lang="en-US" sz="1300" b="1" dirty="0">
                <a:solidFill>
                  <a:srgbClr val="EE7B22"/>
                </a:solidFill>
                <a:latin typeface="Arial" panose="020B0604020202020204" pitchFamily="34" charset="0"/>
                <a:cs typeface="Arial" panose="020B0604020202020204" pitchFamily="34" charset="0"/>
              </a:rPr>
              <a:t>MEANINGFUL &amp; EQUITABLE INSTRUCTION</a:t>
            </a:r>
            <a:endParaRPr lang="en-US" sz="1300" dirty="0">
              <a:latin typeface="Arial" panose="020B0604020202020204" pitchFamily="34" charset="0"/>
              <a:cs typeface="Arial" panose="020B0604020202020204" pitchFamily="34" charset="0"/>
            </a:endParaRPr>
          </a:p>
          <a:p>
            <a:r>
              <a:rPr lang="en-US" sz="1300" dirty="0">
                <a:solidFill>
                  <a:srgbClr val="324949"/>
                </a:solidFill>
                <a:latin typeface="Arial" panose="020B0604020202020204" pitchFamily="34" charset="0"/>
                <a:cs typeface="Arial" panose="020B0604020202020204" pitchFamily="34" charset="0"/>
              </a:rPr>
              <a:t>Center the instructional approach on authentic, complex thinking, and problem-solving. Based on our experience, high-quality, relevant project-based learning (PBL) is the best way for students to experience deep, contextual, and shared learning and acquire and demonstrate proficiency in college and career ready outcomes.</a:t>
            </a:r>
            <a:endParaRPr lang="en-US" sz="1300"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AB51F3BF-AAB9-70F8-1536-A25A779E2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21" y="1877699"/>
            <a:ext cx="4541780" cy="45386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B0564A2-C4DD-046B-BCEF-F82184B8B6BD}"/>
              </a:ext>
            </a:extLst>
          </p:cNvPr>
          <p:cNvSpPr txBox="1"/>
          <p:nvPr/>
        </p:nvSpPr>
        <p:spPr>
          <a:xfrm>
            <a:off x="4307411" y="5285965"/>
            <a:ext cx="6155870" cy="1292662"/>
          </a:xfrm>
          <a:prstGeom prst="rect">
            <a:avLst/>
          </a:prstGeom>
          <a:noFill/>
        </p:spPr>
        <p:txBody>
          <a:bodyPr wrap="square">
            <a:spAutoFit/>
          </a:bodyPr>
          <a:lstStyle/>
          <a:p>
            <a:r>
              <a:rPr lang="en-US" sz="1300" b="1" dirty="0">
                <a:solidFill>
                  <a:srgbClr val="D52027"/>
                </a:solidFill>
                <a:latin typeface="Arial" panose="020B0604020202020204" pitchFamily="34" charset="0"/>
                <a:cs typeface="Arial" panose="020B0604020202020204" pitchFamily="34" charset="0"/>
              </a:rPr>
              <a:t>PURPOSEFUL ASSESSMENT</a:t>
            </a:r>
            <a:endParaRPr lang="en-US" sz="1300" dirty="0">
              <a:latin typeface="Arial" panose="020B0604020202020204" pitchFamily="34" charset="0"/>
              <a:cs typeface="Arial" panose="020B0604020202020204" pitchFamily="34" charset="0"/>
            </a:endParaRPr>
          </a:p>
          <a:p>
            <a:r>
              <a:rPr lang="en-US" sz="1300" dirty="0">
                <a:solidFill>
                  <a:srgbClr val="324949"/>
                </a:solidFill>
                <a:latin typeface="Arial" panose="020B0604020202020204" pitchFamily="34" charset="0"/>
                <a:cs typeface="Arial" panose="020B0604020202020204" pitchFamily="34" charset="0"/>
              </a:rPr>
              <a:t>Cultivate shared, school-wide understandings of equitable, purposeful assessment and grading practices that inform teacher instruction, emphasize individual student growth, and demonstrate progress towards college and </a:t>
            </a:r>
            <a:br>
              <a:rPr lang="en-US" sz="1300" dirty="0">
                <a:solidFill>
                  <a:srgbClr val="324949"/>
                </a:solidFill>
                <a:latin typeface="Arial" panose="020B0604020202020204" pitchFamily="34" charset="0"/>
                <a:cs typeface="Arial" panose="020B0604020202020204" pitchFamily="34" charset="0"/>
              </a:rPr>
            </a:br>
            <a:r>
              <a:rPr lang="en-US" sz="1300" dirty="0">
                <a:solidFill>
                  <a:srgbClr val="324949"/>
                </a:solidFill>
                <a:latin typeface="Arial" panose="020B0604020202020204" pitchFamily="34" charset="0"/>
                <a:cs typeface="Arial" panose="020B0604020202020204" pitchFamily="34" charset="0"/>
              </a:rPr>
              <a:t>career readiness. These include performance assessments for students to demonstrate their learning in age-appropriate ways.</a:t>
            </a:r>
            <a:endParaRPr lang="en-US" sz="13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CF9688E-ADBE-0758-D554-9F80723AD8DA}"/>
              </a:ext>
            </a:extLst>
          </p:cNvPr>
          <p:cNvSpPr txBox="1"/>
          <p:nvPr/>
        </p:nvSpPr>
        <p:spPr>
          <a:xfrm>
            <a:off x="4269924" y="1784390"/>
            <a:ext cx="6155870" cy="892552"/>
          </a:xfrm>
          <a:prstGeom prst="rect">
            <a:avLst/>
          </a:prstGeom>
          <a:noFill/>
        </p:spPr>
        <p:txBody>
          <a:bodyPr wrap="square">
            <a:spAutoFit/>
          </a:bodyPr>
          <a:lstStyle/>
          <a:p>
            <a:r>
              <a:rPr lang="en-US" sz="1300" b="1" dirty="0">
                <a:solidFill>
                  <a:srgbClr val="582A77"/>
                </a:solidFill>
                <a:latin typeface="Arial" panose="020B0604020202020204" pitchFamily="34" charset="0"/>
                <a:cs typeface="Arial" panose="020B0604020202020204" pitchFamily="34" charset="0"/>
              </a:rPr>
              <a:t>COLLEGE &amp; CAREER READY OUTCOMES </a:t>
            </a:r>
            <a:endParaRPr lang="en-US" sz="1300" dirty="0">
              <a:latin typeface="Arial" panose="020B0604020202020204" pitchFamily="34" charset="0"/>
              <a:cs typeface="Arial" panose="020B0604020202020204" pitchFamily="34" charset="0"/>
            </a:endParaRPr>
          </a:p>
          <a:p>
            <a:r>
              <a:rPr lang="en-US" sz="1300" dirty="0">
                <a:solidFill>
                  <a:srgbClr val="324949"/>
                </a:solidFill>
                <a:latin typeface="Arial" panose="020B0604020202020204" pitchFamily="34" charset="0"/>
                <a:cs typeface="Arial" panose="020B0604020202020204" pitchFamily="34" charset="0"/>
              </a:rPr>
              <a:t>Prepare each student for postsecondary success with the knowledge, skills, and mindsets to be ready for college and career: Collaboration, Knowledge and Thinking, Written Communication, Oral Communication, and Agency.</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13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E63B3-9913-8E44-81E2-FCC85A384534}"/>
              </a:ext>
            </a:extLst>
          </p:cNvPr>
          <p:cNvSpPr/>
          <p:nvPr/>
        </p:nvSpPr>
        <p:spPr>
          <a:xfrm>
            <a:off x="0" y="4711815"/>
            <a:ext cx="12192000" cy="1823661"/>
          </a:xfrm>
          <a:prstGeom prst="rect">
            <a:avLst/>
          </a:prstGeom>
          <a:solidFill>
            <a:srgbClr val="01A1C4">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1C4"/>
              </a:solidFill>
            </a:endParaRPr>
          </a:p>
        </p:txBody>
      </p:sp>
      <p:cxnSp>
        <p:nvCxnSpPr>
          <p:cNvPr id="15" name="Straight Connector 14">
            <a:extLst>
              <a:ext uri="{FF2B5EF4-FFF2-40B4-BE49-F238E27FC236}">
                <a16:creationId xmlns:a16="http://schemas.microsoft.com/office/drawing/2014/main" id="{663E5456-5738-FA4D-8E5D-4D3080E25652}"/>
              </a:ext>
            </a:extLst>
          </p:cNvPr>
          <p:cNvCxnSpPr>
            <a:cxnSpLocks/>
          </p:cNvCxnSpPr>
          <p:nvPr/>
        </p:nvCxnSpPr>
        <p:spPr>
          <a:xfrm>
            <a:off x="0" y="1896094"/>
            <a:ext cx="432402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8CCE15B-4870-F14F-B806-D71DD15CF8A6}"/>
              </a:ext>
            </a:extLst>
          </p:cNvPr>
          <p:cNvSpPr>
            <a:spLocks noGrp="1"/>
          </p:cNvSpPr>
          <p:nvPr>
            <p:ph type="title"/>
          </p:nvPr>
        </p:nvSpPr>
        <p:spPr>
          <a:xfrm>
            <a:off x="277022" y="176767"/>
            <a:ext cx="11668933" cy="1315657"/>
          </a:xfrm>
        </p:spPr>
        <p:txBody>
          <a:bodyPr>
            <a:noAutofit/>
          </a:bodyPr>
          <a:lstStyle/>
          <a:p>
            <a:r>
              <a:rPr lang="en-US" sz="4500" b="1" spc="600" dirty="0">
                <a:solidFill>
                  <a:schemeClr val="bg1">
                    <a:lumMod val="50000"/>
                  </a:schemeClr>
                </a:solidFill>
                <a:latin typeface="Arial" panose="020B0604020202020204" pitchFamily="34" charset="0"/>
                <a:cs typeface="Arial" panose="020B0604020202020204" pitchFamily="34" charset="0"/>
              </a:rPr>
              <a:t>NEW TECH</a:t>
            </a:r>
          </a:p>
        </p:txBody>
      </p:sp>
      <p:sp>
        <p:nvSpPr>
          <p:cNvPr id="13" name="TextBox 12">
            <a:extLst>
              <a:ext uri="{FF2B5EF4-FFF2-40B4-BE49-F238E27FC236}">
                <a16:creationId xmlns:a16="http://schemas.microsoft.com/office/drawing/2014/main" id="{72255A7A-D974-4347-872D-1D881D2061C6}"/>
              </a:ext>
            </a:extLst>
          </p:cNvPr>
          <p:cNvSpPr txBox="1"/>
          <p:nvPr/>
        </p:nvSpPr>
        <p:spPr>
          <a:xfrm>
            <a:off x="277022" y="2067935"/>
            <a:ext cx="4216150" cy="230832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NTN partner schools succeed because they work together – sharing ideas and results from each of their schools with other NTN communities.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For New Tech Network, this spirit of collaboration stems from a shared vision of changing how students are educated so they are prepared for an ever-changing world. </a:t>
            </a:r>
          </a:p>
        </p:txBody>
      </p:sp>
      <p:sp>
        <p:nvSpPr>
          <p:cNvPr id="14" name="TextBox 13">
            <a:extLst>
              <a:ext uri="{FF2B5EF4-FFF2-40B4-BE49-F238E27FC236}">
                <a16:creationId xmlns:a16="http://schemas.microsoft.com/office/drawing/2014/main" id="{7D9B49F9-AED4-F24E-A11F-1D0406F6C621}"/>
              </a:ext>
            </a:extLst>
          </p:cNvPr>
          <p:cNvSpPr txBox="1"/>
          <p:nvPr/>
        </p:nvSpPr>
        <p:spPr>
          <a:xfrm>
            <a:off x="277021" y="1005778"/>
            <a:ext cx="4868416" cy="784830"/>
          </a:xfrm>
          <a:prstGeom prst="rect">
            <a:avLst/>
          </a:prstGeom>
          <a:noFill/>
        </p:spPr>
        <p:txBody>
          <a:bodyPr wrap="square" rtlCol="0">
            <a:spAutoFit/>
          </a:bodyPr>
          <a:lstStyle/>
          <a:p>
            <a:r>
              <a:rPr lang="en-US" sz="4500" b="1" spc="600" dirty="0">
                <a:solidFill>
                  <a:schemeClr val="bg1">
                    <a:lumMod val="50000"/>
                  </a:schemeClr>
                </a:solidFill>
                <a:latin typeface="Arial" panose="020B0604020202020204" pitchFamily="34" charset="0"/>
                <a:cs typeface="Arial" panose="020B0604020202020204" pitchFamily="34" charset="0"/>
              </a:rPr>
              <a:t>NETWORK</a:t>
            </a:r>
            <a:endParaRPr lang="en-US" sz="4500" spc="600" dirty="0">
              <a:solidFill>
                <a:schemeClr val="bg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4A37BBC-BFDE-0D46-A911-A64574E44CC2}"/>
              </a:ext>
            </a:extLst>
          </p:cNvPr>
          <p:cNvSpPr txBox="1"/>
          <p:nvPr/>
        </p:nvSpPr>
        <p:spPr>
          <a:xfrm>
            <a:off x="160444" y="4861645"/>
            <a:ext cx="2807120" cy="938719"/>
          </a:xfrm>
          <a:prstGeom prst="rect">
            <a:avLst/>
          </a:prstGeom>
          <a:noFill/>
        </p:spPr>
        <p:txBody>
          <a:bodyPr wrap="square" rtlCol="0">
            <a:spAutoFit/>
          </a:bodyPr>
          <a:lstStyle/>
          <a:p>
            <a:pPr algn="ctr"/>
            <a:r>
              <a:rPr lang="en-US" sz="5500" b="1" spc="600" dirty="0">
                <a:solidFill>
                  <a:srgbClr val="01A1C4"/>
                </a:solidFill>
                <a:latin typeface="Arial" panose="020B0604020202020204" pitchFamily="34" charset="0"/>
                <a:cs typeface="Arial" panose="020B0604020202020204" pitchFamily="34" charset="0"/>
              </a:rPr>
              <a:t>5,700+</a:t>
            </a:r>
            <a:endParaRPr lang="en-US" sz="5500" spc="600" dirty="0">
              <a:solidFill>
                <a:srgbClr val="01A1C4"/>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EE56ED4-3BD1-0945-ABE9-108FA6AE2039}"/>
              </a:ext>
            </a:extLst>
          </p:cNvPr>
          <p:cNvSpPr txBox="1"/>
          <p:nvPr/>
        </p:nvSpPr>
        <p:spPr>
          <a:xfrm>
            <a:off x="319055" y="5645946"/>
            <a:ext cx="2329545" cy="553998"/>
          </a:xfrm>
          <a:prstGeom prst="rect">
            <a:avLst/>
          </a:prstGeom>
          <a:noFill/>
        </p:spPr>
        <p:txBody>
          <a:bodyPr wrap="square" rtlCol="0">
            <a:spAutoFit/>
          </a:bodyPr>
          <a:lstStyle/>
          <a:p>
            <a:pPr algn="ctr"/>
            <a:r>
              <a:rPr lang="en-US" sz="3000" dirty="0">
                <a:solidFill>
                  <a:srgbClr val="01A1C4"/>
                </a:solidFill>
                <a:latin typeface="Arial" panose="020B0604020202020204" pitchFamily="34" charset="0"/>
                <a:cs typeface="Arial" panose="020B0604020202020204" pitchFamily="34" charset="0"/>
              </a:rPr>
              <a:t>TEACHERS</a:t>
            </a:r>
          </a:p>
        </p:txBody>
      </p:sp>
      <p:sp>
        <p:nvSpPr>
          <p:cNvPr id="16" name="TextBox 15">
            <a:extLst>
              <a:ext uri="{FF2B5EF4-FFF2-40B4-BE49-F238E27FC236}">
                <a16:creationId xmlns:a16="http://schemas.microsoft.com/office/drawing/2014/main" id="{F66909EA-0EBB-624E-B4F4-15388AE08D61}"/>
              </a:ext>
            </a:extLst>
          </p:cNvPr>
          <p:cNvSpPr txBox="1"/>
          <p:nvPr/>
        </p:nvSpPr>
        <p:spPr>
          <a:xfrm>
            <a:off x="3032258" y="4861645"/>
            <a:ext cx="3403277" cy="938719"/>
          </a:xfrm>
          <a:prstGeom prst="rect">
            <a:avLst/>
          </a:prstGeom>
          <a:noFill/>
        </p:spPr>
        <p:txBody>
          <a:bodyPr wrap="square" rtlCol="0">
            <a:spAutoFit/>
          </a:bodyPr>
          <a:lstStyle/>
          <a:p>
            <a:pPr algn="ctr"/>
            <a:r>
              <a:rPr lang="en-US" sz="5500" b="1" spc="600" dirty="0">
                <a:solidFill>
                  <a:srgbClr val="01A1C4"/>
                </a:solidFill>
                <a:latin typeface="Arial" panose="020B0604020202020204" pitchFamily="34" charset="0"/>
                <a:cs typeface="Arial" panose="020B0604020202020204" pitchFamily="34" charset="0"/>
              </a:rPr>
              <a:t>90,000+</a:t>
            </a:r>
            <a:endParaRPr lang="en-US" sz="5500" spc="600" dirty="0">
              <a:solidFill>
                <a:srgbClr val="01A1C4"/>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68F29FB-ECBF-EA44-B3C4-2B182D8757B1}"/>
              </a:ext>
            </a:extLst>
          </p:cNvPr>
          <p:cNvSpPr txBox="1"/>
          <p:nvPr/>
        </p:nvSpPr>
        <p:spPr>
          <a:xfrm>
            <a:off x="3403946" y="5645946"/>
            <a:ext cx="2613234" cy="553998"/>
          </a:xfrm>
          <a:prstGeom prst="rect">
            <a:avLst/>
          </a:prstGeom>
          <a:noFill/>
        </p:spPr>
        <p:txBody>
          <a:bodyPr wrap="square" rtlCol="0">
            <a:spAutoFit/>
          </a:bodyPr>
          <a:lstStyle/>
          <a:p>
            <a:pPr algn="ctr"/>
            <a:r>
              <a:rPr lang="en-US" sz="3000" dirty="0">
                <a:solidFill>
                  <a:srgbClr val="01A1C4"/>
                </a:solidFill>
                <a:latin typeface="Arial" panose="020B0604020202020204" pitchFamily="34" charset="0"/>
                <a:cs typeface="Arial" panose="020B0604020202020204" pitchFamily="34" charset="0"/>
              </a:rPr>
              <a:t>STUDENTS</a:t>
            </a:r>
          </a:p>
        </p:txBody>
      </p:sp>
      <p:sp>
        <p:nvSpPr>
          <p:cNvPr id="18" name="TextBox 17">
            <a:extLst>
              <a:ext uri="{FF2B5EF4-FFF2-40B4-BE49-F238E27FC236}">
                <a16:creationId xmlns:a16="http://schemas.microsoft.com/office/drawing/2014/main" id="{9E415E46-C691-114A-892F-8A8ECD84E16B}"/>
              </a:ext>
            </a:extLst>
          </p:cNvPr>
          <p:cNvSpPr txBox="1"/>
          <p:nvPr/>
        </p:nvSpPr>
        <p:spPr>
          <a:xfrm>
            <a:off x="7031603" y="4861645"/>
            <a:ext cx="1714504" cy="938719"/>
          </a:xfrm>
          <a:prstGeom prst="rect">
            <a:avLst/>
          </a:prstGeom>
          <a:noFill/>
        </p:spPr>
        <p:txBody>
          <a:bodyPr wrap="square" rtlCol="0">
            <a:spAutoFit/>
          </a:bodyPr>
          <a:lstStyle/>
          <a:p>
            <a:pPr algn="ctr"/>
            <a:r>
              <a:rPr lang="en-US" sz="5500" b="1" spc="600" dirty="0">
                <a:solidFill>
                  <a:srgbClr val="01A1C4"/>
                </a:solidFill>
                <a:latin typeface="Arial" panose="020B0604020202020204" pitchFamily="34" charset="0"/>
                <a:cs typeface="Arial" panose="020B0604020202020204" pitchFamily="34" charset="0"/>
              </a:rPr>
              <a:t>219</a:t>
            </a:r>
            <a:endParaRPr lang="en-US" sz="5500" spc="600" dirty="0">
              <a:solidFill>
                <a:srgbClr val="01A1C4"/>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9F682D3-F028-094A-AE78-8FFF27A08802}"/>
              </a:ext>
            </a:extLst>
          </p:cNvPr>
          <p:cNvSpPr txBox="1"/>
          <p:nvPr/>
        </p:nvSpPr>
        <p:spPr>
          <a:xfrm>
            <a:off x="6579571" y="5645946"/>
            <a:ext cx="2613234" cy="553998"/>
          </a:xfrm>
          <a:prstGeom prst="rect">
            <a:avLst/>
          </a:prstGeom>
          <a:noFill/>
        </p:spPr>
        <p:txBody>
          <a:bodyPr wrap="square" rtlCol="0">
            <a:spAutoFit/>
          </a:bodyPr>
          <a:lstStyle/>
          <a:p>
            <a:pPr algn="ctr"/>
            <a:r>
              <a:rPr lang="en-US" sz="3000" dirty="0">
                <a:solidFill>
                  <a:srgbClr val="01A1C4"/>
                </a:solidFill>
                <a:latin typeface="Arial" panose="020B0604020202020204" pitchFamily="34" charset="0"/>
                <a:cs typeface="Arial" panose="020B0604020202020204" pitchFamily="34" charset="0"/>
              </a:rPr>
              <a:t>SCHOOLS</a:t>
            </a:r>
          </a:p>
        </p:txBody>
      </p:sp>
      <p:cxnSp>
        <p:nvCxnSpPr>
          <p:cNvPr id="7" name="Straight Connector 6">
            <a:extLst>
              <a:ext uri="{FF2B5EF4-FFF2-40B4-BE49-F238E27FC236}">
                <a16:creationId xmlns:a16="http://schemas.microsoft.com/office/drawing/2014/main" id="{525FEFFE-2234-E847-A4A2-99F9E69358DC}"/>
              </a:ext>
            </a:extLst>
          </p:cNvPr>
          <p:cNvCxnSpPr>
            <a:cxnSpLocks/>
          </p:cNvCxnSpPr>
          <p:nvPr/>
        </p:nvCxnSpPr>
        <p:spPr>
          <a:xfrm>
            <a:off x="3009796" y="4918827"/>
            <a:ext cx="0" cy="1355843"/>
          </a:xfrm>
          <a:prstGeom prst="line">
            <a:avLst/>
          </a:prstGeom>
          <a:ln w="38100">
            <a:solidFill>
              <a:srgbClr val="01A1C4"/>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1A1D3CF-5CD5-7D4F-8C5D-CD3D2F77B876}"/>
              </a:ext>
            </a:extLst>
          </p:cNvPr>
          <p:cNvCxnSpPr>
            <a:cxnSpLocks/>
          </p:cNvCxnSpPr>
          <p:nvPr/>
        </p:nvCxnSpPr>
        <p:spPr>
          <a:xfrm>
            <a:off x="6643513" y="4889064"/>
            <a:ext cx="0" cy="1355843"/>
          </a:xfrm>
          <a:prstGeom prst="line">
            <a:avLst/>
          </a:prstGeom>
          <a:ln w="38100">
            <a:solidFill>
              <a:srgbClr val="01A1C4"/>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C1EA731-4BC3-F84C-89B9-873F45543A7B}"/>
              </a:ext>
            </a:extLst>
          </p:cNvPr>
          <p:cNvCxnSpPr>
            <a:cxnSpLocks/>
          </p:cNvCxnSpPr>
          <p:nvPr/>
        </p:nvCxnSpPr>
        <p:spPr>
          <a:xfrm>
            <a:off x="9155082" y="4857532"/>
            <a:ext cx="0" cy="1355843"/>
          </a:xfrm>
          <a:prstGeom prst="line">
            <a:avLst/>
          </a:prstGeom>
          <a:ln w="38100">
            <a:solidFill>
              <a:srgbClr val="01A1C4"/>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E3A764F-9650-2C47-B774-3F5FDEA795F0}"/>
              </a:ext>
            </a:extLst>
          </p:cNvPr>
          <p:cNvSpPr txBox="1"/>
          <p:nvPr/>
        </p:nvSpPr>
        <p:spPr>
          <a:xfrm>
            <a:off x="9285230" y="4861645"/>
            <a:ext cx="2786655" cy="938719"/>
          </a:xfrm>
          <a:prstGeom prst="rect">
            <a:avLst/>
          </a:prstGeom>
          <a:noFill/>
        </p:spPr>
        <p:txBody>
          <a:bodyPr wrap="square" rtlCol="0">
            <a:spAutoFit/>
          </a:bodyPr>
          <a:lstStyle/>
          <a:p>
            <a:pPr algn="ctr"/>
            <a:r>
              <a:rPr lang="en-US" sz="5500" b="1" spc="600" dirty="0">
                <a:solidFill>
                  <a:srgbClr val="01A1C4"/>
                </a:solidFill>
                <a:latin typeface="Arial" panose="020B0604020202020204" pitchFamily="34" charset="0"/>
                <a:cs typeface="Arial" panose="020B0604020202020204" pitchFamily="34" charset="0"/>
              </a:rPr>
              <a:t>90,000</a:t>
            </a:r>
            <a:endParaRPr lang="en-US" sz="5500" spc="600" dirty="0">
              <a:solidFill>
                <a:srgbClr val="01A1C4"/>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7E5071F-77FC-F447-B79E-944E23F09DD4}"/>
              </a:ext>
            </a:extLst>
          </p:cNvPr>
          <p:cNvSpPr txBox="1"/>
          <p:nvPr/>
        </p:nvSpPr>
        <p:spPr>
          <a:xfrm>
            <a:off x="9182204" y="5645946"/>
            <a:ext cx="2968501" cy="707886"/>
          </a:xfrm>
          <a:prstGeom prst="rect">
            <a:avLst/>
          </a:prstGeom>
          <a:noFill/>
        </p:spPr>
        <p:txBody>
          <a:bodyPr wrap="square" rtlCol="0">
            <a:spAutoFit/>
          </a:bodyPr>
          <a:lstStyle/>
          <a:p>
            <a:pPr algn="ctr"/>
            <a:r>
              <a:rPr lang="en-US" sz="2000" dirty="0">
                <a:solidFill>
                  <a:srgbClr val="01A1C4"/>
                </a:solidFill>
                <a:latin typeface="Arial" panose="020B0604020202020204" pitchFamily="34" charset="0"/>
                <a:cs typeface="Arial" panose="020B0604020202020204" pitchFamily="34" charset="0"/>
              </a:rPr>
              <a:t>GRADUATES OVER THE PAST 25 YEARS</a:t>
            </a:r>
          </a:p>
        </p:txBody>
      </p:sp>
      <p:pic>
        <p:nvPicPr>
          <p:cNvPr id="12" name="Picture 11">
            <a:extLst>
              <a:ext uri="{FF2B5EF4-FFF2-40B4-BE49-F238E27FC236}">
                <a16:creationId xmlns:a16="http://schemas.microsoft.com/office/drawing/2014/main" id="{B7FBC893-1DDA-7D40-ACF3-99FBBD627315}"/>
              </a:ext>
            </a:extLst>
          </p:cNvPr>
          <p:cNvPicPr>
            <a:picLocks noChangeAspect="1"/>
          </p:cNvPicPr>
          <p:nvPr/>
        </p:nvPicPr>
        <p:blipFill>
          <a:blip r:embed="rId3"/>
          <a:srcRect/>
          <a:stretch/>
        </p:blipFill>
        <p:spPr>
          <a:xfrm>
            <a:off x="4622600" y="14730"/>
            <a:ext cx="7319580" cy="4671048"/>
          </a:xfrm>
          <a:prstGeom prst="rect">
            <a:avLst/>
          </a:prstGeom>
        </p:spPr>
      </p:pic>
      <p:sp>
        <p:nvSpPr>
          <p:cNvPr id="2" name="Rectangle 1">
            <a:extLst>
              <a:ext uri="{FF2B5EF4-FFF2-40B4-BE49-F238E27FC236}">
                <a16:creationId xmlns:a16="http://schemas.microsoft.com/office/drawing/2014/main" id="{95C3E6DC-2700-5BDA-2AEA-25D78FEDD82E}"/>
              </a:ext>
            </a:extLst>
          </p:cNvPr>
          <p:cNvSpPr/>
          <p:nvPr/>
        </p:nvSpPr>
        <p:spPr>
          <a:xfrm>
            <a:off x="7373816" y="6567464"/>
            <a:ext cx="4794738" cy="261610"/>
          </a:xfrm>
          <a:prstGeom prst="rect">
            <a:avLst/>
          </a:prstGeom>
        </p:spPr>
        <p:txBody>
          <a:bodyPr wrap="square">
            <a:spAutoFit/>
          </a:bodyPr>
          <a:lstStyle/>
          <a:p>
            <a:pPr algn="r"/>
            <a:r>
              <a:rPr lang="en-US" sz="1100" i="1" dirty="0">
                <a:solidFill>
                  <a:srgbClr val="07162E"/>
                </a:solidFill>
                <a:latin typeface="Arial" panose="020B0604020202020204" pitchFamily="34" charset="0"/>
                <a:cs typeface="Arial" panose="020B0604020202020204" pitchFamily="34" charset="0"/>
              </a:rPr>
              <a:t>Learn More About NTN’s Evidence of Success in the </a:t>
            </a:r>
            <a:r>
              <a:rPr lang="en-US" sz="1100" i="1" dirty="0">
                <a:solidFill>
                  <a:srgbClr val="07162E"/>
                </a:solidFill>
                <a:latin typeface="Arial" panose="020B0604020202020204" pitchFamily="34" charset="0"/>
                <a:cs typeface="Arial" panose="020B0604020202020204" pitchFamily="34" charset="0"/>
                <a:hlinkClick r:id="rId4"/>
              </a:rPr>
              <a:t>2022 Impact Report</a:t>
            </a:r>
            <a:endParaRPr lang="en-US" sz="1100" i="1" dirty="0">
              <a:solidFill>
                <a:srgbClr val="07162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87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2255A7A-D974-4347-872D-1D881D2061C6}"/>
              </a:ext>
            </a:extLst>
          </p:cNvPr>
          <p:cNvSpPr txBox="1"/>
          <p:nvPr/>
        </p:nvSpPr>
        <p:spPr>
          <a:xfrm>
            <a:off x="313616" y="4146146"/>
            <a:ext cx="362557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NTN high school students had a </a:t>
            </a:r>
            <a:r>
              <a:rPr lang="en-US" b="1" dirty="0">
                <a:latin typeface="Arial" panose="020B0604020202020204" pitchFamily="34" charset="0"/>
                <a:cs typeface="Arial" panose="020B0604020202020204" pitchFamily="34" charset="0"/>
              </a:rPr>
              <a:t>95%</a:t>
            </a:r>
            <a:r>
              <a:rPr lang="en-US" dirty="0">
                <a:latin typeface="Arial" panose="020B0604020202020204" pitchFamily="34" charset="0"/>
                <a:cs typeface="Arial" panose="020B0604020202020204" pitchFamily="34" charset="0"/>
              </a:rPr>
              <a:t> graduation rate</a:t>
            </a:r>
          </a:p>
        </p:txBody>
      </p:sp>
      <p:sp>
        <p:nvSpPr>
          <p:cNvPr id="10" name="Title 1">
            <a:extLst>
              <a:ext uri="{FF2B5EF4-FFF2-40B4-BE49-F238E27FC236}">
                <a16:creationId xmlns:a16="http://schemas.microsoft.com/office/drawing/2014/main" id="{D02D180B-DD92-F54B-BD69-188E503ED4EA}"/>
              </a:ext>
            </a:extLst>
          </p:cNvPr>
          <p:cNvSpPr txBox="1">
            <a:spLocks/>
          </p:cNvSpPr>
          <p:nvPr/>
        </p:nvSpPr>
        <p:spPr>
          <a:xfrm>
            <a:off x="261532" y="647217"/>
            <a:ext cx="1166893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spc="300" dirty="0">
                <a:solidFill>
                  <a:schemeClr val="bg1">
                    <a:lumMod val="50000"/>
                  </a:schemeClr>
                </a:solidFill>
                <a:latin typeface="Arial" panose="020B0604020202020204" pitchFamily="34" charset="0"/>
                <a:cs typeface="Arial" panose="020B0604020202020204" pitchFamily="34" charset="0"/>
              </a:rPr>
              <a:t>RESEARCH AND EVIDENCE</a:t>
            </a:r>
          </a:p>
        </p:txBody>
      </p:sp>
      <p:sp>
        <p:nvSpPr>
          <p:cNvPr id="16" name="Rectangle 15">
            <a:extLst>
              <a:ext uri="{FF2B5EF4-FFF2-40B4-BE49-F238E27FC236}">
                <a16:creationId xmlns:a16="http://schemas.microsoft.com/office/drawing/2014/main" id="{FDBEA60A-5052-774A-8C2F-9997D630D373}"/>
              </a:ext>
            </a:extLst>
          </p:cNvPr>
          <p:cNvSpPr/>
          <p:nvPr/>
        </p:nvSpPr>
        <p:spPr>
          <a:xfrm>
            <a:off x="261532" y="346431"/>
            <a:ext cx="4331635" cy="553998"/>
          </a:xfrm>
          <a:prstGeom prst="rect">
            <a:avLst/>
          </a:prstGeom>
        </p:spPr>
        <p:txBody>
          <a:bodyPr wrap="none">
            <a:spAutoFit/>
          </a:bodyPr>
          <a:lstStyle/>
          <a:p>
            <a:r>
              <a:rPr lang="en-US" sz="3000" b="1" dirty="0">
                <a:solidFill>
                  <a:schemeClr val="bg1">
                    <a:lumMod val="50000"/>
                  </a:schemeClr>
                </a:solidFill>
                <a:latin typeface="Arial" panose="020B0604020202020204" pitchFamily="34" charset="0"/>
                <a:cs typeface="Arial" panose="020B0604020202020204" pitchFamily="34" charset="0"/>
              </a:rPr>
              <a:t>NEW TECH NETWORK</a:t>
            </a:r>
          </a:p>
        </p:txBody>
      </p:sp>
      <p:sp>
        <p:nvSpPr>
          <p:cNvPr id="17" name="TextBox 16">
            <a:extLst>
              <a:ext uri="{FF2B5EF4-FFF2-40B4-BE49-F238E27FC236}">
                <a16:creationId xmlns:a16="http://schemas.microsoft.com/office/drawing/2014/main" id="{62DE518A-F50A-3F43-A222-ED60E607BEBA}"/>
              </a:ext>
            </a:extLst>
          </p:cNvPr>
          <p:cNvSpPr txBox="1"/>
          <p:nvPr/>
        </p:nvSpPr>
        <p:spPr>
          <a:xfrm>
            <a:off x="4360806" y="4146146"/>
            <a:ext cx="362557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NTN students persist in college at a rate of </a:t>
            </a:r>
            <a:r>
              <a:rPr lang="en-US" b="1" dirty="0">
                <a:latin typeface="Arial" panose="020B0604020202020204" pitchFamily="34" charset="0"/>
                <a:cs typeface="Arial" panose="020B0604020202020204" pitchFamily="34" charset="0"/>
              </a:rPr>
              <a:t>82%</a:t>
            </a:r>
          </a:p>
        </p:txBody>
      </p:sp>
      <p:sp>
        <p:nvSpPr>
          <p:cNvPr id="4" name="Rectangle 3">
            <a:extLst>
              <a:ext uri="{FF2B5EF4-FFF2-40B4-BE49-F238E27FC236}">
                <a16:creationId xmlns:a16="http://schemas.microsoft.com/office/drawing/2014/main" id="{AA4236A9-F3D0-B347-8522-201F5EBBF365}"/>
              </a:ext>
            </a:extLst>
          </p:cNvPr>
          <p:cNvSpPr/>
          <p:nvPr/>
        </p:nvSpPr>
        <p:spPr>
          <a:xfrm>
            <a:off x="836605" y="4744591"/>
            <a:ext cx="2401618" cy="553998"/>
          </a:xfrm>
          <a:prstGeom prst="rect">
            <a:avLst/>
          </a:prstGeom>
        </p:spPr>
        <p:txBody>
          <a:bodyPr wrap="none">
            <a:spAutoFit/>
          </a:bodyPr>
          <a:lstStyle/>
          <a:p>
            <a:pPr algn="ctr"/>
            <a:r>
              <a:rPr lang="en-US" sz="1500" dirty="0">
                <a:solidFill>
                  <a:schemeClr val="bg1">
                    <a:lumMod val="50000"/>
                  </a:schemeClr>
                </a:solidFill>
                <a:latin typeface="Arial" panose="020B0604020202020204" pitchFamily="34" charset="0"/>
                <a:cs typeface="Arial" panose="020B0604020202020204" pitchFamily="34" charset="0"/>
              </a:rPr>
              <a:t>Compared to the national </a:t>
            </a:r>
          </a:p>
          <a:p>
            <a:pPr algn="ctr"/>
            <a:r>
              <a:rPr lang="en-US" sz="1500" dirty="0">
                <a:solidFill>
                  <a:schemeClr val="bg1">
                    <a:lumMod val="50000"/>
                  </a:schemeClr>
                </a:solidFill>
                <a:latin typeface="Arial" panose="020B0604020202020204" pitchFamily="34" charset="0"/>
                <a:cs typeface="Arial" panose="020B0604020202020204" pitchFamily="34" charset="0"/>
              </a:rPr>
              <a:t>Average of 85%.</a:t>
            </a:r>
            <a:endParaRPr lang="en-US" sz="1500" dirty="0"/>
          </a:p>
        </p:txBody>
      </p:sp>
      <p:sp>
        <p:nvSpPr>
          <p:cNvPr id="5" name="Rectangle 4">
            <a:extLst>
              <a:ext uri="{FF2B5EF4-FFF2-40B4-BE49-F238E27FC236}">
                <a16:creationId xmlns:a16="http://schemas.microsoft.com/office/drawing/2014/main" id="{6639CBE1-15DB-804C-AC17-460FC5CAAC8A}"/>
              </a:ext>
            </a:extLst>
          </p:cNvPr>
          <p:cNvSpPr/>
          <p:nvPr/>
        </p:nvSpPr>
        <p:spPr>
          <a:xfrm>
            <a:off x="4850891" y="4792477"/>
            <a:ext cx="2645404" cy="323165"/>
          </a:xfrm>
          <a:prstGeom prst="rect">
            <a:avLst/>
          </a:prstGeom>
        </p:spPr>
        <p:txBody>
          <a:bodyPr wrap="none">
            <a:spAutoFit/>
          </a:bodyPr>
          <a:lstStyle/>
          <a:p>
            <a:pPr algn="ctr"/>
            <a:r>
              <a:rPr lang="en-US" sz="1500" dirty="0">
                <a:solidFill>
                  <a:schemeClr val="bg1">
                    <a:lumMod val="50000"/>
                  </a:schemeClr>
                </a:solidFill>
                <a:latin typeface="Arial" panose="020B0604020202020204" pitchFamily="34" charset="0"/>
                <a:cs typeface="Arial" panose="020B0604020202020204" pitchFamily="34" charset="0"/>
              </a:rPr>
              <a:t>Compared to 74% nationally.</a:t>
            </a:r>
            <a:endParaRPr lang="en-US" sz="1500" dirty="0"/>
          </a:p>
        </p:txBody>
      </p:sp>
      <p:sp>
        <p:nvSpPr>
          <p:cNvPr id="18" name="TextBox 17">
            <a:extLst>
              <a:ext uri="{FF2B5EF4-FFF2-40B4-BE49-F238E27FC236}">
                <a16:creationId xmlns:a16="http://schemas.microsoft.com/office/drawing/2014/main" id="{E00DB7F0-5907-7348-B105-3A579AFBFEC5}"/>
              </a:ext>
            </a:extLst>
          </p:cNvPr>
          <p:cNvSpPr txBox="1"/>
          <p:nvPr/>
        </p:nvSpPr>
        <p:spPr>
          <a:xfrm>
            <a:off x="8274905" y="4146146"/>
            <a:ext cx="3725510"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NTN project-based learning created an instructional environment that </a:t>
            </a:r>
            <a:r>
              <a:rPr lang="en-US" b="1" dirty="0">
                <a:latin typeface="Arial" panose="020B0604020202020204" pitchFamily="34" charset="0"/>
                <a:cs typeface="Arial" panose="020B0604020202020204" pitchFamily="34" charset="0"/>
              </a:rPr>
              <a:t>positively impacted student learning, relationships, and technology use</a:t>
            </a:r>
            <a:r>
              <a:rPr lang="en-US"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B69D7F09-8A7F-2945-8EBD-915C7ABB2F5F}"/>
              </a:ext>
            </a:extLst>
          </p:cNvPr>
          <p:cNvPicPr>
            <a:picLocks noChangeAspect="1"/>
          </p:cNvPicPr>
          <p:nvPr/>
        </p:nvPicPr>
        <p:blipFill rotWithShape="1">
          <a:blip r:embed="rId2"/>
          <a:srcRect l="17241" t="10523" r="16666" b="8587"/>
          <a:stretch/>
        </p:blipFill>
        <p:spPr>
          <a:xfrm>
            <a:off x="5295720" y="2067435"/>
            <a:ext cx="1755746" cy="2148840"/>
          </a:xfrm>
          <a:prstGeom prst="rect">
            <a:avLst/>
          </a:prstGeom>
        </p:spPr>
      </p:pic>
      <p:pic>
        <p:nvPicPr>
          <p:cNvPr id="21" name="Picture 20">
            <a:extLst>
              <a:ext uri="{FF2B5EF4-FFF2-40B4-BE49-F238E27FC236}">
                <a16:creationId xmlns:a16="http://schemas.microsoft.com/office/drawing/2014/main" id="{93DFB661-35E7-2B46-808E-08F65695D9D2}"/>
              </a:ext>
            </a:extLst>
          </p:cNvPr>
          <p:cNvPicPr>
            <a:picLocks noChangeAspect="1"/>
          </p:cNvPicPr>
          <p:nvPr/>
        </p:nvPicPr>
        <p:blipFill rotWithShape="1">
          <a:blip r:embed="rId3"/>
          <a:srcRect l="15308" t="18944" r="14801" b="23185"/>
          <a:stretch/>
        </p:blipFill>
        <p:spPr>
          <a:xfrm>
            <a:off x="889739" y="2142506"/>
            <a:ext cx="2222093" cy="1839921"/>
          </a:xfrm>
          <a:prstGeom prst="rect">
            <a:avLst/>
          </a:prstGeom>
        </p:spPr>
      </p:pic>
      <p:pic>
        <p:nvPicPr>
          <p:cNvPr id="23" name="Picture 22">
            <a:extLst>
              <a:ext uri="{FF2B5EF4-FFF2-40B4-BE49-F238E27FC236}">
                <a16:creationId xmlns:a16="http://schemas.microsoft.com/office/drawing/2014/main" id="{9DE177CF-39DB-0E49-8B81-41D19823AAAA}"/>
              </a:ext>
            </a:extLst>
          </p:cNvPr>
          <p:cNvPicPr>
            <a:picLocks noChangeAspect="1"/>
          </p:cNvPicPr>
          <p:nvPr/>
        </p:nvPicPr>
        <p:blipFill rotWithShape="1">
          <a:blip r:embed="rId4"/>
          <a:srcRect l="9181" t="14739" r="15505" b="17951"/>
          <a:stretch/>
        </p:blipFill>
        <p:spPr>
          <a:xfrm>
            <a:off x="9197149" y="2221895"/>
            <a:ext cx="1881021" cy="1681145"/>
          </a:xfrm>
          <a:prstGeom prst="rect">
            <a:avLst/>
          </a:prstGeom>
        </p:spPr>
      </p:pic>
      <p:sp>
        <p:nvSpPr>
          <p:cNvPr id="19" name="Google Shape;12;p2">
            <a:extLst>
              <a:ext uri="{FF2B5EF4-FFF2-40B4-BE49-F238E27FC236}">
                <a16:creationId xmlns:a16="http://schemas.microsoft.com/office/drawing/2014/main" id="{2C0C495E-D2B8-85FE-EDFE-B893D695FC3B}"/>
              </a:ext>
            </a:extLst>
          </p:cNvPr>
          <p:cNvSpPr/>
          <p:nvPr/>
        </p:nvSpPr>
        <p:spPr>
          <a:xfrm>
            <a:off x="9692263" y="1636426"/>
            <a:ext cx="257700" cy="257700"/>
          </a:xfrm>
          <a:prstGeom prst="ellipse">
            <a:avLst/>
          </a:prstGeom>
          <a:solidFill>
            <a:srgbClr val="D5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p2">
            <a:extLst>
              <a:ext uri="{FF2B5EF4-FFF2-40B4-BE49-F238E27FC236}">
                <a16:creationId xmlns:a16="http://schemas.microsoft.com/office/drawing/2014/main" id="{7572C889-4416-83F6-4CAD-03C5D2FAA6CA}"/>
              </a:ext>
            </a:extLst>
          </p:cNvPr>
          <p:cNvSpPr/>
          <p:nvPr/>
        </p:nvSpPr>
        <p:spPr>
          <a:xfrm>
            <a:off x="10058620" y="1636426"/>
            <a:ext cx="257700" cy="257700"/>
          </a:xfrm>
          <a:prstGeom prst="ellipse">
            <a:avLst/>
          </a:prstGeom>
          <a:solidFill>
            <a:srgbClr val="EF7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p2">
            <a:extLst>
              <a:ext uri="{FF2B5EF4-FFF2-40B4-BE49-F238E27FC236}">
                <a16:creationId xmlns:a16="http://schemas.microsoft.com/office/drawing/2014/main" id="{B8BDD3AC-EF52-67E9-EF02-6DBB8953BD4E}"/>
              </a:ext>
            </a:extLst>
          </p:cNvPr>
          <p:cNvSpPr/>
          <p:nvPr/>
        </p:nvSpPr>
        <p:spPr>
          <a:xfrm>
            <a:off x="10424976" y="1636426"/>
            <a:ext cx="257700" cy="257700"/>
          </a:xfrm>
          <a:prstGeom prst="ellipse">
            <a:avLst/>
          </a:prstGeom>
          <a:solidFill>
            <a:srgbClr val="00A0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p2">
            <a:extLst>
              <a:ext uri="{FF2B5EF4-FFF2-40B4-BE49-F238E27FC236}">
                <a16:creationId xmlns:a16="http://schemas.microsoft.com/office/drawing/2014/main" id="{63239841-F51C-E7D8-D69A-F6BDC55F2A59}"/>
              </a:ext>
            </a:extLst>
          </p:cNvPr>
          <p:cNvSpPr/>
          <p:nvPr/>
        </p:nvSpPr>
        <p:spPr>
          <a:xfrm>
            <a:off x="10791332" y="1636426"/>
            <a:ext cx="257700" cy="257700"/>
          </a:xfrm>
          <a:prstGeom prst="ellipse">
            <a:avLst/>
          </a:prstGeom>
          <a:solidFill>
            <a:srgbClr val="581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Straight Connector 24">
            <a:extLst>
              <a:ext uri="{FF2B5EF4-FFF2-40B4-BE49-F238E27FC236}">
                <a16:creationId xmlns:a16="http://schemas.microsoft.com/office/drawing/2014/main" id="{05E71FA5-F082-289F-75E7-A5318572F8AB}"/>
              </a:ext>
            </a:extLst>
          </p:cNvPr>
          <p:cNvCxnSpPr>
            <a:cxnSpLocks/>
          </p:cNvCxnSpPr>
          <p:nvPr/>
        </p:nvCxnSpPr>
        <p:spPr>
          <a:xfrm>
            <a:off x="0" y="1774325"/>
            <a:ext cx="9504218"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F0A0471-94E3-8E1A-69A3-77F9CE0BF695}"/>
              </a:ext>
            </a:extLst>
          </p:cNvPr>
          <p:cNvSpPr/>
          <p:nvPr/>
        </p:nvSpPr>
        <p:spPr>
          <a:xfrm>
            <a:off x="7373816" y="6531606"/>
            <a:ext cx="4794738" cy="261610"/>
          </a:xfrm>
          <a:prstGeom prst="rect">
            <a:avLst/>
          </a:prstGeom>
        </p:spPr>
        <p:txBody>
          <a:bodyPr wrap="square">
            <a:spAutoFit/>
          </a:bodyPr>
          <a:lstStyle/>
          <a:p>
            <a:pPr algn="r"/>
            <a:r>
              <a:rPr lang="en-US" sz="1100" i="1" dirty="0">
                <a:solidFill>
                  <a:srgbClr val="07162E"/>
                </a:solidFill>
                <a:latin typeface="Arial" panose="020B0604020202020204" pitchFamily="34" charset="0"/>
                <a:cs typeface="Arial" panose="020B0604020202020204" pitchFamily="34" charset="0"/>
              </a:rPr>
              <a:t>Learn More About NTN’s Evidence of Success in the </a:t>
            </a:r>
            <a:r>
              <a:rPr lang="en-US" sz="1100" i="1" dirty="0">
                <a:solidFill>
                  <a:srgbClr val="07162E"/>
                </a:solidFill>
                <a:latin typeface="Arial" panose="020B0604020202020204" pitchFamily="34" charset="0"/>
                <a:cs typeface="Arial" panose="020B0604020202020204" pitchFamily="34" charset="0"/>
                <a:hlinkClick r:id="rId5"/>
              </a:rPr>
              <a:t>2022 Impact Report</a:t>
            </a:r>
            <a:endParaRPr lang="en-US" sz="1100" i="1" dirty="0">
              <a:solidFill>
                <a:srgbClr val="07162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008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8544</TotalTime>
  <Words>863</Words>
  <Application>Microsoft Macintosh PowerPoint</Application>
  <PresentationFormat>Widescreen</PresentationFormat>
  <Paragraphs>149</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vt:lpstr>
      <vt:lpstr>Calibri</vt:lpstr>
      <vt:lpstr>Calibri Light</vt:lpstr>
      <vt:lpstr>Lato</vt:lpstr>
      <vt:lpstr>Office Theme</vt:lpstr>
      <vt:lpstr>BACK TO SCHOOL</vt:lpstr>
      <vt:lpstr>PowerPoint Presentation</vt:lpstr>
      <vt:lpstr>PowerPoint Presentation</vt:lpstr>
      <vt:lpstr>PowerPoint Presentation</vt:lpstr>
      <vt:lpstr>PowerPoint Presentation</vt:lpstr>
      <vt:lpstr>NTN LEARNING OUTCOMES</vt:lpstr>
      <vt:lpstr>NTN FOCUS AREAS</vt:lpstr>
      <vt:lpstr>NEW TECH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Night Slides</dc:title>
  <dc:creator>Rachel Steingard</dc:creator>
  <cp:lastModifiedBy>Rachel Steingard</cp:lastModifiedBy>
  <cp:revision>66</cp:revision>
  <dcterms:created xsi:type="dcterms:W3CDTF">2019-07-15T16:40:28Z</dcterms:created>
  <dcterms:modified xsi:type="dcterms:W3CDTF">2023-08-01T18:53:32Z</dcterms:modified>
</cp:coreProperties>
</file>