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7"/>
  </p:notesMasterIdLst>
  <p:sldIdLst>
    <p:sldId id="269" r:id="rId3"/>
    <p:sldId id="257" r:id="rId4"/>
    <p:sldId id="282" r:id="rId5"/>
    <p:sldId id="280" r:id="rId6"/>
    <p:sldId id="278" r:id="rId7"/>
    <p:sldId id="286" r:id="rId8"/>
    <p:sldId id="266" r:id="rId9"/>
    <p:sldId id="267" r:id="rId10"/>
    <p:sldId id="283" r:id="rId11"/>
    <p:sldId id="268" r:id="rId12"/>
    <p:sldId id="289" r:id="rId13"/>
    <p:sldId id="288" r:id="rId14"/>
    <p:sldId id="271" r:id="rId15"/>
    <p:sldId id="277" r:id="rId16"/>
    <p:sldId id="276" r:id="rId17"/>
    <p:sldId id="274" r:id="rId18"/>
    <p:sldId id="270" r:id="rId19"/>
    <p:sldId id="273" r:id="rId20"/>
    <p:sldId id="272" r:id="rId21"/>
    <p:sldId id="265" r:id="rId22"/>
    <p:sldId id="275" r:id="rId23"/>
    <p:sldId id="279" r:id="rId24"/>
    <p:sldId id="284" r:id="rId25"/>
    <p:sldId id="28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4"/>
    <p:restoredTop sz="94663"/>
  </p:normalViewPr>
  <p:slideViewPr>
    <p:cSldViewPr snapToGrid="0" snapToObjects="1" showGuides="1">
      <p:cViewPr varScale="1">
        <p:scale>
          <a:sx n="117" d="100"/>
          <a:sy n="117" d="100"/>
        </p:scale>
        <p:origin x="166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CCE2D-0F6E-4F36-AE24-94D51E9C334B}" type="datetimeFigureOut">
              <a:rPr lang="en-US" smtClean="0"/>
              <a:t>9/2/20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F78B7-AB28-4EBF-822F-834F7509F8A8}" type="slidenum">
              <a:rPr lang="en-US" smtClean="0"/>
              <a:t>‹#›</a:t>
            </a:fld>
            <a:endParaRPr lang="en-US"/>
          </a:p>
        </p:txBody>
      </p:sp>
    </p:spTree>
    <p:extLst>
      <p:ext uri="{BB962C8B-B14F-4D97-AF65-F5344CB8AC3E}">
        <p14:creationId xmlns:p14="http://schemas.microsoft.com/office/powerpoint/2010/main" val="3617089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5858DCF-95AD-4A83-B869-6757D3320373}"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2B52A9-B442-4DDA-87AF-C3D7A1D3AD2C}"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70D57-3394-4E34-BAF6-DDBDCD693D8E}"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63FDE3B-3335-4502-8459-4EAA7A14AA8F}"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70264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1BA3FD-802A-4227-BFE8-E26F9F229557}"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66698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AE762-5FE9-498D-9725-28675F540DA3}"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01181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EAA518-032B-4287-B92F-05BD94775EFD}"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888193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312A87-28CB-4DD8-B646-01DC6955D0B2}" type="datetime1">
              <a:rPr lang="en-US" smtClean="0"/>
              <a:t>9/2/20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368495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1B4A3-2B8D-4D4B-8B71-0A2BEDFA7B1C}" type="datetime1">
              <a:rPr lang="en-US" smtClean="0"/>
              <a:t>9/2/20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532684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1E428-EF5A-4439-A69F-6DC839F9DB42}" type="datetime1">
              <a:rPr lang="en-US" smtClean="0"/>
              <a:t>9/2/20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557772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784BF0D-846E-4FC2-8A99-45D241690153}"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359859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6DBA71-EA4C-40A2-887B-EB75C175C02D}"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5120C64-26D0-4962-8F96-2A59152A1E57}"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414011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32890-D333-4CE0-AB2D-8F8075CAA243}"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1686339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FBDE1B-63A1-4B68-9F10-CF5C98106C7E}"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extLst>
      <p:ext uri="{BB962C8B-B14F-4D97-AF65-F5344CB8AC3E}">
        <p14:creationId xmlns:p14="http://schemas.microsoft.com/office/powerpoint/2010/main" val="21214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DD5819-3B3C-4FA1-B4A2-21A9FA85BD26}" type="datetime1">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046EA9-BA6A-43C5-B75C-3CF0EF8F1640}"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868AEF-2321-4486-9B28-7334CC46F03E}" type="datetime1">
              <a:rPr lang="en-US" smtClean="0"/>
              <a:t>9/2/20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06CDAC-1C31-4F3F-BBE8-7783688838FE}" type="datetime1">
              <a:rPr lang="en-US" smtClean="0"/>
              <a:t>9/2/20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57ECA-F717-43C5-B0F6-82007427BE48}" type="datetime1">
              <a:rPr lang="en-US" smtClean="0"/>
              <a:t>9/2/20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F8B770-3F00-4D8C-8530-6CEFF81D29F9}"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FEDEE3-C9C4-49B5-A9EF-519B34CE8D2E}" type="datetime1">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69081-D760-45C0-999D-66B7D7A312BF}" type="datetime1">
              <a:rPr lang="en-US" smtClean="0"/>
              <a:t>9/2/20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4B5AE4-E02B-4B60-BB19-0972422AF187}" type="datetime1">
              <a:rPr lang="en-US" smtClean="0"/>
              <a:t>9/2/20</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4492CD-2AA8-FB43-99FB-78B3150CCE39}" type="slidenum">
              <a:rPr lang="en-US" smtClean="0"/>
              <a:t>‹#›</a:t>
            </a:fld>
            <a:endParaRPr lang="en-US"/>
          </a:p>
        </p:txBody>
      </p:sp>
    </p:spTree>
    <p:extLst>
      <p:ext uri="{BB962C8B-B14F-4D97-AF65-F5344CB8AC3E}">
        <p14:creationId xmlns:p14="http://schemas.microsoft.com/office/powerpoint/2010/main" val="3734620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pril.waterford@beechbrook.org"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mailto:arlin.hill@clevelandmetroschools.org" TargetMode="External"/><Relationship Id="rId5" Type="http://schemas.openxmlformats.org/officeDocument/2006/relationships/hyperlink" Target="mailto:robyn.fisher@clevelandmetroschools.org" TargetMode="External"/><Relationship Id="rId4" Type="http://schemas.openxmlformats.org/officeDocument/2006/relationships/hyperlink" Target="mailto:sek111@case.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ary.e.miller@clevelandmetroschools.org"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brandon.towns@clevelandmetroschools.org"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forms.gle/HsCGb7ycwTALgxzy6"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ary.e.miller@clevelandmetroschools.org"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brandon.towns@clevelandmetroschools.or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a:bodyPr>
          <a:lstStyle/>
          <a:p>
            <a:r>
              <a:rPr lang="en-US" dirty="0"/>
              <a:t>Welcome to our Virtual Back to School Meeting</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lgn="ctr">
              <a:buNone/>
            </a:pPr>
            <a:r>
              <a:rPr lang="en-US" dirty="0">
                <a:solidFill>
                  <a:srgbClr val="0070C0"/>
                </a:solidFill>
              </a:rPr>
              <a:t>Collinwood High School</a:t>
            </a:r>
          </a:p>
          <a:p>
            <a:pPr marL="0" indent="0" algn="ctr">
              <a:buNone/>
            </a:pPr>
            <a:endParaRPr lang="en-US" dirty="0">
              <a:solidFill>
                <a:srgbClr val="0070C0"/>
              </a:solidFill>
            </a:endParaRPr>
          </a:p>
          <a:p>
            <a:pPr marL="0" indent="0" algn="ctr">
              <a:buNone/>
            </a:pPr>
            <a:endParaRPr lang="en-US" dirty="0"/>
          </a:p>
          <a:p>
            <a:pPr marL="0" indent="0" algn="ctr">
              <a:buNone/>
            </a:pPr>
            <a:r>
              <a:rPr lang="en-US" dirty="0"/>
              <a:t>We will begin shortly.</a:t>
            </a:r>
          </a:p>
          <a:p>
            <a:pPr marL="0" indent="0" algn="ctr">
              <a:buNone/>
            </a:pPr>
            <a:r>
              <a:rPr lang="en-US" dirty="0"/>
              <a:t>Please mute your microphone.</a:t>
            </a:r>
          </a:p>
          <a:p>
            <a:pPr marL="0" indent="0" algn="ctr">
              <a:buNone/>
            </a:pPr>
            <a:endParaRPr lang="en-US" dirty="0"/>
          </a:p>
        </p:txBody>
      </p:sp>
      <p:pic>
        <p:nvPicPr>
          <p:cNvPr id="5" name="Picture 4" descr="A picture containing drawing&#10;&#10;Description automatically generated">
            <a:extLst>
              <a:ext uri="{FF2B5EF4-FFF2-40B4-BE49-F238E27FC236}">
                <a16:creationId xmlns:a16="http://schemas.microsoft.com/office/drawing/2014/main" id="{E0E837ED-90C7-4ECA-8F52-998B065EA20C}"/>
              </a:ext>
            </a:extLst>
          </p:cNvPr>
          <p:cNvPicPr>
            <a:picLocks noChangeAspect="1"/>
          </p:cNvPicPr>
          <p:nvPr/>
        </p:nvPicPr>
        <p:blipFill>
          <a:blip r:embed="rId3"/>
          <a:stretch>
            <a:fillRect/>
          </a:stretch>
        </p:blipFill>
        <p:spPr>
          <a:xfrm>
            <a:off x="3963141" y="3307302"/>
            <a:ext cx="1028700" cy="1028700"/>
          </a:xfrm>
          <a:prstGeom prst="rect">
            <a:avLst/>
          </a:prstGeom>
        </p:spPr>
      </p:pic>
      <p:sp>
        <p:nvSpPr>
          <p:cNvPr id="6" name="Date Placeholder 5">
            <a:extLst>
              <a:ext uri="{FF2B5EF4-FFF2-40B4-BE49-F238E27FC236}">
                <a16:creationId xmlns:a16="http://schemas.microsoft.com/office/drawing/2014/main" id="{2E82D550-D074-4F61-B74A-9D0660326A2D}"/>
              </a:ext>
            </a:extLst>
          </p:cNvPr>
          <p:cNvSpPr>
            <a:spLocks noGrp="1"/>
          </p:cNvSpPr>
          <p:nvPr>
            <p:ph type="dt" sz="half" idx="10"/>
          </p:nvPr>
        </p:nvSpPr>
        <p:spPr/>
        <p:txBody>
          <a:bodyPr/>
          <a:lstStyle/>
          <a:p>
            <a:fld id="{25D228B4-3A4A-41D4-A9BC-418B0B6FBB3E}" type="datetime1">
              <a:rPr lang="en-US" smtClean="0"/>
              <a:t>9/2/20</a:t>
            </a:fld>
            <a:endParaRPr lang="en-US"/>
          </a:p>
        </p:txBody>
      </p:sp>
      <p:sp>
        <p:nvSpPr>
          <p:cNvPr id="7" name="Slide Number Placeholder 6">
            <a:extLst>
              <a:ext uri="{FF2B5EF4-FFF2-40B4-BE49-F238E27FC236}">
                <a16:creationId xmlns:a16="http://schemas.microsoft.com/office/drawing/2014/main" id="{4FC5ED1C-B2E3-4B6B-BBF3-F8A84995FC7E}"/>
              </a:ext>
            </a:extLst>
          </p:cNvPr>
          <p:cNvSpPr>
            <a:spLocks noGrp="1"/>
          </p:cNvSpPr>
          <p:nvPr>
            <p:ph type="sldNum" sz="quarter" idx="12"/>
          </p:nvPr>
        </p:nvSpPr>
        <p:spPr/>
        <p:txBody>
          <a:bodyPr/>
          <a:lstStyle/>
          <a:p>
            <a:fld id="{1C4492CD-2AA8-FB43-99FB-78B3150CCE39}" type="slidenum">
              <a:rPr lang="en-US" smtClean="0"/>
              <a:t>1</a:t>
            </a:fld>
            <a:endParaRPr lang="en-US"/>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84461"/>
            <a:ext cx="8229600" cy="904973"/>
          </a:xfrm>
        </p:spPr>
        <p:txBody>
          <a:bodyPr>
            <a:normAutofit fontScale="90000"/>
          </a:bodyPr>
          <a:lstStyle/>
          <a:p>
            <a:r>
              <a:rPr lang="en-US" dirty="0"/>
              <a:t>Schoology – Remote Learning Platform</a:t>
            </a:r>
          </a:p>
        </p:txBody>
      </p:sp>
      <p:sp>
        <p:nvSpPr>
          <p:cNvPr id="3" name="Content Placeholder 2"/>
          <p:cNvSpPr>
            <a:spLocks noGrp="1"/>
          </p:cNvSpPr>
          <p:nvPr>
            <p:ph idx="1"/>
          </p:nvPr>
        </p:nvSpPr>
        <p:spPr>
          <a:xfrm>
            <a:off x="523188" y="1310325"/>
            <a:ext cx="8229600" cy="4185502"/>
          </a:xfrm>
        </p:spPr>
        <p:txBody>
          <a:bodyPr vert="horz" lIns="91440" tIns="45720" rIns="91440" bIns="45720" rtlCol="0" anchor="t">
            <a:normAutofit lnSpcReduction="10000"/>
          </a:bodyPr>
          <a:lstStyle/>
          <a:p>
            <a:r>
              <a:rPr lang="en-US" sz="2200" dirty="0"/>
              <a:t>Schoology is an integrated learning management solution which provides course management, mobile learning, and support for  communication. </a:t>
            </a:r>
          </a:p>
          <a:p>
            <a:r>
              <a:rPr lang="en-US" sz="2200" dirty="0"/>
              <a:t>Schoology enables our scholars, parents and teachers to engage with learning materials and their school community from the classroom and beyond. </a:t>
            </a:r>
          </a:p>
          <a:p>
            <a:r>
              <a:rPr lang="en-US" sz="2200" dirty="0"/>
              <a:t>With Schoology, scholars can digitally submit homework assignments, review grades, participate in interactive discussions, receive announcements and feedback, take tests, write academic blogs, and more.</a:t>
            </a:r>
          </a:p>
          <a:p>
            <a:r>
              <a:rPr lang="en-US" sz="2200" dirty="0"/>
              <a:t>As a parent, you will be able to view your child’s activity and progress within the platform and communicate with teachers.</a:t>
            </a:r>
            <a:endParaRPr lang="en-US" sz="2200" dirty="0">
              <a:solidFill>
                <a:srgbClr val="FF0000"/>
              </a:solidFill>
            </a:endParaRPr>
          </a:p>
        </p:txBody>
      </p:sp>
      <p:sp>
        <p:nvSpPr>
          <p:cNvPr id="4" name="Date Placeholder 3">
            <a:extLst>
              <a:ext uri="{FF2B5EF4-FFF2-40B4-BE49-F238E27FC236}">
                <a16:creationId xmlns:a16="http://schemas.microsoft.com/office/drawing/2014/main" id="{0A4317B6-7A9E-4898-8004-6BAAD05BAD63}"/>
              </a:ext>
            </a:extLst>
          </p:cNvPr>
          <p:cNvSpPr>
            <a:spLocks noGrp="1"/>
          </p:cNvSpPr>
          <p:nvPr>
            <p:ph type="dt" sz="half" idx="10"/>
          </p:nvPr>
        </p:nvSpPr>
        <p:spPr/>
        <p:txBody>
          <a:bodyPr/>
          <a:lstStyle/>
          <a:p>
            <a:fld id="{6933D625-84BE-4A64-8409-7F1180153481}" type="datetime1">
              <a:rPr lang="en-US" smtClean="0"/>
              <a:t>9/2/20</a:t>
            </a:fld>
            <a:endParaRPr lang="en-US"/>
          </a:p>
        </p:txBody>
      </p:sp>
      <p:sp>
        <p:nvSpPr>
          <p:cNvPr id="5" name="Slide Number Placeholder 4">
            <a:extLst>
              <a:ext uri="{FF2B5EF4-FFF2-40B4-BE49-F238E27FC236}">
                <a16:creationId xmlns:a16="http://schemas.microsoft.com/office/drawing/2014/main" id="{8ECFF7ED-E37F-4A14-9FAF-83DCEE79F352}"/>
              </a:ext>
            </a:extLst>
          </p:cNvPr>
          <p:cNvSpPr>
            <a:spLocks noGrp="1"/>
          </p:cNvSpPr>
          <p:nvPr>
            <p:ph type="sldNum" sz="quarter" idx="12"/>
          </p:nvPr>
        </p:nvSpPr>
        <p:spPr/>
        <p:txBody>
          <a:bodyPr/>
          <a:lstStyle/>
          <a:p>
            <a:fld id="{1C4492CD-2AA8-FB43-99FB-78B3150CCE39}" type="slidenum">
              <a:rPr lang="en-US" smtClean="0"/>
              <a:t>10</a:t>
            </a:fld>
            <a:endParaRPr lang="en-US"/>
          </a:p>
        </p:txBody>
      </p:sp>
    </p:spTree>
    <p:extLst>
      <p:ext uri="{BB962C8B-B14F-4D97-AF65-F5344CB8AC3E}">
        <p14:creationId xmlns:p14="http://schemas.microsoft.com/office/powerpoint/2010/main" val="226820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4717"/>
            <a:ext cx="8229600" cy="904973"/>
          </a:xfrm>
        </p:spPr>
        <p:txBody>
          <a:bodyPr>
            <a:normAutofit fontScale="90000"/>
          </a:bodyPr>
          <a:lstStyle/>
          <a:p>
            <a:r>
              <a:rPr lang="en-US" dirty="0"/>
              <a:t>Schoology – Remote Learning Platform</a:t>
            </a:r>
          </a:p>
        </p:txBody>
      </p:sp>
      <p:sp>
        <p:nvSpPr>
          <p:cNvPr id="3" name="Content Placeholder 2"/>
          <p:cNvSpPr>
            <a:spLocks noGrp="1"/>
          </p:cNvSpPr>
          <p:nvPr>
            <p:ph idx="1"/>
          </p:nvPr>
        </p:nvSpPr>
        <p:spPr>
          <a:xfrm>
            <a:off x="457199" y="1649690"/>
            <a:ext cx="8365787" cy="4401058"/>
          </a:xfrm>
        </p:spPr>
        <p:txBody>
          <a:bodyPr vert="horz" lIns="91440" tIns="45720" rIns="91440" bIns="45720" rtlCol="0" anchor="t">
            <a:normAutofit fontScale="62500" lnSpcReduction="20000"/>
          </a:bodyPr>
          <a:lstStyle/>
          <a:p>
            <a:r>
              <a:rPr lang="en-US" dirty="0"/>
              <a:t>Parents and students can access Schoology though the Clever Learning Portal. </a:t>
            </a:r>
          </a:p>
          <a:p>
            <a:r>
              <a:rPr lang="en-US" dirty="0"/>
              <a:t>Students can use their digital badge or username and password to login to the Clever Learning Portal </a:t>
            </a:r>
          </a:p>
          <a:p>
            <a:r>
              <a:rPr lang="en-US" dirty="0"/>
              <a:t>Schools can assist students with their Clever username and password.</a:t>
            </a:r>
          </a:p>
          <a:p>
            <a:r>
              <a:rPr lang="en-US" dirty="0"/>
              <a:t>Parents that do not have a Clever username and password will receive an email invitation sent to the email that you have on file at your child’s school. Your invitation email will include a brief tutorial and link to create a Clever account. </a:t>
            </a:r>
          </a:p>
          <a:p>
            <a:r>
              <a:rPr lang="en-US" dirty="0"/>
              <a:t>If you did not receive an email or received an invitation, but need help logging into Clever, email CMSD.Integration@ClevelandMetroSchools.org for assistance. Training and support resources will be available on CMSD’s public website regarding how to access and use Schoology and other learning applications</a:t>
            </a:r>
          </a:p>
          <a:p>
            <a:pPr marL="0" indent="0">
              <a:buNone/>
            </a:pPr>
            <a:r>
              <a:rPr lang="en-US" dirty="0"/>
              <a:t> </a:t>
            </a:r>
          </a:p>
        </p:txBody>
      </p:sp>
      <p:sp>
        <p:nvSpPr>
          <p:cNvPr id="4" name="Date Placeholder 3">
            <a:extLst>
              <a:ext uri="{FF2B5EF4-FFF2-40B4-BE49-F238E27FC236}">
                <a16:creationId xmlns:a16="http://schemas.microsoft.com/office/drawing/2014/main" id="{E2B439A7-6E2D-4B09-95CE-20DBF329E3E6}"/>
              </a:ext>
            </a:extLst>
          </p:cNvPr>
          <p:cNvSpPr>
            <a:spLocks noGrp="1"/>
          </p:cNvSpPr>
          <p:nvPr>
            <p:ph type="dt" sz="half" idx="10"/>
          </p:nvPr>
        </p:nvSpPr>
        <p:spPr/>
        <p:txBody>
          <a:bodyPr/>
          <a:lstStyle/>
          <a:p>
            <a:fld id="{CB38951B-E03E-4FC6-A9C2-8749C9698240}" type="datetime1">
              <a:rPr lang="en-US" smtClean="0"/>
              <a:t>9/2/20</a:t>
            </a:fld>
            <a:endParaRPr lang="en-US"/>
          </a:p>
        </p:txBody>
      </p:sp>
      <p:sp>
        <p:nvSpPr>
          <p:cNvPr id="5" name="Slide Number Placeholder 4">
            <a:extLst>
              <a:ext uri="{FF2B5EF4-FFF2-40B4-BE49-F238E27FC236}">
                <a16:creationId xmlns:a16="http://schemas.microsoft.com/office/drawing/2014/main" id="{333A7D55-70CD-456E-B143-F7EC1DDDFE7D}"/>
              </a:ext>
            </a:extLst>
          </p:cNvPr>
          <p:cNvSpPr>
            <a:spLocks noGrp="1"/>
          </p:cNvSpPr>
          <p:nvPr>
            <p:ph type="sldNum" sz="quarter" idx="12"/>
          </p:nvPr>
        </p:nvSpPr>
        <p:spPr/>
        <p:txBody>
          <a:bodyPr/>
          <a:lstStyle/>
          <a:p>
            <a:fld id="{1C4492CD-2AA8-FB43-99FB-78B3150CCE39}" type="slidenum">
              <a:rPr lang="en-US" smtClean="0"/>
              <a:t>11</a:t>
            </a:fld>
            <a:endParaRPr lang="en-US"/>
          </a:p>
        </p:txBody>
      </p:sp>
    </p:spTree>
    <p:extLst>
      <p:ext uri="{BB962C8B-B14F-4D97-AF65-F5344CB8AC3E}">
        <p14:creationId xmlns:p14="http://schemas.microsoft.com/office/powerpoint/2010/main" val="319529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3414" y="917971"/>
            <a:ext cx="6790834" cy="779318"/>
          </a:xfrm>
        </p:spPr>
        <p:txBody>
          <a:bodyPr>
            <a:normAutofit/>
          </a:bodyPr>
          <a:lstStyle/>
          <a:p>
            <a:r>
              <a:rPr lang="en-US" dirty="0"/>
              <a:t>Standard Remote Learning School Day</a:t>
            </a:r>
          </a:p>
        </p:txBody>
      </p:sp>
      <p:sp>
        <p:nvSpPr>
          <p:cNvPr id="3" name="Content Placeholder 2"/>
          <p:cNvSpPr>
            <a:spLocks noGrp="1"/>
          </p:cNvSpPr>
          <p:nvPr>
            <p:ph idx="1"/>
          </p:nvPr>
        </p:nvSpPr>
        <p:spPr>
          <a:xfrm>
            <a:off x="565609" y="1697289"/>
            <a:ext cx="8182466" cy="3914200"/>
          </a:xfrm>
        </p:spPr>
        <p:txBody>
          <a:bodyPr>
            <a:noAutofit/>
          </a:bodyPr>
          <a:lstStyle/>
          <a:p>
            <a:pPr marL="342900" lvl="1" indent="0">
              <a:buNone/>
            </a:pPr>
            <a:r>
              <a:rPr lang="en-US" sz="2400" dirty="0"/>
              <a:t>Standard K-12 student instructional day – 8:30 AM to 3:00 PM</a:t>
            </a:r>
          </a:p>
          <a:p>
            <a:pPr lvl="2"/>
            <a:r>
              <a:rPr lang="en-US" sz="2400" dirty="0"/>
              <a:t>Students will have a formal class schedule</a:t>
            </a:r>
          </a:p>
          <a:p>
            <a:pPr lvl="2"/>
            <a:r>
              <a:rPr lang="en-US" sz="2400" dirty="0"/>
              <a:t>Monday, Tuesday, Thursday, Friday:  Synchronous learning (classes) for up to 180 minutes per day; asynchronous learning (homework) for 160-180 minutes per day</a:t>
            </a:r>
          </a:p>
          <a:p>
            <a:pPr lvl="2"/>
            <a:r>
              <a:rPr lang="en-US" sz="2400" dirty="0"/>
              <a:t>Wednesday:  Family engagement, Asynchronous learning, tutoring, office hours, small group instruction, etc.</a:t>
            </a:r>
          </a:p>
          <a:p>
            <a:pPr lvl="2"/>
            <a:r>
              <a:rPr lang="en-US" sz="2400" dirty="0"/>
              <a:t>Preschool:  Up to 90 minutes of synchronous and 80 minutes of asynchronous learning</a:t>
            </a:r>
          </a:p>
        </p:txBody>
      </p:sp>
      <p:sp>
        <p:nvSpPr>
          <p:cNvPr id="4" name="Date Placeholder 3">
            <a:extLst>
              <a:ext uri="{FF2B5EF4-FFF2-40B4-BE49-F238E27FC236}">
                <a16:creationId xmlns:a16="http://schemas.microsoft.com/office/drawing/2014/main" id="{B99300A9-E6FC-4129-85C2-6E20F4D44F31}"/>
              </a:ext>
            </a:extLst>
          </p:cNvPr>
          <p:cNvSpPr>
            <a:spLocks noGrp="1"/>
          </p:cNvSpPr>
          <p:nvPr>
            <p:ph type="dt" sz="half" idx="10"/>
          </p:nvPr>
        </p:nvSpPr>
        <p:spPr/>
        <p:txBody>
          <a:bodyPr/>
          <a:lstStyle/>
          <a:p>
            <a:fld id="{E261E49A-BF67-4672-ABAF-D9A3693786EC}" type="datetime1">
              <a:rPr lang="en-US" smtClean="0"/>
              <a:t>9/2/20</a:t>
            </a:fld>
            <a:endParaRPr lang="en-US"/>
          </a:p>
        </p:txBody>
      </p:sp>
      <p:sp>
        <p:nvSpPr>
          <p:cNvPr id="5" name="Slide Number Placeholder 4">
            <a:extLst>
              <a:ext uri="{FF2B5EF4-FFF2-40B4-BE49-F238E27FC236}">
                <a16:creationId xmlns:a16="http://schemas.microsoft.com/office/drawing/2014/main" id="{8C534113-CE43-4130-B5F3-7DAE8E5D061A}"/>
              </a:ext>
            </a:extLst>
          </p:cNvPr>
          <p:cNvSpPr>
            <a:spLocks noGrp="1"/>
          </p:cNvSpPr>
          <p:nvPr>
            <p:ph type="sldNum" sz="quarter" idx="12"/>
          </p:nvPr>
        </p:nvSpPr>
        <p:spPr/>
        <p:txBody>
          <a:bodyPr/>
          <a:lstStyle/>
          <a:p>
            <a:fld id="{1C4492CD-2AA8-FB43-99FB-78B3150CCE39}" type="slidenum">
              <a:rPr lang="en-US" smtClean="0"/>
              <a:t>12</a:t>
            </a:fld>
            <a:endParaRPr lang="en-US"/>
          </a:p>
        </p:txBody>
      </p:sp>
    </p:spTree>
    <p:extLst>
      <p:ext uri="{BB962C8B-B14F-4D97-AF65-F5344CB8AC3E}">
        <p14:creationId xmlns:p14="http://schemas.microsoft.com/office/powerpoint/2010/main" val="182275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fontScale="90000"/>
          </a:bodyPr>
          <a:lstStyle/>
          <a:p>
            <a:r>
              <a:rPr lang="en-US" dirty="0"/>
              <a:t>Supporting your scholar’s remote learning</a:t>
            </a:r>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62500" lnSpcReduction="20000"/>
          </a:bodyPr>
          <a:lstStyle/>
          <a:p>
            <a:r>
              <a:rPr lang="en-US" dirty="0"/>
              <a:t>Get back into the routine of school, i.e. making bed, grooming, dressing for school, etc. </a:t>
            </a:r>
          </a:p>
          <a:p>
            <a:r>
              <a:rPr lang="en-US" dirty="0"/>
              <a:t>School uniforms are not required for the first 9 weeks, but scholars should wear school appropriate clothing during remote learning.</a:t>
            </a:r>
          </a:p>
          <a:p>
            <a:r>
              <a:rPr lang="en-US" dirty="0"/>
              <a:t>Create a schedule with your child and make a commitment to stick with it.</a:t>
            </a:r>
          </a:p>
          <a:p>
            <a:r>
              <a:rPr lang="en-US" dirty="0"/>
              <a:t>Structure and routine can greatly help your child from falling behind with assignments. </a:t>
            </a:r>
          </a:p>
          <a:p>
            <a:r>
              <a:rPr lang="en-US" dirty="0"/>
              <a:t>Discuss your family’s schedule and identify the best times for learning and instruction, as well as family-oriented physical activity, such as walks outside. </a:t>
            </a:r>
          </a:p>
          <a:p>
            <a:r>
              <a:rPr lang="en-US" dirty="0"/>
              <a:t>A family calendar or other visuals could be useful for keeping track of deadlines and assignments.</a:t>
            </a:r>
          </a:p>
        </p:txBody>
      </p:sp>
      <p:sp>
        <p:nvSpPr>
          <p:cNvPr id="4" name="Date Placeholder 3">
            <a:extLst>
              <a:ext uri="{FF2B5EF4-FFF2-40B4-BE49-F238E27FC236}">
                <a16:creationId xmlns:a16="http://schemas.microsoft.com/office/drawing/2014/main" id="{06EE9BFB-A779-4D0C-821D-A63C2F7B6DA0}"/>
              </a:ext>
            </a:extLst>
          </p:cNvPr>
          <p:cNvSpPr>
            <a:spLocks noGrp="1"/>
          </p:cNvSpPr>
          <p:nvPr>
            <p:ph type="dt" sz="half" idx="10"/>
          </p:nvPr>
        </p:nvSpPr>
        <p:spPr/>
        <p:txBody>
          <a:bodyPr/>
          <a:lstStyle/>
          <a:p>
            <a:fld id="{11562DBC-9E4D-489D-A26A-54BA56D4E3FE}" type="datetime1">
              <a:rPr lang="en-US" smtClean="0"/>
              <a:t>9/2/20</a:t>
            </a:fld>
            <a:endParaRPr lang="en-US"/>
          </a:p>
        </p:txBody>
      </p:sp>
      <p:sp>
        <p:nvSpPr>
          <p:cNvPr id="5" name="Slide Number Placeholder 4">
            <a:extLst>
              <a:ext uri="{FF2B5EF4-FFF2-40B4-BE49-F238E27FC236}">
                <a16:creationId xmlns:a16="http://schemas.microsoft.com/office/drawing/2014/main" id="{DCBFC139-E507-43D8-89FD-210CA837884E}"/>
              </a:ext>
            </a:extLst>
          </p:cNvPr>
          <p:cNvSpPr>
            <a:spLocks noGrp="1"/>
          </p:cNvSpPr>
          <p:nvPr>
            <p:ph type="sldNum" sz="quarter" idx="12"/>
          </p:nvPr>
        </p:nvSpPr>
        <p:spPr/>
        <p:txBody>
          <a:bodyPr/>
          <a:lstStyle/>
          <a:p>
            <a:fld id="{1C4492CD-2AA8-FB43-99FB-78B3150CCE39}" type="slidenum">
              <a:rPr lang="en-US" smtClean="0"/>
              <a:t>13</a:t>
            </a:fld>
            <a:endParaRPr lang="en-US"/>
          </a:p>
        </p:txBody>
      </p:sp>
    </p:spTree>
    <p:extLst>
      <p:ext uri="{BB962C8B-B14F-4D97-AF65-F5344CB8AC3E}">
        <p14:creationId xmlns:p14="http://schemas.microsoft.com/office/powerpoint/2010/main" val="326570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7124"/>
            <a:ext cx="8229600" cy="1143000"/>
          </a:xfrm>
        </p:spPr>
        <p:txBody>
          <a:bodyPr>
            <a:normAutofit fontScale="90000"/>
          </a:bodyPr>
          <a:lstStyle/>
          <a:p>
            <a:r>
              <a:rPr lang="en-US" dirty="0"/>
              <a:t>Supporting your scholar’s remote learning at home</a:t>
            </a:r>
          </a:p>
        </p:txBody>
      </p:sp>
      <p:sp>
        <p:nvSpPr>
          <p:cNvPr id="3" name="Content Placeholder 2"/>
          <p:cNvSpPr>
            <a:spLocks noGrp="1"/>
          </p:cNvSpPr>
          <p:nvPr>
            <p:ph idx="1"/>
          </p:nvPr>
        </p:nvSpPr>
        <p:spPr>
          <a:xfrm>
            <a:off x="608029" y="1996126"/>
            <a:ext cx="8229600" cy="4093589"/>
          </a:xfrm>
        </p:spPr>
        <p:txBody>
          <a:bodyPr vert="horz" lIns="91440" tIns="45720" rIns="91440" bIns="45720" rtlCol="0" anchor="t">
            <a:normAutofit/>
          </a:bodyPr>
          <a:lstStyle/>
          <a:p>
            <a:r>
              <a:rPr lang="en-US" dirty="0"/>
              <a:t>Find a space in your home that’s free of distractions, noise, and clutter for learning and doing homework. </a:t>
            </a:r>
          </a:p>
          <a:p>
            <a:r>
              <a:rPr lang="en-US" dirty="0"/>
              <a:t>This could be a quiet, well-lit place in your dining room or living room or a corner of your home that could fit a small table, if available.</a:t>
            </a:r>
          </a:p>
        </p:txBody>
      </p:sp>
      <p:sp>
        <p:nvSpPr>
          <p:cNvPr id="4" name="Date Placeholder 3">
            <a:extLst>
              <a:ext uri="{FF2B5EF4-FFF2-40B4-BE49-F238E27FC236}">
                <a16:creationId xmlns:a16="http://schemas.microsoft.com/office/drawing/2014/main" id="{B1629474-B97C-40D3-AC0A-67DF09C1FA60}"/>
              </a:ext>
            </a:extLst>
          </p:cNvPr>
          <p:cNvSpPr>
            <a:spLocks noGrp="1"/>
          </p:cNvSpPr>
          <p:nvPr>
            <p:ph type="dt" sz="half" idx="10"/>
          </p:nvPr>
        </p:nvSpPr>
        <p:spPr/>
        <p:txBody>
          <a:bodyPr/>
          <a:lstStyle/>
          <a:p>
            <a:fld id="{E7681AFF-62C2-4B20-991B-65325437ACFC}" type="datetime1">
              <a:rPr lang="en-US" smtClean="0"/>
              <a:t>9/2/20</a:t>
            </a:fld>
            <a:endParaRPr lang="en-US"/>
          </a:p>
        </p:txBody>
      </p:sp>
      <p:sp>
        <p:nvSpPr>
          <p:cNvPr id="5" name="Slide Number Placeholder 4">
            <a:extLst>
              <a:ext uri="{FF2B5EF4-FFF2-40B4-BE49-F238E27FC236}">
                <a16:creationId xmlns:a16="http://schemas.microsoft.com/office/drawing/2014/main" id="{FB61A768-B378-47A5-8ECF-3DCE916315CB}"/>
              </a:ext>
            </a:extLst>
          </p:cNvPr>
          <p:cNvSpPr>
            <a:spLocks noGrp="1"/>
          </p:cNvSpPr>
          <p:nvPr>
            <p:ph type="sldNum" sz="quarter" idx="12"/>
          </p:nvPr>
        </p:nvSpPr>
        <p:spPr/>
        <p:txBody>
          <a:bodyPr/>
          <a:lstStyle/>
          <a:p>
            <a:fld id="{1C4492CD-2AA8-FB43-99FB-78B3150CCE39}" type="slidenum">
              <a:rPr lang="en-US" smtClean="0"/>
              <a:t>14</a:t>
            </a:fld>
            <a:endParaRPr lang="en-US"/>
          </a:p>
        </p:txBody>
      </p:sp>
    </p:spTree>
    <p:extLst>
      <p:ext uri="{BB962C8B-B14F-4D97-AF65-F5344CB8AC3E}">
        <p14:creationId xmlns:p14="http://schemas.microsoft.com/office/powerpoint/2010/main" val="766557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fontScale="90000"/>
          </a:bodyPr>
          <a:lstStyle/>
          <a:p>
            <a:r>
              <a:rPr lang="en-US" dirty="0"/>
              <a:t>Supporting your scholar’s social emotional wellness </a:t>
            </a:r>
          </a:p>
        </p:txBody>
      </p:sp>
      <p:sp>
        <p:nvSpPr>
          <p:cNvPr id="3" name="Content Placeholder 2"/>
          <p:cNvSpPr>
            <a:spLocks noGrp="1"/>
          </p:cNvSpPr>
          <p:nvPr>
            <p:ph idx="1"/>
          </p:nvPr>
        </p:nvSpPr>
        <p:spPr>
          <a:xfrm>
            <a:off x="457200" y="2018710"/>
            <a:ext cx="8229600" cy="4077584"/>
          </a:xfrm>
        </p:spPr>
        <p:txBody>
          <a:bodyPr>
            <a:normAutofit/>
          </a:bodyPr>
          <a:lstStyle/>
          <a:p>
            <a:r>
              <a:rPr lang="en-US" sz="2400" dirty="0"/>
              <a:t>Watch for behavior changes in your child (e.g., excessive crying or irritation, excessive worry or sadness, unhealthy eating or sleeping habits, difficulty concentrating), which may be signs of your child struggling with stress and anxiety.</a:t>
            </a:r>
          </a:p>
          <a:p>
            <a:r>
              <a:rPr lang="en-US" sz="2400" dirty="0"/>
              <a:t>Ask how your child is feeling and communicate that what they may be feeling is normal.</a:t>
            </a:r>
          </a:p>
          <a:p>
            <a:r>
              <a:rPr lang="en-US" sz="2400" dirty="0"/>
              <a:t>Identify opportunities for your child to be physically active during virtual/at-home learning.</a:t>
            </a:r>
          </a:p>
          <a:p>
            <a:r>
              <a:rPr lang="en-US" sz="2400" dirty="0"/>
              <a:t>Reach out to school staff for support.</a:t>
            </a:r>
          </a:p>
          <a:p>
            <a:endParaRPr lang="en-US" dirty="0"/>
          </a:p>
        </p:txBody>
      </p:sp>
      <p:sp>
        <p:nvSpPr>
          <p:cNvPr id="4" name="Date Placeholder 3">
            <a:extLst>
              <a:ext uri="{FF2B5EF4-FFF2-40B4-BE49-F238E27FC236}">
                <a16:creationId xmlns:a16="http://schemas.microsoft.com/office/drawing/2014/main" id="{CA8764F2-3432-4657-8115-B730F08A2A73}"/>
              </a:ext>
            </a:extLst>
          </p:cNvPr>
          <p:cNvSpPr>
            <a:spLocks noGrp="1"/>
          </p:cNvSpPr>
          <p:nvPr>
            <p:ph type="dt" sz="half" idx="10"/>
          </p:nvPr>
        </p:nvSpPr>
        <p:spPr/>
        <p:txBody>
          <a:bodyPr/>
          <a:lstStyle/>
          <a:p>
            <a:fld id="{4A674843-0DFE-44E1-96B3-F565866D4B45}" type="datetime1">
              <a:rPr lang="en-US" smtClean="0"/>
              <a:t>9/2/20</a:t>
            </a:fld>
            <a:endParaRPr lang="en-US" dirty="0"/>
          </a:p>
        </p:txBody>
      </p:sp>
      <p:sp>
        <p:nvSpPr>
          <p:cNvPr id="5" name="Slide Number Placeholder 4">
            <a:extLst>
              <a:ext uri="{FF2B5EF4-FFF2-40B4-BE49-F238E27FC236}">
                <a16:creationId xmlns:a16="http://schemas.microsoft.com/office/drawing/2014/main" id="{62E92137-F1DA-4739-87ED-C9A177A0F8FE}"/>
              </a:ext>
            </a:extLst>
          </p:cNvPr>
          <p:cNvSpPr>
            <a:spLocks noGrp="1"/>
          </p:cNvSpPr>
          <p:nvPr>
            <p:ph type="sldNum" sz="quarter" idx="12"/>
          </p:nvPr>
        </p:nvSpPr>
        <p:spPr/>
        <p:txBody>
          <a:bodyPr/>
          <a:lstStyle/>
          <a:p>
            <a:fld id="{1C4492CD-2AA8-FB43-99FB-78B3150CCE39}" type="slidenum">
              <a:rPr lang="en-US" b="1" smtClean="0"/>
              <a:t>15</a:t>
            </a:fld>
            <a:endParaRPr lang="en-US" b="1" dirty="0"/>
          </a:p>
        </p:txBody>
      </p:sp>
    </p:spTree>
    <p:extLst>
      <p:ext uri="{BB962C8B-B14F-4D97-AF65-F5344CB8AC3E}">
        <p14:creationId xmlns:p14="http://schemas.microsoft.com/office/powerpoint/2010/main" val="2850262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lstStyle/>
          <a:p>
            <a:r>
              <a:rPr lang="en-US" dirty="0"/>
              <a:t>Family Care Plan</a:t>
            </a:r>
          </a:p>
        </p:txBody>
      </p:sp>
      <p:sp>
        <p:nvSpPr>
          <p:cNvPr id="3" name="Content Placeholder 2"/>
          <p:cNvSpPr>
            <a:spLocks noGrp="1"/>
          </p:cNvSpPr>
          <p:nvPr>
            <p:ph idx="1"/>
          </p:nvPr>
        </p:nvSpPr>
        <p:spPr>
          <a:xfrm>
            <a:off x="551468" y="1768834"/>
            <a:ext cx="8229600" cy="3030538"/>
          </a:xfrm>
        </p:spPr>
        <p:txBody>
          <a:bodyPr vert="horz" lIns="91440" tIns="45720" rIns="91440" bIns="45720" rtlCol="0" anchor="t">
            <a:noAutofit/>
          </a:bodyPr>
          <a:lstStyle/>
          <a:p>
            <a:pPr marL="0" indent="0">
              <a:buNone/>
            </a:pPr>
            <a:r>
              <a:rPr lang="en-US" sz="2400" dirty="0"/>
              <a:t>Over the next week educators from our school will be calling families to assist you in a variety of ways</a:t>
            </a:r>
            <a:endParaRPr lang="en-US" sz="2400" dirty="0">
              <a:cs typeface="Calibri"/>
            </a:endParaRPr>
          </a:p>
          <a:p>
            <a:r>
              <a:rPr lang="en-US" sz="2400" dirty="0"/>
              <a:t>Selecting your meal service option </a:t>
            </a:r>
            <a:endParaRPr lang="en-US" sz="2400" dirty="0">
              <a:cs typeface="Calibri"/>
            </a:endParaRPr>
          </a:p>
          <a:p>
            <a:r>
              <a:rPr lang="en-US" sz="2400" dirty="0"/>
              <a:t>Technology support</a:t>
            </a:r>
            <a:endParaRPr lang="en-US" sz="2400" dirty="0">
              <a:cs typeface="Calibri"/>
            </a:endParaRPr>
          </a:p>
          <a:p>
            <a:r>
              <a:rPr lang="en-US" sz="2400" dirty="0">
                <a:cs typeface="Calibri"/>
              </a:rPr>
              <a:t>Locations for remote learning for scholars who need a safe space during the school day</a:t>
            </a:r>
          </a:p>
          <a:p>
            <a:r>
              <a:rPr lang="en-US" sz="2400" dirty="0">
                <a:ea typeface="+mn-lt"/>
                <a:cs typeface="+mn-lt"/>
              </a:rPr>
              <a:t>Determining other areas where you may need support to make sure that you and your scholar are ready for remote learning</a:t>
            </a:r>
            <a:endParaRPr lang="en-US" sz="2400" dirty="0">
              <a:cs typeface="Calibri"/>
            </a:endParaRPr>
          </a:p>
          <a:p>
            <a:pPr marL="0" indent="0">
              <a:buNone/>
            </a:pPr>
            <a:endParaRPr lang="en-US" dirty="0">
              <a:cs typeface="Calibri"/>
            </a:endParaRPr>
          </a:p>
        </p:txBody>
      </p:sp>
      <p:sp>
        <p:nvSpPr>
          <p:cNvPr id="4" name="Date Placeholder 3">
            <a:extLst>
              <a:ext uri="{FF2B5EF4-FFF2-40B4-BE49-F238E27FC236}">
                <a16:creationId xmlns:a16="http://schemas.microsoft.com/office/drawing/2014/main" id="{46E931EB-4968-47A3-BBF6-60C92632080B}"/>
              </a:ext>
            </a:extLst>
          </p:cNvPr>
          <p:cNvSpPr>
            <a:spLocks noGrp="1"/>
          </p:cNvSpPr>
          <p:nvPr>
            <p:ph type="dt" sz="half" idx="10"/>
          </p:nvPr>
        </p:nvSpPr>
        <p:spPr/>
        <p:txBody>
          <a:bodyPr/>
          <a:lstStyle/>
          <a:p>
            <a:fld id="{243C0505-E9CA-4D49-88DF-72B9F671E787}" type="datetime1">
              <a:rPr lang="en-US" smtClean="0"/>
              <a:t>9/2/20</a:t>
            </a:fld>
            <a:endParaRPr lang="en-US"/>
          </a:p>
        </p:txBody>
      </p:sp>
      <p:sp>
        <p:nvSpPr>
          <p:cNvPr id="5" name="Slide Number Placeholder 4">
            <a:extLst>
              <a:ext uri="{FF2B5EF4-FFF2-40B4-BE49-F238E27FC236}">
                <a16:creationId xmlns:a16="http://schemas.microsoft.com/office/drawing/2014/main" id="{4C762A05-5BF5-4D11-82D6-690F4697D4B0}"/>
              </a:ext>
            </a:extLst>
          </p:cNvPr>
          <p:cNvSpPr>
            <a:spLocks noGrp="1"/>
          </p:cNvSpPr>
          <p:nvPr>
            <p:ph type="sldNum" sz="quarter" idx="12"/>
          </p:nvPr>
        </p:nvSpPr>
        <p:spPr/>
        <p:txBody>
          <a:bodyPr/>
          <a:lstStyle/>
          <a:p>
            <a:fld id="{1C4492CD-2AA8-FB43-99FB-78B3150CCE39}" type="slidenum">
              <a:rPr lang="en-US" smtClean="0"/>
              <a:t>16</a:t>
            </a:fld>
            <a:endParaRPr lang="en-US"/>
          </a:p>
        </p:txBody>
      </p:sp>
    </p:spTree>
    <p:extLst>
      <p:ext uri="{BB962C8B-B14F-4D97-AF65-F5344CB8AC3E}">
        <p14:creationId xmlns:p14="http://schemas.microsoft.com/office/powerpoint/2010/main" val="1612280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99645"/>
            <a:ext cx="8229600" cy="820884"/>
          </a:xfrm>
        </p:spPr>
        <p:txBody>
          <a:bodyPr/>
          <a:lstStyle/>
          <a:p>
            <a:r>
              <a:rPr lang="en-US" dirty="0"/>
              <a:t>Meal Distribution</a:t>
            </a:r>
          </a:p>
        </p:txBody>
      </p:sp>
      <p:sp>
        <p:nvSpPr>
          <p:cNvPr id="5" name="TextBox 4">
            <a:extLst>
              <a:ext uri="{FF2B5EF4-FFF2-40B4-BE49-F238E27FC236}">
                <a16:creationId xmlns:a16="http://schemas.microsoft.com/office/drawing/2014/main" id="{69C38C47-7ADB-4C8C-8928-169378B4C766}"/>
              </a:ext>
            </a:extLst>
          </p:cNvPr>
          <p:cNvSpPr txBox="1"/>
          <p:nvPr/>
        </p:nvSpPr>
        <p:spPr>
          <a:xfrm>
            <a:off x="692870" y="1570477"/>
            <a:ext cx="7927941" cy="4524315"/>
          </a:xfrm>
          <a:prstGeom prst="rect">
            <a:avLst/>
          </a:prstGeom>
          <a:noFill/>
        </p:spPr>
        <p:txBody>
          <a:bodyPr wrap="square" lIns="91440" tIns="45720" rIns="91440" bIns="45720" anchor="t">
            <a:spAutoFit/>
          </a:bodyPr>
          <a:lstStyle/>
          <a:p>
            <a:r>
              <a:rPr lang="en-US" sz="2400" dirty="0"/>
              <a:t>Families have two meal service options to select from during the remote learning period.  Meal pickup begins </a:t>
            </a:r>
            <a:r>
              <a:rPr lang="en-US" sz="2400" b="1" i="1" dirty="0"/>
              <a:t>Tuesday, </a:t>
            </a:r>
            <a:r>
              <a:rPr lang="en-US" sz="2400" b="1" i="1"/>
              <a:t>September 8, 2020 from 10:30 a.m. to 2:00 p.m.</a:t>
            </a:r>
            <a:endParaRPr lang="en-US"/>
          </a:p>
          <a:p>
            <a:pPr marL="342900" indent="-342900">
              <a:buFont typeface="Arial" panose="020B0604020202020204" pitchFamily="34" charset="0"/>
              <a:buChar char="•"/>
            </a:pPr>
            <a:r>
              <a:rPr lang="en-US" sz="2400" dirty="0"/>
              <a:t>Scholars will receive a letter in the mail with a barcode they </a:t>
            </a:r>
            <a:r>
              <a:rPr lang="en-US" sz="2400"/>
              <a:t>must bring to the meal site to pick up meals.</a:t>
            </a:r>
            <a:endParaRPr lang="en-US" sz="2400" dirty="0">
              <a:cs typeface="Calibri"/>
            </a:endParaRPr>
          </a:p>
          <a:p>
            <a:pPr marL="342900" indent="-342900">
              <a:buFont typeface="Arial" panose="020B0604020202020204" pitchFamily="34" charset="0"/>
              <a:buChar char="•"/>
            </a:pPr>
            <a:r>
              <a:rPr lang="en-US" sz="2400"/>
              <a:t>If you do not receive your letter in the mail, we can print it for you.   </a:t>
            </a:r>
            <a:endParaRPr lang="en-US"/>
          </a:p>
          <a:p>
            <a:pPr marL="342900" indent="-342900">
              <a:buFont typeface="Arial" panose="020B0604020202020204" pitchFamily="34" charset="0"/>
              <a:buChar char="•"/>
            </a:pPr>
            <a:r>
              <a:rPr lang="en-US" sz="2400" dirty="0"/>
              <a:t>Families must select one option to follow during the nine-week remote learning period.</a:t>
            </a:r>
          </a:p>
          <a:p>
            <a:pPr marL="342900" indent="-342900">
              <a:buFont typeface="Arial" panose="020B0604020202020204" pitchFamily="34" charset="0"/>
              <a:buChar char="•"/>
            </a:pPr>
            <a:r>
              <a:rPr lang="en-US" sz="2400" dirty="0"/>
              <a:t>Options are available for all students PreK-12, so the family will only have one pick-up site for meal service.</a:t>
            </a:r>
          </a:p>
          <a:p>
            <a:endParaRPr lang="en-US" sz="2400" dirty="0"/>
          </a:p>
        </p:txBody>
      </p:sp>
      <p:sp>
        <p:nvSpPr>
          <p:cNvPr id="3" name="Date Placeholder 2">
            <a:extLst>
              <a:ext uri="{FF2B5EF4-FFF2-40B4-BE49-F238E27FC236}">
                <a16:creationId xmlns:a16="http://schemas.microsoft.com/office/drawing/2014/main" id="{BE2832DB-FFD6-4047-B1A7-5957FD05FEAE}"/>
              </a:ext>
            </a:extLst>
          </p:cNvPr>
          <p:cNvSpPr>
            <a:spLocks noGrp="1"/>
          </p:cNvSpPr>
          <p:nvPr>
            <p:ph type="dt" sz="half" idx="10"/>
          </p:nvPr>
        </p:nvSpPr>
        <p:spPr/>
        <p:txBody>
          <a:bodyPr/>
          <a:lstStyle/>
          <a:p>
            <a:fld id="{42656EC1-078D-4467-85B1-7A412619259B}" type="datetime1">
              <a:rPr lang="en-US" smtClean="0"/>
              <a:t>9/2/20</a:t>
            </a:fld>
            <a:endParaRPr lang="en-US"/>
          </a:p>
        </p:txBody>
      </p:sp>
      <p:sp>
        <p:nvSpPr>
          <p:cNvPr id="4" name="Slide Number Placeholder 3">
            <a:extLst>
              <a:ext uri="{FF2B5EF4-FFF2-40B4-BE49-F238E27FC236}">
                <a16:creationId xmlns:a16="http://schemas.microsoft.com/office/drawing/2014/main" id="{1F6BAD5C-A734-4513-A581-2CC26CA6B7A0}"/>
              </a:ext>
            </a:extLst>
          </p:cNvPr>
          <p:cNvSpPr>
            <a:spLocks noGrp="1"/>
          </p:cNvSpPr>
          <p:nvPr>
            <p:ph type="sldNum" sz="quarter" idx="12"/>
          </p:nvPr>
        </p:nvSpPr>
        <p:spPr/>
        <p:txBody>
          <a:bodyPr/>
          <a:lstStyle/>
          <a:p>
            <a:fld id="{1C4492CD-2AA8-FB43-99FB-78B3150CCE39}" type="slidenum">
              <a:rPr lang="en-US" smtClean="0"/>
              <a:t>17</a:t>
            </a:fld>
            <a:endParaRPr lang="en-US"/>
          </a:p>
        </p:txBody>
      </p:sp>
    </p:spTree>
    <p:extLst>
      <p:ext uri="{BB962C8B-B14F-4D97-AF65-F5344CB8AC3E}">
        <p14:creationId xmlns:p14="http://schemas.microsoft.com/office/powerpoint/2010/main" val="4051936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lstStyle/>
          <a:p>
            <a:r>
              <a:rPr lang="en-US" dirty="0"/>
              <a:t>Meal Distribution</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
        <p:nvSpPr>
          <p:cNvPr id="6" name="TextBox 5">
            <a:extLst>
              <a:ext uri="{FF2B5EF4-FFF2-40B4-BE49-F238E27FC236}">
                <a16:creationId xmlns:a16="http://schemas.microsoft.com/office/drawing/2014/main" id="{100FE725-9DFD-4877-93C8-CF633275CFCC}"/>
              </a:ext>
            </a:extLst>
          </p:cNvPr>
          <p:cNvSpPr txBox="1"/>
          <p:nvPr/>
        </p:nvSpPr>
        <p:spPr>
          <a:xfrm>
            <a:off x="886120" y="1953461"/>
            <a:ext cx="7456601" cy="3046988"/>
          </a:xfrm>
          <a:prstGeom prst="rect">
            <a:avLst/>
          </a:prstGeom>
          <a:noFill/>
        </p:spPr>
        <p:txBody>
          <a:bodyPr wrap="square">
            <a:spAutoFit/>
          </a:bodyPr>
          <a:lstStyle/>
          <a:p>
            <a:r>
              <a:rPr lang="en-US" sz="2400" b="1" dirty="0"/>
              <a:t>Option 1:  Pickup 4 days during the week</a:t>
            </a:r>
          </a:p>
          <a:p>
            <a:endParaRPr lang="en-US" sz="2400" b="1" dirty="0"/>
          </a:p>
          <a:p>
            <a:pPr marL="342900" indent="-342900">
              <a:buFont typeface="Arial" panose="020B0604020202020204" pitchFamily="34" charset="0"/>
              <a:buChar char="•"/>
            </a:pPr>
            <a:r>
              <a:rPr lang="en-US" sz="2400" dirty="0"/>
              <a:t>Grab and Go meals service available at all K-8 sites will distribute lunch and breakfast Monday, Tuesday Thursday and Friday.</a:t>
            </a:r>
          </a:p>
          <a:p>
            <a:r>
              <a:rPr lang="en-US" sz="2400" dirty="0"/>
              <a:t> </a:t>
            </a:r>
          </a:p>
          <a:p>
            <a:pPr marL="342900" indent="-342900">
              <a:buFont typeface="Arial" panose="020B0604020202020204" pitchFamily="34" charset="0"/>
              <a:buChar char="•"/>
            </a:pPr>
            <a:r>
              <a:rPr lang="en-US" sz="2400" dirty="0"/>
              <a:t>On Tuesday, scholars will be given food for Tuesday AND Wednesday.</a:t>
            </a:r>
          </a:p>
        </p:txBody>
      </p:sp>
      <p:sp>
        <p:nvSpPr>
          <p:cNvPr id="4" name="Date Placeholder 3">
            <a:extLst>
              <a:ext uri="{FF2B5EF4-FFF2-40B4-BE49-F238E27FC236}">
                <a16:creationId xmlns:a16="http://schemas.microsoft.com/office/drawing/2014/main" id="{80A64C5F-138A-4F30-9611-15168FC8E0BA}"/>
              </a:ext>
            </a:extLst>
          </p:cNvPr>
          <p:cNvSpPr>
            <a:spLocks noGrp="1"/>
          </p:cNvSpPr>
          <p:nvPr>
            <p:ph type="dt" sz="half" idx="10"/>
          </p:nvPr>
        </p:nvSpPr>
        <p:spPr/>
        <p:txBody>
          <a:bodyPr/>
          <a:lstStyle/>
          <a:p>
            <a:fld id="{FC07B283-B49C-4D75-82ED-A5566C94D1CD}" type="datetime1">
              <a:rPr lang="en-US" smtClean="0"/>
              <a:t>9/2/20</a:t>
            </a:fld>
            <a:endParaRPr lang="en-US"/>
          </a:p>
        </p:txBody>
      </p:sp>
      <p:sp>
        <p:nvSpPr>
          <p:cNvPr id="5" name="Slide Number Placeholder 4">
            <a:extLst>
              <a:ext uri="{FF2B5EF4-FFF2-40B4-BE49-F238E27FC236}">
                <a16:creationId xmlns:a16="http://schemas.microsoft.com/office/drawing/2014/main" id="{3156F191-7A4A-42AD-A72C-B1AF226D5E24}"/>
              </a:ext>
            </a:extLst>
          </p:cNvPr>
          <p:cNvSpPr>
            <a:spLocks noGrp="1"/>
          </p:cNvSpPr>
          <p:nvPr>
            <p:ph type="sldNum" sz="quarter" idx="12"/>
          </p:nvPr>
        </p:nvSpPr>
        <p:spPr/>
        <p:txBody>
          <a:bodyPr/>
          <a:lstStyle/>
          <a:p>
            <a:fld id="{1C4492CD-2AA8-FB43-99FB-78B3150CCE39}" type="slidenum">
              <a:rPr lang="en-US" smtClean="0"/>
              <a:t>18</a:t>
            </a:fld>
            <a:endParaRPr lang="en-US"/>
          </a:p>
        </p:txBody>
      </p:sp>
    </p:spTree>
    <p:extLst>
      <p:ext uri="{BB962C8B-B14F-4D97-AF65-F5344CB8AC3E}">
        <p14:creationId xmlns:p14="http://schemas.microsoft.com/office/powerpoint/2010/main" val="1812080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16540"/>
            <a:ext cx="8229600" cy="1143000"/>
          </a:xfrm>
        </p:spPr>
        <p:txBody>
          <a:bodyPr/>
          <a:lstStyle/>
          <a:p>
            <a:r>
              <a:rPr lang="en-US" dirty="0"/>
              <a:t>Meal Distribution</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
        <p:nvSpPr>
          <p:cNvPr id="5" name="TextBox 4">
            <a:extLst>
              <a:ext uri="{FF2B5EF4-FFF2-40B4-BE49-F238E27FC236}">
                <a16:creationId xmlns:a16="http://schemas.microsoft.com/office/drawing/2014/main" id="{CEFD3BF1-1DE7-49B7-88CE-018EE4327543}"/>
              </a:ext>
            </a:extLst>
          </p:cNvPr>
          <p:cNvSpPr txBox="1"/>
          <p:nvPr/>
        </p:nvSpPr>
        <p:spPr>
          <a:xfrm>
            <a:off x="829559" y="1720840"/>
            <a:ext cx="7475455" cy="3416320"/>
          </a:xfrm>
          <a:prstGeom prst="rect">
            <a:avLst/>
          </a:prstGeom>
          <a:noFill/>
        </p:spPr>
        <p:txBody>
          <a:bodyPr wrap="square" lIns="91440" tIns="45720" rIns="91440" bIns="45720" anchor="t">
            <a:spAutoFit/>
          </a:bodyPr>
          <a:lstStyle/>
          <a:p>
            <a:r>
              <a:rPr lang="en-US" sz="2400" b="1" dirty="0"/>
              <a:t>Option 2: Once a week pickup Grab and Go Meals</a:t>
            </a:r>
          </a:p>
          <a:p>
            <a:endParaRPr lang="en-US" sz="2400" dirty="0"/>
          </a:p>
          <a:p>
            <a:pPr marL="342900" indent="-342900">
              <a:buFont typeface="Arial" panose="020B0604020202020204" pitchFamily="34" charset="0"/>
              <a:buChar char="•"/>
            </a:pPr>
            <a:r>
              <a:rPr lang="en-US" sz="2400" dirty="0"/>
              <a:t>Available at 17 High School sites for once a week service of meals </a:t>
            </a:r>
            <a:endParaRPr lang="en-US" sz="2400" dirty="0">
              <a:cs typeface="Calibri"/>
            </a:endParaRPr>
          </a:p>
          <a:p>
            <a:pPr marL="342900" indent="-342900">
              <a:buFont typeface="Arial" panose="020B0604020202020204" pitchFamily="34" charset="0"/>
              <a:buChar char="•"/>
            </a:pPr>
            <a:r>
              <a:rPr lang="en-US" sz="2400" dirty="0"/>
              <a:t>All Scholars/Families can go to the closest school building to their homes</a:t>
            </a:r>
          </a:p>
          <a:p>
            <a:pPr marL="342900" indent="-342900">
              <a:buFont typeface="Arial" panose="020B0604020202020204" pitchFamily="34" charset="0"/>
              <a:buChar char="•"/>
            </a:pPr>
            <a:r>
              <a:rPr lang="en-US" sz="2400" dirty="0"/>
              <a:t>Selection option determined through Family Care Plan the school staff are to establish with every scholar/family</a:t>
            </a:r>
            <a:endParaRPr lang="en-US" sz="2400" dirty="0">
              <a:cs typeface="Calibri"/>
            </a:endParaRPr>
          </a:p>
        </p:txBody>
      </p:sp>
      <p:sp>
        <p:nvSpPr>
          <p:cNvPr id="4" name="Date Placeholder 3">
            <a:extLst>
              <a:ext uri="{FF2B5EF4-FFF2-40B4-BE49-F238E27FC236}">
                <a16:creationId xmlns:a16="http://schemas.microsoft.com/office/drawing/2014/main" id="{8EE81F57-471E-427B-9613-6D58ED913B6E}"/>
              </a:ext>
            </a:extLst>
          </p:cNvPr>
          <p:cNvSpPr>
            <a:spLocks noGrp="1"/>
          </p:cNvSpPr>
          <p:nvPr>
            <p:ph type="dt" sz="half" idx="10"/>
          </p:nvPr>
        </p:nvSpPr>
        <p:spPr/>
        <p:txBody>
          <a:bodyPr/>
          <a:lstStyle/>
          <a:p>
            <a:fld id="{F48A5018-C97D-43F0-B54D-C5631DD34990}" type="datetime1">
              <a:rPr lang="en-US" smtClean="0"/>
              <a:t>9/2/20</a:t>
            </a:fld>
            <a:endParaRPr lang="en-US"/>
          </a:p>
        </p:txBody>
      </p:sp>
      <p:sp>
        <p:nvSpPr>
          <p:cNvPr id="6" name="Slide Number Placeholder 5">
            <a:extLst>
              <a:ext uri="{FF2B5EF4-FFF2-40B4-BE49-F238E27FC236}">
                <a16:creationId xmlns:a16="http://schemas.microsoft.com/office/drawing/2014/main" id="{BD55AF6F-5F14-45DB-AE5E-4F0B6201697C}"/>
              </a:ext>
            </a:extLst>
          </p:cNvPr>
          <p:cNvSpPr>
            <a:spLocks noGrp="1"/>
          </p:cNvSpPr>
          <p:nvPr>
            <p:ph type="sldNum" sz="quarter" idx="12"/>
          </p:nvPr>
        </p:nvSpPr>
        <p:spPr/>
        <p:txBody>
          <a:bodyPr/>
          <a:lstStyle/>
          <a:p>
            <a:fld id="{1C4492CD-2AA8-FB43-99FB-78B3150CCE39}" type="slidenum">
              <a:rPr lang="en-US" smtClean="0"/>
              <a:t>19</a:t>
            </a:fld>
            <a:endParaRPr lang="en-US"/>
          </a:p>
        </p:txBody>
      </p:sp>
    </p:spTree>
    <p:extLst>
      <p:ext uri="{BB962C8B-B14F-4D97-AF65-F5344CB8AC3E}">
        <p14:creationId xmlns:p14="http://schemas.microsoft.com/office/powerpoint/2010/main" val="1250457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1143000"/>
          </a:xfrm>
        </p:spPr>
        <p:txBody>
          <a:bodyPr>
            <a:normAutofit/>
          </a:bodyPr>
          <a:lstStyle/>
          <a:p>
            <a:r>
              <a:rPr lang="en-US" dirty="0"/>
              <a:t>Welcome</a:t>
            </a:r>
          </a:p>
        </p:txBody>
      </p:sp>
      <p:sp>
        <p:nvSpPr>
          <p:cNvPr id="3" name="Content Placeholder 2"/>
          <p:cNvSpPr>
            <a:spLocks noGrp="1"/>
          </p:cNvSpPr>
          <p:nvPr>
            <p:ph idx="1"/>
          </p:nvPr>
        </p:nvSpPr>
        <p:spPr>
          <a:xfrm>
            <a:off x="457200" y="1748901"/>
            <a:ext cx="8229600" cy="3850621"/>
          </a:xfrm>
        </p:spPr>
        <p:txBody>
          <a:bodyPr>
            <a:normAutofit fontScale="77500" lnSpcReduction="20000"/>
          </a:bodyPr>
          <a:lstStyle/>
          <a:p>
            <a:r>
              <a:rPr lang="en-US" sz="3100" dirty="0"/>
              <a:t>Please mute your microphones.</a:t>
            </a:r>
          </a:p>
          <a:p>
            <a:r>
              <a:rPr lang="en-US" sz="3100" dirty="0"/>
              <a:t>The meeting is being recorded for families who cannot attend, and a copy of this recording will be placed on our website.</a:t>
            </a:r>
          </a:p>
          <a:p>
            <a:r>
              <a:rPr lang="en-US" sz="3100" dirty="0"/>
              <a:t>If you have questions during the presentation, please place them in the chat. </a:t>
            </a:r>
          </a:p>
          <a:p>
            <a:r>
              <a:rPr lang="en-US" sz="3100" dirty="0"/>
              <a:t>We will have a question/answer session at the end of the presentation.</a:t>
            </a:r>
          </a:p>
          <a:p>
            <a:r>
              <a:rPr lang="en-US" sz="3100" dirty="0"/>
              <a:t>If you are calling in, please email </a:t>
            </a:r>
            <a:r>
              <a:rPr lang="en-US" sz="3100" i="1" dirty="0">
                <a:solidFill>
                  <a:srgbClr val="FF0000"/>
                </a:solidFill>
              </a:rPr>
              <a:t>designate email address</a:t>
            </a:r>
            <a:r>
              <a:rPr lang="en-US" sz="3100" dirty="0"/>
              <a:t>, and we will respond within 48 hours.</a:t>
            </a:r>
          </a:p>
          <a:p>
            <a:pPr marL="0" indent="0">
              <a:buNone/>
            </a:pPr>
            <a:endParaRPr lang="en-US" sz="2400" dirty="0"/>
          </a:p>
          <a:p>
            <a:pPr marL="0" indent="0">
              <a:buNone/>
            </a:pPr>
            <a:r>
              <a:rPr lang="en-US" sz="2400" i="1" dirty="0">
                <a:solidFill>
                  <a:srgbClr val="FF0000"/>
                </a:solidFill>
              </a:rPr>
              <a:t>                                                                       *Icebreaker*</a:t>
            </a:r>
          </a:p>
        </p:txBody>
      </p:sp>
      <p:sp>
        <p:nvSpPr>
          <p:cNvPr id="4" name="Date Placeholder 3">
            <a:extLst>
              <a:ext uri="{FF2B5EF4-FFF2-40B4-BE49-F238E27FC236}">
                <a16:creationId xmlns:a16="http://schemas.microsoft.com/office/drawing/2014/main" id="{7A383E44-B0EC-43FF-B554-A63049C18E52}"/>
              </a:ext>
            </a:extLst>
          </p:cNvPr>
          <p:cNvSpPr>
            <a:spLocks noGrp="1"/>
          </p:cNvSpPr>
          <p:nvPr>
            <p:ph type="dt" sz="half" idx="10"/>
          </p:nvPr>
        </p:nvSpPr>
        <p:spPr/>
        <p:txBody>
          <a:bodyPr/>
          <a:lstStyle/>
          <a:p>
            <a:fld id="{16B1D8B4-D2B1-4211-A611-3B13D4DD814E}" type="datetime1">
              <a:rPr lang="en-US" smtClean="0"/>
              <a:t>9/2/20</a:t>
            </a:fld>
            <a:endParaRPr lang="en-US"/>
          </a:p>
        </p:txBody>
      </p:sp>
      <p:sp>
        <p:nvSpPr>
          <p:cNvPr id="5" name="Slide Number Placeholder 4">
            <a:extLst>
              <a:ext uri="{FF2B5EF4-FFF2-40B4-BE49-F238E27FC236}">
                <a16:creationId xmlns:a16="http://schemas.microsoft.com/office/drawing/2014/main" id="{0E382C81-68FA-43B2-9537-9974FF324669}"/>
              </a:ext>
            </a:extLst>
          </p:cNvPr>
          <p:cNvSpPr>
            <a:spLocks noGrp="1"/>
          </p:cNvSpPr>
          <p:nvPr>
            <p:ph type="sldNum" sz="quarter" idx="12"/>
          </p:nvPr>
        </p:nvSpPr>
        <p:spPr/>
        <p:txBody>
          <a:bodyPr/>
          <a:lstStyle/>
          <a:p>
            <a:fld id="{1C4492CD-2AA8-FB43-99FB-78B3150CCE39}"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fontScale="90000"/>
          </a:bodyPr>
          <a:lstStyle/>
          <a:p>
            <a:r>
              <a:rPr lang="en-US" dirty="0"/>
              <a:t>Supports and Resources at our School</a:t>
            </a:r>
          </a:p>
        </p:txBody>
      </p:sp>
      <p:sp>
        <p:nvSpPr>
          <p:cNvPr id="3" name="Content Placeholder 2"/>
          <p:cNvSpPr>
            <a:spLocks noGrp="1"/>
          </p:cNvSpPr>
          <p:nvPr>
            <p:ph idx="1"/>
          </p:nvPr>
        </p:nvSpPr>
        <p:spPr>
          <a:xfrm>
            <a:off x="457200" y="1809946"/>
            <a:ext cx="8229600" cy="4252003"/>
          </a:xfrm>
        </p:spPr>
        <p:txBody>
          <a:bodyPr>
            <a:normAutofit/>
          </a:bodyPr>
          <a:lstStyle/>
          <a:p>
            <a:pPr marL="0" indent="0">
              <a:buNone/>
            </a:pPr>
            <a:r>
              <a:rPr lang="en-US" sz="2400" dirty="0" err="1">
                <a:solidFill>
                  <a:srgbClr val="FF0000"/>
                </a:solidFill>
              </a:rPr>
              <a:t>Beechbrook</a:t>
            </a:r>
            <a:r>
              <a:rPr lang="en-US" sz="2400" dirty="0">
                <a:solidFill>
                  <a:srgbClr val="FF0000"/>
                </a:solidFill>
              </a:rPr>
              <a:t>: April Waterford</a:t>
            </a:r>
          </a:p>
          <a:p>
            <a:pPr marL="0" indent="0">
              <a:buNone/>
            </a:pPr>
            <a:r>
              <a:rPr lang="en-US" sz="2400" dirty="0">
                <a:solidFill>
                  <a:srgbClr val="FF0000"/>
                </a:solidFill>
                <a:hlinkClick r:id="rId3"/>
              </a:rPr>
              <a:t>april.waterford@beechbrook.org</a:t>
            </a:r>
            <a:endParaRPr lang="en-US" sz="2400" dirty="0">
              <a:solidFill>
                <a:srgbClr val="FF0000"/>
              </a:solidFill>
            </a:endParaRPr>
          </a:p>
          <a:p>
            <a:pPr marL="0" indent="0">
              <a:buNone/>
            </a:pPr>
            <a:r>
              <a:rPr lang="en-US" sz="2400" dirty="0">
                <a:solidFill>
                  <a:srgbClr val="FF0000"/>
                </a:solidFill>
              </a:rPr>
              <a:t>Case </a:t>
            </a:r>
            <a:r>
              <a:rPr lang="en-US" sz="2400" dirty="0" err="1">
                <a:solidFill>
                  <a:srgbClr val="FF0000"/>
                </a:solidFill>
              </a:rPr>
              <a:t>Western:Samuel</a:t>
            </a:r>
            <a:r>
              <a:rPr lang="en-US" sz="2400" dirty="0">
                <a:solidFill>
                  <a:srgbClr val="FF0000"/>
                </a:solidFill>
              </a:rPr>
              <a:t> </a:t>
            </a:r>
            <a:r>
              <a:rPr lang="en-US" sz="2400" dirty="0" err="1">
                <a:solidFill>
                  <a:srgbClr val="FF0000"/>
                </a:solidFill>
              </a:rPr>
              <a:t>Kisner</a:t>
            </a:r>
            <a:endParaRPr lang="en-US" sz="2400" dirty="0">
              <a:solidFill>
                <a:srgbClr val="FF0000"/>
              </a:solidFill>
            </a:endParaRPr>
          </a:p>
          <a:p>
            <a:pPr marL="0" indent="0">
              <a:buNone/>
            </a:pPr>
            <a:r>
              <a:rPr lang="en-US" sz="2400" dirty="0">
                <a:solidFill>
                  <a:srgbClr val="FF0000"/>
                </a:solidFill>
                <a:hlinkClick r:id="rId4"/>
              </a:rPr>
              <a:t>sek111@case.edu</a:t>
            </a:r>
            <a:endParaRPr lang="en-US" sz="2400" dirty="0">
              <a:solidFill>
                <a:srgbClr val="FF0000"/>
              </a:solidFill>
            </a:endParaRPr>
          </a:p>
          <a:p>
            <a:pPr marL="0" indent="0">
              <a:buNone/>
            </a:pPr>
            <a:r>
              <a:rPr lang="en-US" sz="2400" dirty="0">
                <a:solidFill>
                  <a:srgbClr val="FF0000"/>
                </a:solidFill>
              </a:rPr>
              <a:t>Dr. Robyn Fischer: (School Psychologist)</a:t>
            </a:r>
          </a:p>
          <a:p>
            <a:pPr marL="0" indent="0">
              <a:buNone/>
            </a:pPr>
            <a:r>
              <a:rPr lang="en-US" sz="2400" dirty="0">
                <a:solidFill>
                  <a:srgbClr val="FF0000"/>
                </a:solidFill>
                <a:hlinkClick r:id="rId5"/>
              </a:rPr>
              <a:t>robyn.fisher@clevelandmetroschools.org</a:t>
            </a:r>
            <a:endParaRPr lang="en-US" sz="2400" dirty="0">
              <a:solidFill>
                <a:srgbClr val="FF0000"/>
              </a:solidFill>
            </a:endParaRPr>
          </a:p>
          <a:p>
            <a:pPr marL="0" indent="0">
              <a:buNone/>
            </a:pPr>
            <a:r>
              <a:rPr lang="en-US" sz="2400" dirty="0" err="1">
                <a:solidFill>
                  <a:srgbClr val="FF0000"/>
                </a:solidFill>
              </a:rPr>
              <a:t>Arlin</a:t>
            </a:r>
            <a:r>
              <a:rPr lang="en-US" sz="2400" dirty="0">
                <a:solidFill>
                  <a:srgbClr val="FF0000"/>
                </a:solidFill>
              </a:rPr>
              <a:t> Hill (CTAG)</a:t>
            </a:r>
          </a:p>
          <a:p>
            <a:pPr marL="0" indent="0">
              <a:buNone/>
            </a:pPr>
            <a:r>
              <a:rPr lang="en-US" sz="2400" dirty="0">
                <a:solidFill>
                  <a:srgbClr val="FF0000"/>
                </a:solidFill>
                <a:hlinkClick r:id="rId6"/>
              </a:rPr>
              <a:t>arlin.hill@clevelandmetroschools.org</a:t>
            </a:r>
            <a:endParaRPr lang="en-US" sz="2400" dirty="0">
              <a:solidFill>
                <a:srgbClr val="FF0000"/>
              </a:solidFill>
            </a:endParaRPr>
          </a:p>
          <a:p>
            <a:pPr marL="0" indent="0">
              <a:buNone/>
            </a:pPr>
            <a:endParaRPr lang="en-US" sz="2400" dirty="0">
              <a:solidFill>
                <a:srgbClr val="FF0000"/>
              </a:solidFill>
            </a:endParaRPr>
          </a:p>
          <a:p>
            <a:pPr marL="0" indent="0">
              <a:buNone/>
            </a:pPr>
            <a:endParaRPr lang="en-US" dirty="0">
              <a:solidFill>
                <a:srgbClr val="FF0000"/>
              </a:solidFill>
            </a:endParaRPr>
          </a:p>
        </p:txBody>
      </p:sp>
      <p:sp>
        <p:nvSpPr>
          <p:cNvPr id="4" name="Date Placeholder 3">
            <a:extLst>
              <a:ext uri="{FF2B5EF4-FFF2-40B4-BE49-F238E27FC236}">
                <a16:creationId xmlns:a16="http://schemas.microsoft.com/office/drawing/2014/main" id="{465AF3AA-D93F-4F1E-B56E-138FFF56EEE5}"/>
              </a:ext>
            </a:extLst>
          </p:cNvPr>
          <p:cNvSpPr>
            <a:spLocks noGrp="1"/>
          </p:cNvSpPr>
          <p:nvPr>
            <p:ph type="dt" sz="half" idx="10"/>
          </p:nvPr>
        </p:nvSpPr>
        <p:spPr/>
        <p:txBody>
          <a:bodyPr/>
          <a:lstStyle/>
          <a:p>
            <a:fld id="{0A6F714D-5CD7-4255-A70A-5B2CB87C8B1A}" type="datetime1">
              <a:rPr lang="en-US" smtClean="0"/>
              <a:t>9/2/20</a:t>
            </a:fld>
            <a:endParaRPr lang="en-US"/>
          </a:p>
        </p:txBody>
      </p:sp>
      <p:sp>
        <p:nvSpPr>
          <p:cNvPr id="5" name="Slide Number Placeholder 4">
            <a:extLst>
              <a:ext uri="{FF2B5EF4-FFF2-40B4-BE49-F238E27FC236}">
                <a16:creationId xmlns:a16="http://schemas.microsoft.com/office/drawing/2014/main" id="{7DDE30EC-80EF-42FE-888A-9BCADA072BF7}"/>
              </a:ext>
            </a:extLst>
          </p:cNvPr>
          <p:cNvSpPr>
            <a:spLocks noGrp="1"/>
          </p:cNvSpPr>
          <p:nvPr>
            <p:ph type="sldNum" sz="quarter" idx="12"/>
          </p:nvPr>
        </p:nvSpPr>
        <p:spPr/>
        <p:txBody>
          <a:bodyPr/>
          <a:lstStyle/>
          <a:p>
            <a:fld id="{1C4492CD-2AA8-FB43-99FB-78B3150CCE39}" type="slidenum">
              <a:rPr lang="en-US" smtClean="0"/>
              <a:t>20</a:t>
            </a:fld>
            <a:endParaRPr lang="en-US"/>
          </a:p>
        </p:txBody>
      </p:sp>
    </p:spTree>
    <p:extLst>
      <p:ext uri="{BB962C8B-B14F-4D97-AF65-F5344CB8AC3E}">
        <p14:creationId xmlns:p14="http://schemas.microsoft.com/office/powerpoint/2010/main" val="2571795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Questions and Answers</a:t>
            </a:r>
          </a:p>
        </p:txBody>
      </p:sp>
      <p:sp>
        <p:nvSpPr>
          <p:cNvPr id="3" name="Content Placeholder 2"/>
          <p:cNvSpPr>
            <a:spLocks noGrp="1"/>
          </p:cNvSpPr>
          <p:nvPr>
            <p:ph idx="1"/>
          </p:nvPr>
        </p:nvSpPr>
        <p:spPr>
          <a:xfrm>
            <a:off x="457200" y="2164760"/>
            <a:ext cx="8229600" cy="3874532"/>
          </a:xfrm>
        </p:spPr>
        <p:txBody>
          <a:bodyPr>
            <a:normAutofit fontScale="92500" lnSpcReduction="10000"/>
          </a:bodyPr>
          <a:lstStyle/>
          <a:p>
            <a:pPr marL="0" indent="0">
              <a:buNone/>
            </a:pPr>
            <a:r>
              <a:rPr lang="en-US" dirty="0"/>
              <a:t>Please place your questions or comments in the chat.</a:t>
            </a:r>
          </a:p>
          <a:p>
            <a:pPr marL="0" indent="0">
              <a:buNone/>
            </a:pPr>
            <a:r>
              <a:rPr lang="en-US" dirty="0"/>
              <a:t>If you are participating by phone, please email your questions or comments to:</a:t>
            </a:r>
          </a:p>
          <a:p>
            <a:pPr marL="0" indent="0">
              <a:buNone/>
            </a:pPr>
            <a:r>
              <a:rPr lang="en-US" dirty="0"/>
              <a:t> </a:t>
            </a:r>
            <a:r>
              <a:rPr lang="en-US" dirty="0">
                <a:solidFill>
                  <a:srgbClr val="FF0000"/>
                </a:solidFill>
                <a:hlinkClick r:id="rId3"/>
              </a:rPr>
              <a:t>mary.e.miller@clevelandmetroschools.org</a:t>
            </a:r>
            <a:endParaRPr lang="en-US" dirty="0">
              <a:solidFill>
                <a:srgbClr val="FF0000"/>
              </a:solidFill>
            </a:endParaRPr>
          </a:p>
          <a:p>
            <a:pPr marL="0" indent="0">
              <a:buNone/>
            </a:pPr>
            <a:r>
              <a:rPr lang="en-US" dirty="0">
                <a:solidFill>
                  <a:srgbClr val="FF0000"/>
                </a:solidFill>
                <a:hlinkClick r:id="rId4"/>
              </a:rPr>
              <a:t>brandon.towns@clevelandmetroschools.org</a:t>
            </a:r>
            <a:endParaRPr lang="en-US" dirty="0">
              <a:solidFill>
                <a:srgbClr val="FF0000"/>
              </a:solidFill>
            </a:endParaRPr>
          </a:p>
          <a:p>
            <a:pPr marL="0" indent="0">
              <a:buNone/>
            </a:pPr>
            <a:endParaRPr lang="en-US" dirty="0">
              <a:solidFill>
                <a:srgbClr val="FF0000"/>
              </a:solidFill>
            </a:endParaRPr>
          </a:p>
          <a:p>
            <a:pPr marL="0" indent="0">
              <a:buNone/>
            </a:pPr>
            <a:r>
              <a:rPr lang="en-US" dirty="0"/>
              <a:t>	</a:t>
            </a:r>
          </a:p>
        </p:txBody>
      </p:sp>
      <p:sp>
        <p:nvSpPr>
          <p:cNvPr id="4" name="Date Placeholder 3">
            <a:extLst>
              <a:ext uri="{FF2B5EF4-FFF2-40B4-BE49-F238E27FC236}">
                <a16:creationId xmlns:a16="http://schemas.microsoft.com/office/drawing/2014/main" id="{07602FC4-969F-40D5-B2B0-BA684042A5FC}"/>
              </a:ext>
            </a:extLst>
          </p:cNvPr>
          <p:cNvSpPr>
            <a:spLocks noGrp="1"/>
          </p:cNvSpPr>
          <p:nvPr>
            <p:ph type="dt" sz="half" idx="10"/>
          </p:nvPr>
        </p:nvSpPr>
        <p:spPr/>
        <p:txBody>
          <a:bodyPr/>
          <a:lstStyle/>
          <a:p>
            <a:fld id="{76606B5F-67C7-4F07-AE57-430D8522D66B}" type="datetime1">
              <a:rPr lang="en-US" smtClean="0"/>
              <a:t>9/2/20</a:t>
            </a:fld>
            <a:endParaRPr lang="en-US"/>
          </a:p>
        </p:txBody>
      </p:sp>
      <p:sp>
        <p:nvSpPr>
          <p:cNvPr id="5" name="Slide Number Placeholder 4">
            <a:extLst>
              <a:ext uri="{FF2B5EF4-FFF2-40B4-BE49-F238E27FC236}">
                <a16:creationId xmlns:a16="http://schemas.microsoft.com/office/drawing/2014/main" id="{03E60140-4393-44DA-9918-40C5588370E4}"/>
              </a:ext>
            </a:extLst>
          </p:cNvPr>
          <p:cNvSpPr>
            <a:spLocks noGrp="1"/>
          </p:cNvSpPr>
          <p:nvPr>
            <p:ph type="sldNum" sz="quarter" idx="12"/>
          </p:nvPr>
        </p:nvSpPr>
        <p:spPr/>
        <p:txBody>
          <a:bodyPr/>
          <a:lstStyle/>
          <a:p>
            <a:fld id="{1C4492CD-2AA8-FB43-99FB-78B3150CCE39}" type="slidenum">
              <a:rPr lang="en-US" smtClean="0"/>
              <a:t>21</a:t>
            </a:fld>
            <a:endParaRPr lang="en-US"/>
          </a:p>
        </p:txBody>
      </p:sp>
    </p:spTree>
    <p:extLst>
      <p:ext uri="{BB962C8B-B14F-4D97-AF65-F5344CB8AC3E}">
        <p14:creationId xmlns:p14="http://schemas.microsoft.com/office/powerpoint/2010/main" val="4258082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Closing Comments</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en-US" dirty="0"/>
              <a:t>It’s been an honor and pleasure meeting with all of you today, thank you</a:t>
            </a:r>
          </a:p>
          <a:p>
            <a:pPr marL="0" indent="0">
              <a:buNone/>
            </a:pPr>
            <a:endParaRPr lang="en-US" dirty="0"/>
          </a:p>
          <a:p>
            <a:pPr marL="0" indent="0">
              <a:buNone/>
            </a:pPr>
            <a:r>
              <a:rPr lang="en-US" dirty="0"/>
              <a:t>	</a:t>
            </a:r>
          </a:p>
        </p:txBody>
      </p:sp>
      <p:sp>
        <p:nvSpPr>
          <p:cNvPr id="4" name="Date Placeholder 3">
            <a:extLst>
              <a:ext uri="{FF2B5EF4-FFF2-40B4-BE49-F238E27FC236}">
                <a16:creationId xmlns:a16="http://schemas.microsoft.com/office/drawing/2014/main" id="{0738E505-4884-4FE5-85E9-E8DEE6A8D493}"/>
              </a:ext>
            </a:extLst>
          </p:cNvPr>
          <p:cNvSpPr>
            <a:spLocks noGrp="1"/>
          </p:cNvSpPr>
          <p:nvPr>
            <p:ph type="dt" sz="half" idx="10"/>
          </p:nvPr>
        </p:nvSpPr>
        <p:spPr/>
        <p:txBody>
          <a:bodyPr/>
          <a:lstStyle/>
          <a:p>
            <a:fld id="{BCBE703F-66F4-4791-94C8-DEEBB0D7492E}" type="datetime1">
              <a:rPr lang="en-US" smtClean="0"/>
              <a:t>9/2/20</a:t>
            </a:fld>
            <a:endParaRPr lang="en-US"/>
          </a:p>
        </p:txBody>
      </p:sp>
      <p:sp>
        <p:nvSpPr>
          <p:cNvPr id="5" name="Slide Number Placeholder 4">
            <a:extLst>
              <a:ext uri="{FF2B5EF4-FFF2-40B4-BE49-F238E27FC236}">
                <a16:creationId xmlns:a16="http://schemas.microsoft.com/office/drawing/2014/main" id="{11AA80DA-4BF6-4F23-98DC-7F38A2BFD7F1}"/>
              </a:ext>
            </a:extLst>
          </p:cNvPr>
          <p:cNvSpPr>
            <a:spLocks noGrp="1"/>
          </p:cNvSpPr>
          <p:nvPr>
            <p:ph type="sldNum" sz="quarter" idx="12"/>
          </p:nvPr>
        </p:nvSpPr>
        <p:spPr/>
        <p:txBody>
          <a:bodyPr/>
          <a:lstStyle/>
          <a:p>
            <a:fld id="{1C4492CD-2AA8-FB43-99FB-78B3150CCE39}" type="slidenum">
              <a:rPr lang="en-US" smtClean="0"/>
              <a:t>22</a:t>
            </a:fld>
            <a:endParaRPr lang="en-US"/>
          </a:p>
        </p:txBody>
      </p:sp>
    </p:spTree>
    <p:extLst>
      <p:ext uri="{BB962C8B-B14F-4D97-AF65-F5344CB8AC3E}">
        <p14:creationId xmlns:p14="http://schemas.microsoft.com/office/powerpoint/2010/main" val="3308802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THANK YOU!</a:t>
            </a:r>
            <a:br>
              <a:rPr lang="en-US" dirty="0"/>
            </a:b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WE WILL RESPOND TO ALL QUESTIONS IN THE CHAT BOX.</a:t>
            </a:r>
          </a:p>
          <a:p>
            <a:pPr marL="0" indent="0">
              <a:buNone/>
            </a:pPr>
            <a:r>
              <a:rPr lang="en-US" dirty="0"/>
              <a:t>PLEASE TYPE YOU QUESTION ALONG WITH YOUR EMAIL ADDRESS.</a:t>
            </a:r>
          </a:p>
        </p:txBody>
      </p:sp>
      <p:sp>
        <p:nvSpPr>
          <p:cNvPr id="4" name="Date Placeholder 3">
            <a:extLst>
              <a:ext uri="{FF2B5EF4-FFF2-40B4-BE49-F238E27FC236}">
                <a16:creationId xmlns:a16="http://schemas.microsoft.com/office/drawing/2014/main" id="{73F2FC13-AAE8-4CED-8A48-CBD5BD3D6C75}"/>
              </a:ext>
            </a:extLst>
          </p:cNvPr>
          <p:cNvSpPr>
            <a:spLocks noGrp="1"/>
          </p:cNvSpPr>
          <p:nvPr>
            <p:ph type="dt" sz="half" idx="10"/>
          </p:nvPr>
        </p:nvSpPr>
        <p:spPr/>
        <p:txBody>
          <a:bodyPr/>
          <a:lstStyle/>
          <a:p>
            <a:fld id="{DC160BC9-152D-470C-B064-05CBC3C3DB1E}" type="datetime1">
              <a:rPr lang="en-US" smtClean="0"/>
              <a:t>9/2/20</a:t>
            </a:fld>
            <a:endParaRPr lang="en-US"/>
          </a:p>
        </p:txBody>
      </p:sp>
      <p:sp>
        <p:nvSpPr>
          <p:cNvPr id="5" name="Slide Number Placeholder 4">
            <a:extLst>
              <a:ext uri="{FF2B5EF4-FFF2-40B4-BE49-F238E27FC236}">
                <a16:creationId xmlns:a16="http://schemas.microsoft.com/office/drawing/2014/main" id="{B632DEB0-DCF1-4422-91C0-796E8D92C71A}"/>
              </a:ext>
            </a:extLst>
          </p:cNvPr>
          <p:cNvSpPr>
            <a:spLocks noGrp="1"/>
          </p:cNvSpPr>
          <p:nvPr>
            <p:ph type="sldNum" sz="quarter" idx="12"/>
          </p:nvPr>
        </p:nvSpPr>
        <p:spPr/>
        <p:txBody>
          <a:bodyPr/>
          <a:lstStyle/>
          <a:p>
            <a:fld id="{1C4492CD-2AA8-FB43-99FB-78B3150CCE39}" type="slidenum">
              <a:rPr lang="en-US" smtClean="0"/>
              <a:t>23</a:t>
            </a:fld>
            <a:endParaRPr lang="en-US"/>
          </a:p>
        </p:txBody>
      </p:sp>
    </p:spTree>
    <p:extLst>
      <p:ext uri="{BB962C8B-B14F-4D97-AF65-F5344CB8AC3E}">
        <p14:creationId xmlns:p14="http://schemas.microsoft.com/office/powerpoint/2010/main" val="425506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0460"/>
            <a:ext cx="8229600" cy="1143000"/>
          </a:xfrm>
        </p:spPr>
        <p:txBody>
          <a:bodyPr>
            <a:normAutofit fontScale="90000"/>
          </a:bodyPr>
          <a:lstStyle/>
          <a:p>
            <a:br>
              <a:rPr lang="en-US" dirty="0"/>
            </a:br>
            <a:r>
              <a:rPr lang="en-US" dirty="0"/>
              <a:t>PLEASE TAKE OUR SURVEY</a:t>
            </a:r>
            <a:br>
              <a:rPr lang="en-US" dirty="0"/>
            </a:br>
            <a:br>
              <a:rPr lang="en-US" dirty="0"/>
            </a:br>
            <a:r>
              <a:rPr lang="en-US" dirty="0">
                <a:hlinkClick r:id="rId3"/>
              </a:rPr>
              <a:t>https://forms.gle/HsCGb7ycwTALgxzy6</a:t>
            </a:r>
            <a:br>
              <a:rPr lang="en-US" dirty="0"/>
            </a:br>
            <a:br>
              <a:rPr lang="en-US" dirty="0"/>
            </a:br>
            <a:br>
              <a:rPr lang="en-US" dirty="0"/>
            </a:br>
            <a:r>
              <a:rPr lang="en-US" dirty="0"/>
              <a:t>Survey will also be linked in the chat box</a:t>
            </a:r>
          </a:p>
        </p:txBody>
      </p:sp>
      <p:sp>
        <p:nvSpPr>
          <p:cNvPr id="4" name="Date Placeholder 3">
            <a:extLst>
              <a:ext uri="{FF2B5EF4-FFF2-40B4-BE49-F238E27FC236}">
                <a16:creationId xmlns:a16="http://schemas.microsoft.com/office/drawing/2014/main" id="{A6343620-FA5D-470A-A9A6-2CCE6CF95D47}"/>
              </a:ext>
            </a:extLst>
          </p:cNvPr>
          <p:cNvSpPr>
            <a:spLocks noGrp="1"/>
          </p:cNvSpPr>
          <p:nvPr>
            <p:ph type="dt" sz="half" idx="10"/>
          </p:nvPr>
        </p:nvSpPr>
        <p:spPr/>
        <p:txBody>
          <a:bodyPr/>
          <a:lstStyle/>
          <a:p>
            <a:fld id="{C3A40B46-94C0-45F0-996C-320C7F1D0FEA}" type="datetime1">
              <a:rPr lang="en-US" smtClean="0"/>
              <a:t>9/3/20</a:t>
            </a:fld>
            <a:endParaRPr lang="en-US"/>
          </a:p>
        </p:txBody>
      </p:sp>
      <p:sp>
        <p:nvSpPr>
          <p:cNvPr id="5" name="Slide Number Placeholder 4">
            <a:extLst>
              <a:ext uri="{FF2B5EF4-FFF2-40B4-BE49-F238E27FC236}">
                <a16:creationId xmlns:a16="http://schemas.microsoft.com/office/drawing/2014/main" id="{CEB57E79-78EA-480E-99A5-F95D6C10ABF0}"/>
              </a:ext>
            </a:extLst>
          </p:cNvPr>
          <p:cNvSpPr>
            <a:spLocks noGrp="1"/>
          </p:cNvSpPr>
          <p:nvPr>
            <p:ph type="sldNum" sz="quarter" idx="12"/>
          </p:nvPr>
        </p:nvSpPr>
        <p:spPr/>
        <p:txBody>
          <a:bodyPr/>
          <a:lstStyle/>
          <a:p>
            <a:fld id="{1C4492CD-2AA8-FB43-99FB-78B3150CCE39}" type="slidenum">
              <a:rPr lang="en-US" smtClean="0"/>
              <a:t>24</a:t>
            </a:fld>
            <a:endParaRPr lang="en-US"/>
          </a:p>
        </p:txBody>
      </p:sp>
    </p:spTree>
    <p:extLst>
      <p:ext uri="{BB962C8B-B14F-4D97-AF65-F5344CB8AC3E}">
        <p14:creationId xmlns:p14="http://schemas.microsoft.com/office/powerpoint/2010/main" val="204368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cs typeface="Calibri"/>
              </a:rPr>
              <a:t>Our Priorities</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5678BDEB-92B8-47F0-BBA7-F0A8395980BA}"/>
              </a:ext>
            </a:extLst>
          </p:cNvPr>
          <p:cNvSpPr txBox="1"/>
          <p:nvPr/>
        </p:nvSpPr>
        <p:spPr>
          <a:xfrm>
            <a:off x="668797" y="1811797"/>
            <a:ext cx="7702497" cy="4985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dirty="0">
                <a:solidFill>
                  <a:srgbClr val="000000"/>
                </a:solidFill>
                <a:latin typeface="Calibri"/>
                <a:cs typeface="Calibri"/>
              </a:rPr>
              <a:t>Maintaining</a:t>
            </a:r>
            <a:r>
              <a:rPr lang="en-US" sz="2000" dirty="0">
                <a:ea typeface="+mn-lt"/>
                <a:cs typeface="+mn-lt"/>
              </a:rPr>
              <a:t> the health, safety, and well-being of our scholars and staff</a:t>
            </a:r>
            <a:endParaRPr lang="en-US" sz="2000">
              <a:cs typeface="Calibri"/>
            </a:endParaRPr>
          </a:p>
          <a:p>
            <a:pPr marL="285750" indent="-285750">
              <a:buFont typeface="Arial"/>
              <a:buChar char="•"/>
            </a:pPr>
            <a:r>
              <a:rPr lang="en-US" sz="2000" dirty="0">
                <a:ea typeface="+mn-lt"/>
                <a:cs typeface="+mn-lt"/>
              </a:rPr>
              <a:t>Exemplify excellence in learning and teaching, filled with joy and aligned to a coherent, unified core curriculum</a:t>
            </a:r>
            <a:endParaRPr lang="en-US" sz="2000">
              <a:cs typeface="Calibri"/>
            </a:endParaRPr>
          </a:p>
          <a:p>
            <a:pPr marL="285750" indent="-285750">
              <a:buFont typeface="Arial"/>
              <a:buChar char="•"/>
            </a:pPr>
            <a:r>
              <a:rPr lang="en-US" sz="2000" b="1" dirty="0">
                <a:ea typeface="+mn-lt"/>
                <a:cs typeface="+mn-lt"/>
              </a:rPr>
              <a:t>Supporting our scholars, staff, and families as they adapt to new methods and rhythms of learning and teaching</a:t>
            </a:r>
            <a:endParaRPr lang="en-US" sz="2000" b="1">
              <a:cs typeface="Calibri"/>
            </a:endParaRPr>
          </a:p>
          <a:p>
            <a:pPr marL="285750" indent="-285750">
              <a:buFont typeface="Arial"/>
              <a:buChar char="•"/>
            </a:pPr>
            <a:r>
              <a:rPr lang="en-US" sz="2000" dirty="0">
                <a:ea typeface="+mn-lt"/>
                <a:cs typeface="+mn-lt"/>
              </a:rPr>
              <a:t>Ensuring operational efficiency across the organization to encourage flexibility and financial health</a:t>
            </a:r>
            <a:endParaRPr lang="en-US" sz="2000">
              <a:cs typeface="Calibri"/>
            </a:endParaRPr>
          </a:p>
          <a:p>
            <a:pPr marL="285750" indent="-285750">
              <a:buFont typeface="Arial"/>
              <a:buChar char="•"/>
            </a:pPr>
            <a:r>
              <a:rPr lang="en-US" sz="2000" dirty="0">
                <a:ea typeface="+mn-lt"/>
                <a:cs typeface="+mn-lt"/>
              </a:rPr>
              <a:t>Partnering with community organizations and leveraging local assets to more fully and equitably support our scholars and their families</a:t>
            </a:r>
            <a:endParaRPr lang="en-US" dirty="0">
              <a:ea typeface="+mn-lt"/>
              <a:cs typeface="+mn-lt"/>
            </a:endParaRPr>
          </a:p>
          <a:p>
            <a:pPr marL="285750" indent="-285750">
              <a:buFont typeface="Arial"/>
              <a:buChar char="•"/>
            </a:pPr>
            <a:endParaRPr lang="en-US" sz="2000" dirty="0">
              <a:solidFill>
                <a:srgbClr val="000000"/>
              </a:solidFill>
              <a:latin typeface="Calibri"/>
              <a:ea typeface="+mn-lt"/>
              <a:cs typeface="+mn-lt"/>
            </a:endParaRPr>
          </a:p>
          <a:p>
            <a:r>
              <a:rPr lang="en-US" sz="2000" dirty="0">
                <a:solidFill>
                  <a:srgbClr val="000000"/>
                </a:solidFill>
                <a:latin typeface="Calibri"/>
                <a:ea typeface="+mn-lt"/>
                <a:cs typeface="+mn-lt"/>
              </a:rPr>
              <a:t>To read the entire </a:t>
            </a:r>
            <a:r>
              <a:rPr lang="en-US" sz="2000" err="1">
                <a:solidFill>
                  <a:srgbClr val="000000"/>
                </a:solidFill>
                <a:latin typeface="Calibri"/>
                <a:ea typeface="+mn-lt"/>
                <a:cs typeface="+mn-lt"/>
              </a:rPr>
              <a:t>ReOpening</a:t>
            </a:r>
            <a:r>
              <a:rPr lang="en-US" sz="2000" dirty="0">
                <a:solidFill>
                  <a:srgbClr val="000000"/>
                </a:solidFill>
                <a:latin typeface="Calibri"/>
                <a:ea typeface="+mn-lt"/>
                <a:cs typeface="+mn-lt"/>
              </a:rPr>
              <a:t> Plan visit:</a:t>
            </a:r>
          </a:p>
          <a:p>
            <a:r>
              <a:rPr lang="en-US" sz="2000" dirty="0">
                <a:ea typeface="+mn-lt"/>
                <a:cs typeface="+mn-lt"/>
                <a:hlinkClick r:id="rId3"/>
              </a:rPr>
              <a:t>https://www.clevelandmetroschools.org/ReopeningCMSD</a:t>
            </a:r>
            <a:endParaRPr lang="en-US"/>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
        <p:nvSpPr>
          <p:cNvPr id="4" name="Date Placeholder 3">
            <a:extLst>
              <a:ext uri="{FF2B5EF4-FFF2-40B4-BE49-F238E27FC236}">
                <a16:creationId xmlns:a16="http://schemas.microsoft.com/office/drawing/2014/main" id="{89DF0EB0-6D57-4D8D-9848-F824FFC8B6AB}"/>
              </a:ext>
            </a:extLst>
          </p:cNvPr>
          <p:cNvSpPr>
            <a:spLocks noGrp="1"/>
          </p:cNvSpPr>
          <p:nvPr>
            <p:ph type="dt" sz="half" idx="10"/>
          </p:nvPr>
        </p:nvSpPr>
        <p:spPr/>
        <p:txBody>
          <a:bodyPr/>
          <a:lstStyle/>
          <a:p>
            <a:fld id="{8FFEA265-7ADC-46A4-81FE-57793E185C12}" type="datetime1">
              <a:rPr lang="en-US" smtClean="0"/>
              <a:t>9/2/20</a:t>
            </a:fld>
            <a:endParaRPr lang="en-US"/>
          </a:p>
        </p:txBody>
      </p:sp>
      <p:sp>
        <p:nvSpPr>
          <p:cNvPr id="6" name="Slide Number Placeholder 5">
            <a:extLst>
              <a:ext uri="{FF2B5EF4-FFF2-40B4-BE49-F238E27FC236}">
                <a16:creationId xmlns:a16="http://schemas.microsoft.com/office/drawing/2014/main" id="{C5B661A0-6430-4E07-BC63-5A1FC3DA4166}"/>
              </a:ext>
            </a:extLst>
          </p:cNvPr>
          <p:cNvSpPr>
            <a:spLocks noGrp="1"/>
          </p:cNvSpPr>
          <p:nvPr>
            <p:ph type="sldNum" sz="quarter" idx="12"/>
          </p:nvPr>
        </p:nvSpPr>
        <p:spPr/>
        <p:txBody>
          <a:bodyPr/>
          <a:lstStyle/>
          <a:p>
            <a:fld id="{1C4492CD-2AA8-FB43-99FB-78B3150CCE39}" type="slidenum">
              <a:rPr lang="en-US" smtClean="0"/>
              <a:t>3</a:t>
            </a:fld>
            <a:endParaRPr lang="en-US"/>
          </a:p>
        </p:txBody>
      </p:sp>
    </p:spTree>
    <p:extLst>
      <p:ext uri="{BB962C8B-B14F-4D97-AF65-F5344CB8AC3E}">
        <p14:creationId xmlns:p14="http://schemas.microsoft.com/office/powerpoint/2010/main" val="265419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en-US" dirty="0"/>
              <a:t>We are in this together</a:t>
            </a:r>
          </a:p>
        </p:txBody>
      </p:sp>
      <p:sp>
        <p:nvSpPr>
          <p:cNvPr id="3" name="Content Placeholder 2"/>
          <p:cNvSpPr>
            <a:spLocks noGrp="1"/>
          </p:cNvSpPr>
          <p:nvPr>
            <p:ph idx="1"/>
          </p:nvPr>
        </p:nvSpPr>
        <p:spPr>
          <a:xfrm>
            <a:off x="457200" y="1791093"/>
            <a:ext cx="8229600" cy="4248199"/>
          </a:xfrm>
        </p:spPr>
        <p:txBody>
          <a:bodyPr vert="horz" lIns="91440" tIns="45720" rIns="91440" bIns="45720" rtlCol="0" anchor="t">
            <a:normAutofit fontScale="77500" lnSpcReduction="20000"/>
          </a:bodyPr>
          <a:lstStyle/>
          <a:p>
            <a:pPr marL="514350" indent="-514350">
              <a:buAutoNum type="arabicPeriod"/>
            </a:pPr>
            <a:r>
              <a:rPr lang="en-US" dirty="0"/>
              <a:t>We are committed to maintaining the health, safety and well-being of our students, families and educators.</a:t>
            </a:r>
          </a:p>
          <a:p>
            <a:pPr marL="514350" indent="-514350">
              <a:buAutoNum type="arabicPeriod"/>
            </a:pPr>
            <a:r>
              <a:rPr lang="en-US" dirty="0"/>
              <a:t>We will support our </a:t>
            </a:r>
            <a:r>
              <a:rPr lang="en-US"/>
              <a:t>scholars, families and educators as we adapt </a:t>
            </a:r>
            <a:r>
              <a:rPr lang="en-US" dirty="0"/>
              <a:t>to new methods and cycles of learning and teaching</a:t>
            </a:r>
          </a:p>
          <a:p>
            <a:pPr marL="514350" indent="-514350">
              <a:buAutoNum type="arabicPeriod"/>
            </a:pPr>
            <a:r>
              <a:rPr lang="en-US" dirty="0"/>
              <a:t>We will provide regular communication about your scholar’s progress.</a:t>
            </a:r>
          </a:p>
          <a:p>
            <a:pPr marL="514350" indent="-514350">
              <a:buAutoNum type="arabicPeriod"/>
            </a:pPr>
            <a:r>
              <a:rPr lang="en-US" dirty="0"/>
              <a:t>We will partner with community organizations to support </a:t>
            </a:r>
            <a:r>
              <a:rPr lang="en-US"/>
              <a:t>our scholars and families. </a:t>
            </a:r>
            <a:endParaRPr lang="en-US">
              <a:cs typeface="Calibri"/>
            </a:endParaRPr>
          </a:p>
          <a:p>
            <a:pPr marL="514350" indent="-514350">
              <a:buAutoNum type="arabicPeriod"/>
            </a:pPr>
            <a:r>
              <a:rPr lang="en-US" dirty="0"/>
              <a:t>We are all learning to navigate this new “normal” and will continue to partner with you throughout the year. </a:t>
            </a:r>
            <a:endParaRPr lang="en-US" dirty="0">
              <a:cs typeface="Calibri"/>
            </a:endParaRPr>
          </a:p>
          <a:p>
            <a:pPr marL="514350" indent="-514350">
              <a:buAutoNum type="arabicPeriod"/>
            </a:pPr>
            <a:endParaRPr lang="en-US" dirty="0"/>
          </a:p>
          <a:p>
            <a:pPr marL="0" indent="0">
              <a:buNone/>
            </a:pPr>
            <a:r>
              <a:rPr lang="en-US" dirty="0"/>
              <a:t>	</a:t>
            </a:r>
          </a:p>
        </p:txBody>
      </p:sp>
      <p:sp>
        <p:nvSpPr>
          <p:cNvPr id="4" name="Date Placeholder 3">
            <a:extLst>
              <a:ext uri="{FF2B5EF4-FFF2-40B4-BE49-F238E27FC236}">
                <a16:creationId xmlns:a16="http://schemas.microsoft.com/office/drawing/2014/main" id="{859F216C-FE16-42A1-B36B-735490885AA8}"/>
              </a:ext>
            </a:extLst>
          </p:cNvPr>
          <p:cNvSpPr>
            <a:spLocks noGrp="1"/>
          </p:cNvSpPr>
          <p:nvPr>
            <p:ph type="dt" sz="half" idx="10"/>
          </p:nvPr>
        </p:nvSpPr>
        <p:spPr/>
        <p:txBody>
          <a:bodyPr/>
          <a:lstStyle/>
          <a:p>
            <a:fld id="{3F82B108-EEFE-43F0-BC7B-C7E0EC3D3F6E}" type="datetime1">
              <a:rPr lang="en-US" smtClean="0"/>
              <a:t>9/2/20</a:t>
            </a:fld>
            <a:endParaRPr lang="en-US"/>
          </a:p>
        </p:txBody>
      </p:sp>
      <p:sp>
        <p:nvSpPr>
          <p:cNvPr id="5" name="Slide Number Placeholder 4">
            <a:extLst>
              <a:ext uri="{FF2B5EF4-FFF2-40B4-BE49-F238E27FC236}">
                <a16:creationId xmlns:a16="http://schemas.microsoft.com/office/drawing/2014/main" id="{2CC3A885-4BF1-416B-BDCA-39E244161AD2}"/>
              </a:ext>
            </a:extLst>
          </p:cNvPr>
          <p:cNvSpPr>
            <a:spLocks noGrp="1"/>
          </p:cNvSpPr>
          <p:nvPr>
            <p:ph type="sldNum" sz="quarter" idx="12"/>
          </p:nvPr>
        </p:nvSpPr>
        <p:spPr/>
        <p:txBody>
          <a:bodyPr/>
          <a:lstStyle/>
          <a:p>
            <a:fld id="{1C4492CD-2AA8-FB43-99FB-78B3150CCE39}" type="slidenum">
              <a:rPr lang="en-US" smtClean="0"/>
              <a:t>4</a:t>
            </a:fld>
            <a:endParaRPr lang="en-US"/>
          </a:p>
        </p:txBody>
      </p:sp>
    </p:spTree>
    <p:extLst>
      <p:ext uri="{BB962C8B-B14F-4D97-AF65-F5344CB8AC3E}">
        <p14:creationId xmlns:p14="http://schemas.microsoft.com/office/powerpoint/2010/main" val="1928477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29051"/>
          </a:xfrm>
        </p:spPr>
        <p:txBody>
          <a:bodyPr>
            <a:normAutofit fontScale="90000"/>
          </a:bodyPr>
          <a:lstStyle/>
          <a:p>
            <a:r>
              <a:rPr lang="en-US" sz="4000" b="1" dirty="0"/>
              <a:t>Important Contacts</a:t>
            </a:r>
          </a:p>
        </p:txBody>
      </p:sp>
      <p:sp>
        <p:nvSpPr>
          <p:cNvPr id="3" name="Content Placeholder 2"/>
          <p:cNvSpPr>
            <a:spLocks noGrp="1"/>
          </p:cNvSpPr>
          <p:nvPr>
            <p:ph idx="1"/>
          </p:nvPr>
        </p:nvSpPr>
        <p:spPr>
          <a:xfrm>
            <a:off x="977001" y="1365262"/>
            <a:ext cx="7612144" cy="4937884"/>
          </a:xfrm>
        </p:spPr>
        <p:txBody>
          <a:bodyPr vert="horz" lIns="91440" tIns="45720" rIns="91440" bIns="45720" rtlCol="0" anchor="t">
            <a:normAutofit/>
          </a:bodyPr>
          <a:lstStyle/>
          <a:p>
            <a:pPr marL="0" indent="0" algn="ctr">
              <a:buNone/>
            </a:pPr>
            <a:r>
              <a:rPr lang="en-US" sz="2400" b="1" dirty="0">
                <a:solidFill>
                  <a:srgbClr val="FF0000"/>
                </a:solidFill>
              </a:rPr>
              <a:t>Email and phone</a:t>
            </a:r>
          </a:p>
          <a:p>
            <a:pPr marL="0" indent="0">
              <a:buNone/>
            </a:pPr>
            <a:r>
              <a:rPr lang="en-US" sz="1400" b="1" dirty="0">
                <a:solidFill>
                  <a:srgbClr val="FF0000"/>
                </a:solidFill>
              </a:rPr>
              <a:t>Principal: Mary E. Miller </a:t>
            </a:r>
          </a:p>
          <a:p>
            <a:pPr marL="0" indent="0">
              <a:buNone/>
            </a:pPr>
            <a:r>
              <a:rPr lang="en-US" sz="1400" b="1" dirty="0">
                <a:solidFill>
                  <a:srgbClr val="FF0000"/>
                </a:solidFill>
                <a:hlinkClick r:id="rId3"/>
              </a:rPr>
              <a:t>mary.e.miller@clevelandmetroschools.org</a:t>
            </a:r>
            <a:endParaRPr lang="en-US" sz="1400" b="1" dirty="0">
              <a:solidFill>
                <a:srgbClr val="FF0000"/>
              </a:solidFill>
            </a:endParaRPr>
          </a:p>
          <a:p>
            <a:pPr marL="0" indent="0">
              <a:buNone/>
            </a:pPr>
            <a:r>
              <a:rPr lang="en-US" sz="1400" b="1" dirty="0">
                <a:solidFill>
                  <a:srgbClr val="FF0000"/>
                </a:solidFill>
              </a:rPr>
              <a:t>216.838.0500(school)          216.479.9263 (cell)</a:t>
            </a:r>
          </a:p>
          <a:p>
            <a:pPr marL="0" indent="0">
              <a:buNone/>
            </a:pPr>
            <a:endParaRPr lang="en-US" sz="1400" dirty="0">
              <a:solidFill>
                <a:srgbClr val="FF0000"/>
              </a:solidFill>
            </a:endParaRPr>
          </a:p>
          <a:p>
            <a:pPr marL="0" indent="0">
              <a:buNone/>
            </a:pPr>
            <a:r>
              <a:rPr lang="en-US" sz="1400" b="1" dirty="0">
                <a:solidFill>
                  <a:srgbClr val="FF0000"/>
                </a:solidFill>
              </a:rPr>
              <a:t>Assistant Principal: Brandon Towns</a:t>
            </a:r>
          </a:p>
          <a:p>
            <a:pPr marL="0" indent="0">
              <a:buNone/>
            </a:pPr>
            <a:r>
              <a:rPr lang="en-US" sz="1400" b="1" dirty="0">
                <a:solidFill>
                  <a:srgbClr val="FF0000"/>
                </a:solidFill>
                <a:hlinkClick r:id="rId4"/>
              </a:rPr>
              <a:t>brandon.towns@clevelandmetroschools.org</a:t>
            </a:r>
            <a:endParaRPr lang="en-US" sz="1400" b="1" dirty="0">
              <a:solidFill>
                <a:srgbClr val="FF0000"/>
              </a:solidFill>
            </a:endParaRPr>
          </a:p>
          <a:p>
            <a:pPr marL="0" indent="0">
              <a:buNone/>
            </a:pPr>
            <a:r>
              <a:rPr lang="en-US" sz="1400" b="1" dirty="0">
                <a:solidFill>
                  <a:srgbClr val="FF0000"/>
                </a:solidFill>
              </a:rPr>
              <a:t>216.838.0500(school)        216.877.6905 (cell)</a:t>
            </a:r>
          </a:p>
          <a:p>
            <a:pPr marL="0" indent="0">
              <a:buNone/>
            </a:pPr>
            <a:endParaRPr lang="en-US" sz="1400" b="1" dirty="0">
              <a:solidFill>
                <a:srgbClr val="FF0000"/>
              </a:solidFill>
            </a:endParaRPr>
          </a:p>
          <a:p>
            <a:pPr marL="0" indent="0">
              <a:buNone/>
            </a:pPr>
            <a:r>
              <a:rPr lang="en-US" sz="1400" b="1" dirty="0">
                <a:solidFill>
                  <a:srgbClr val="FF0000"/>
                </a:solidFill>
              </a:rPr>
              <a:t>Counselor: Cassandra Treadwell-Motley</a:t>
            </a:r>
          </a:p>
          <a:p>
            <a:pPr marL="0" indent="0">
              <a:buNone/>
            </a:pPr>
            <a:r>
              <a:rPr lang="en-US" sz="1400" b="1" dirty="0">
                <a:solidFill>
                  <a:srgbClr val="FF0000"/>
                </a:solidFill>
              </a:rPr>
              <a:t>cassandra.treadwell-motley@clevelandmetroschools.org</a:t>
            </a:r>
          </a:p>
          <a:p>
            <a:pPr marL="0" indent="0">
              <a:buNone/>
            </a:pPr>
            <a:r>
              <a:rPr lang="en-US" sz="1400" b="1" dirty="0">
                <a:solidFill>
                  <a:srgbClr val="FF0000"/>
                </a:solidFill>
              </a:rPr>
              <a:t>216.838.0500</a:t>
            </a:r>
          </a:p>
          <a:p>
            <a:pPr marL="0" indent="0">
              <a:buNone/>
            </a:pPr>
            <a:endParaRPr lang="en-US" sz="1400" b="1" dirty="0">
              <a:solidFill>
                <a:srgbClr val="FF0000"/>
              </a:solidFill>
              <a:cs typeface="Calibri"/>
            </a:endParaRPr>
          </a:p>
          <a:p>
            <a:pPr marL="0" indent="0">
              <a:buNone/>
            </a:pPr>
            <a:r>
              <a:rPr lang="en-US" sz="1400" b="1" dirty="0" err="1">
                <a:solidFill>
                  <a:srgbClr val="FF0000"/>
                </a:solidFill>
                <a:cs typeface="Calibri"/>
              </a:rPr>
              <a:t>Beechbrook</a:t>
            </a:r>
            <a:r>
              <a:rPr lang="en-US" sz="1400" b="1" dirty="0">
                <a:solidFill>
                  <a:srgbClr val="FF0000"/>
                </a:solidFill>
                <a:cs typeface="Calibri"/>
              </a:rPr>
              <a:t>: April Waterford</a:t>
            </a:r>
          </a:p>
          <a:p>
            <a:pPr marL="0" indent="0">
              <a:buNone/>
            </a:pPr>
            <a:r>
              <a:rPr lang="en-US" sz="1400" b="1" dirty="0">
                <a:solidFill>
                  <a:srgbClr val="FF0000"/>
                </a:solidFill>
                <a:cs typeface="Calibri"/>
              </a:rPr>
              <a:t>april.Waterford@beechbrook.org</a:t>
            </a:r>
            <a:endParaRPr lang="en-US" sz="1600" dirty="0">
              <a:solidFill>
                <a:srgbClr val="FF0000"/>
              </a:solidFill>
              <a:cs typeface="Calibri"/>
            </a:endParaRPr>
          </a:p>
          <a:p>
            <a:pPr marL="0" indent="0">
              <a:buNone/>
            </a:pPr>
            <a:r>
              <a:rPr lang="en-US" sz="1600" dirty="0">
                <a:cs typeface="Calibri"/>
              </a:rPr>
              <a:t>School-Based Behavioral Health Services</a:t>
            </a:r>
          </a:p>
        </p:txBody>
      </p:sp>
      <p:sp>
        <p:nvSpPr>
          <p:cNvPr id="4" name="Date Placeholder 3">
            <a:extLst>
              <a:ext uri="{FF2B5EF4-FFF2-40B4-BE49-F238E27FC236}">
                <a16:creationId xmlns:a16="http://schemas.microsoft.com/office/drawing/2014/main" id="{0C1A1B6C-CAFD-4647-A999-2AF27F38CC70}"/>
              </a:ext>
            </a:extLst>
          </p:cNvPr>
          <p:cNvSpPr>
            <a:spLocks noGrp="1"/>
          </p:cNvSpPr>
          <p:nvPr>
            <p:ph type="dt" sz="half" idx="10"/>
          </p:nvPr>
        </p:nvSpPr>
        <p:spPr/>
        <p:txBody>
          <a:bodyPr/>
          <a:lstStyle/>
          <a:p>
            <a:fld id="{D7B8E17E-715E-4CCC-8FFF-FB213EAB4EBC}" type="datetime1">
              <a:rPr lang="en-US" smtClean="0"/>
              <a:t>9/2/20</a:t>
            </a:fld>
            <a:endParaRPr lang="en-US"/>
          </a:p>
        </p:txBody>
      </p:sp>
      <p:sp>
        <p:nvSpPr>
          <p:cNvPr id="5" name="Slide Number Placeholder 4">
            <a:extLst>
              <a:ext uri="{FF2B5EF4-FFF2-40B4-BE49-F238E27FC236}">
                <a16:creationId xmlns:a16="http://schemas.microsoft.com/office/drawing/2014/main" id="{2BA9DCF5-DB9C-4052-B83D-89210FE5D1E1}"/>
              </a:ext>
            </a:extLst>
          </p:cNvPr>
          <p:cNvSpPr>
            <a:spLocks noGrp="1"/>
          </p:cNvSpPr>
          <p:nvPr>
            <p:ph type="sldNum" sz="quarter" idx="12"/>
          </p:nvPr>
        </p:nvSpPr>
        <p:spPr/>
        <p:txBody>
          <a:bodyPr/>
          <a:lstStyle/>
          <a:p>
            <a:fld id="{1C4492CD-2AA8-FB43-99FB-78B3150CCE39}" type="slidenum">
              <a:rPr lang="en-US" smtClean="0"/>
              <a:t>5</a:t>
            </a:fld>
            <a:endParaRPr lang="en-US"/>
          </a:p>
        </p:txBody>
      </p:sp>
    </p:spTree>
    <p:extLst>
      <p:ext uri="{BB962C8B-B14F-4D97-AF65-F5344CB8AC3E}">
        <p14:creationId xmlns:p14="http://schemas.microsoft.com/office/powerpoint/2010/main" val="3739168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7DA54D9-4130-403A-9B8C-F8930A7E6536}"/>
              </a:ext>
            </a:extLst>
          </p:cNvPr>
          <p:cNvSpPr>
            <a:spLocks noGrp="1"/>
          </p:cNvSpPr>
          <p:nvPr>
            <p:ph type="title"/>
          </p:nvPr>
        </p:nvSpPr>
        <p:spPr>
          <a:xfrm>
            <a:off x="457199" y="434894"/>
            <a:ext cx="8229600" cy="1143000"/>
          </a:xfrm>
        </p:spPr>
        <p:txBody>
          <a:bodyPr/>
          <a:lstStyle/>
          <a:p>
            <a:r>
              <a:rPr lang="en-US" dirty="0"/>
              <a:t>Other Important Numbers</a:t>
            </a:r>
          </a:p>
        </p:txBody>
      </p:sp>
      <p:pic>
        <p:nvPicPr>
          <p:cNvPr id="12" name="Content Placeholder 11" descr="A screenshot of a cell phone&#10;&#10;Description automatically generated">
            <a:extLst>
              <a:ext uri="{FF2B5EF4-FFF2-40B4-BE49-F238E27FC236}">
                <a16:creationId xmlns:a16="http://schemas.microsoft.com/office/drawing/2014/main"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
        <p:nvSpPr>
          <p:cNvPr id="2" name="Date Placeholder 1">
            <a:extLst>
              <a:ext uri="{FF2B5EF4-FFF2-40B4-BE49-F238E27FC236}">
                <a16:creationId xmlns:a16="http://schemas.microsoft.com/office/drawing/2014/main" id="{096746A6-5E09-473B-BB78-AD751BD071FB}"/>
              </a:ext>
            </a:extLst>
          </p:cNvPr>
          <p:cNvSpPr>
            <a:spLocks noGrp="1"/>
          </p:cNvSpPr>
          <p:nvPr>
            <p:ph type="dt" sz="half" idx="10"/>
          </p:nvPr>
        </p:nvSpPr>
        <p:spPr/>
        <p:txBody>
          <a:bodyPr/>
          <a:lstStyle/>
          <a:p>
            <a:fld id="{B2EFE8FD-03B3-4A2F-AFF0-64B4E0C98CA0}" type="datetime1">
              <a:rPr lang="en-US" smtClean="0"/>
              <a:t>9/2/20</a:t>
            </a:fld>
            <a:endParaRPr lang="en-US"/>
          </a:p>
        </p:txBody>
      </p:sp>
      <p:sp>
        <p:nvSpPr>
          <p:cNvPr id="3" name="Slide Number Placeholder 2">
            <a:extLst>
              <a:ext uri="{FF2B5EF4-FFF2-40B4-BE49-F238E27FC236}">
                <a16:creationId xmlns:a16="http://schemas.microsoft.com/office/drawing/2014/main" id="{D78CD2A6-D014-4E7E-BF90-3337B65C5B6E}"/>
              </a:ext>
            </a:extLst>
          </p:cNvPr>
          <p:cNvSpPr>
            <a:spLocks noGrp="1"/>
          </p:cNvSpPr>
          <p:nvPr>
            <p:ph type="sldNum" sz="quarter" idx="12"/>
          </p:nvPr>
        </p:nvSpPr>
        <p:spPr/>
        <p:txBody>
          <a:bodyPr/>
          <a:lstStyle/>
          <a:p>
            <a:fld id="{1C4492CD-2AA8-FB43-99FB-78B3150CCE39}" type="slidenum">
              <a:rPr lang="en-US" smtClean="0"/>
              <a:t>6</a:t>
            </a:fld>
            <a:endParaRPr lang="en-US"/>
          </a:p>
        </p:txBody>
      </p:sp>
    </p:spTree>
    <p:extLst>
      <p:ext uri="{BB962C8B-B14F-4D97-AF65-F5344CB8AC3E}">
        <p14:creationId xmlns:p14="http://schemas.microsoft.com/office/powerpoint/2010/main" val="357562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t>School Office Hours and Visitation Procedures</a:t>
            </a:r>
          </a:p>
        </p:txBody>
      </p:sp>
      <p:sp>
        <p:nvSpPr>
          <p:cNvPr id="3" name="Content Placeholder 2"/>
          <p:cNvSpPr>
            <a:spLocks noGrp="1"/>
          </p:cNvSpPr>
          <p:nvPr>
            <p:ph idx="1"/>
          </p:nvPr>
        </p:nvSpPr>
        <p:spPr>
          <a:xfrm>
            <a:off x="457200" y="2164760"/>
            <a:ext cx="8229600" cy="3874532"/>
          </a:xfrm>
        </p:spPr>
        <p:txBody>
          <a:bodyPr>
            <a:normAutofit fontScale="85000" lnSpcReduction="10000"/>
          </a:bodyPr>
          <a:lstStyle/>
          <a:p>
            <a:pPr marL="0" indent="0">
              <a:buNone/>
            </a:pPr>
            <a:r>
              <a:rPr lang="en-US" dirty="0"/>
              <a:t>School office hours:  	8:00 a.m. to Noon and </a:t>
            </a:r>
          </a:p>
          <a:p>
            <a:pPr marL="0" indent="0">
              <a:buNone/>
            </a:pPr>
            <a:r>
              <a:rPr lang="en-US" dirty="0"/>
              <a:t>							1:00 to 4:00 p.m.</a:t>
            </a:r>
          </a:p>
          <a:p>
            <a:r>
              <a:rPr lang="en-US" dirty="0"/>
              <a:t>Please call to make an appointment prior to visit.  </a:t>
            </a:r>
          </a:p>
          <a:p>
            <a:r>
              <a:rPr lang="en-US" dirty="0"/>
              <a:t>Visitors will complete COVID-19 health screening and have their temperature checked prior to entering the building.  Visitors should social distance (6 feet).</a:t>
            </a:r>
          </a:p>
          <a:p>
            <a:r>
              <a:rPr lang="en-US" dirty="0"/>
              <a:t>All visitors must wear a face mask.  If you don’t have a mask, one will be provided.</a:t>
            </a:r>
          </a:p>
          <a:p>
            <a:pPr marL="0" indent="0">
              <a:buNone/>
            </a:pPr>
            <a:r>
              <a:rPr lang="en-US" dirty="0"/>
              <a:t>	</a:t>
            </a:r>
          </a:p>
        </p:txBody>
      </p:sp>
      <p:sp>
        <p:nvSpPr>
          <p:cNvPr id="4" name="Date Placeholder 3">
            <a:extLst>
              <a:ext uri="{FF2B5EF4-FFF2-40B4-BE49-F238E27FC236}">
                <a16:creationId xmlns:a16="http://schemas.microsoft.com/office/drawing/2014/main" id="{B2FCE2D3-FADF-4AF7-97D6-9F704886F065}"/>
              </a:ext>
            </a:extLst>
          </p:cNvPr>
          <p:cNvSpPr>
            <a:spLocks noGrp="1"/>
          </p:cNvSpPr>
          <p:nvPr>
            <p:ph type="dt" sz="half" idx="10"/>
          </p:nvPr>
        </p:nvSpPr>
        <p:spPr/>
        <p:txBody>
          <a:bodyPr/>
          <a:lstStyle/>
          <a:p>
            <a:fld id="{E2DE4E00-1CDE-486F-BA49-06F7FAB8C26A}" type="datetime1">
              <a:rPr lang="en-US" smtClean="0"/>
              <a:t>9/2/20</a:t>
            </a:fld>
            <a:endParaRPr lang="en-US"/>
          </a:p>
        </p:txBody>
      </p:sp>
      <p:sp>
        <p:nvSpPr>
          <p:cNvPr id="5" name="Slide Number Placeholder 4">
            <a:extLst>
              <a:ext uri="{FF2B5EF4-FFF2-40B4-BE49-F238E27FC236}">
                <a16:creationId xmlns:a16="http://schemas.microsoft.com/office/drawing/2014/main" id="{83754EDA-B68E-466F-893F-AE2F731008F2}"/>
              </a:ext>
            </a:extLst>
          </p:cNvPr>
          <p:cNvSpPr>
            <a:spLocks noGrp="1"/>
          </p:cNvSpPr>
          <p:nvPr>
            <p:ph type="sldNum" sz="quarter" idx="12"/>
          </p:nvPr>
        </p:nvSpPr>
        <p:spPr/>
        <p:txBody>
          <a:bodyPr/>
          <a:lstStyle/>
          <a:p>
            <a:fld id="{1C4492CD-2AA8-FB43-99FB-78B3150CCE39}" type="slidenum">
              <a:rPr lang="en-US" smtClean="0"/>
              <a:t>7</a:t>
            </a:fld>
            <a:endParaRPr lang="en-US"/>
          </a:p>
        </p:txBody>
      </p:sp>
    </p:spTree>
    <p:extLst>
      <p:ext uri="{BB962C8B-B14F-4D97-AF65-F5344CB8AC3E}">
        <p14:creationId xmlns:p14="http://schemas.microsoft.com/office/powerpoint/2010/main" val="914335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lstStyle/>
          <a:p>
            <a:r>
              <a:rPr lang="en-US" dirty="0"/>
              <a:t>Technology Distribution</a:t>
            </a:r>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sz="4800" b="1" dirty="0">
                <a:solidFill>
                  <a:srgbClr val="FF0000"/>
                </a:solidFill>
              </a:rPr>
              <a:t>We will distribute technology on Friday, September 4, 2020 10:00 a.m.-1:00 p.m.</a:t>
            </a:r>
          </a:p>
        </p:txBody>
      </p:sp>
      <p:sp>
        <p:nvSpPr>
          <p:cNvPr id="4" name="Date Placeholder 3">
            <a:extLst>
              <a:ext uri="{FF2B5EF4-FFF2-40B4-BE49-F238E27FC236}">
                <a16:creationId xmlns:a16="http://schemas.microsoft.com/office/drawing/2014/main" id="{D8054337-E5A1-4011-9A93-B0353E9894AA}"/>
              </a:ext>
            </a:extLst>
          </p:cNvPr>
          <p:cNvSpPr>
            <a:spLocks noGrp="1"/>
          </p:cNvSpPr>
          <p:nvPr>
            <p:ph type="dt" sz="half" idx="10"/>
          </p:nvPr>
        </p:nvSpPr>
        <p:spPr/>
        <p:txBody>
          <a:bodyPr/>
          <a:lstStyle/>
          <a:p>
            <a:fld id="{9F9701C2-6770-42AF-A3B9-2690E9A1CDD9}" type="datetime1">
              <a:rPr lang="en-US" smtClean="0"/>
              <a:t>9/2/20</a:t>
            </a:fld>
            <a:endParaRPr lang="en-US"/>
          </a:p>
        </p:txBody>
      </p:sp>
      <p:sp>
        <p:nvSpPr>
          <p:cNvPr id="5" name="Slide Number Placeholder 4">
            <a:extLst>
              <a:ext uri="{FF2B5EF4-FFF2-40B4-BE49-F238E27FC236}">
                <a16:creationId xmlns:a16="http://schemas.microsoft.com/office/drawing/2014/main" id="{2C67C817-514D-4D8E-8F8F-8EF24926E058}"/>
              </a:ext>
            </a:extLst>
          </p:cNvPr>
          <p:cNvSpPr>
            <a:spLocks noGrp="1"/>
          </p:cNvSpPr>
          <p:nvPr>
            <p:ph type="sldNum" sz="quarter" idx="12"/>
          </p:nvPr>
        </p:nvSpPr>
        <p:spPr/>
        <p:txBody>
          <a:bodyPr/>
          <a:lstStyle/>
          <a:p>
            <a:fld id="{1C4492CD-2AA8-FB43-99FB-78B3150CCE39}" type="slidenum">
              <a:rPr lang="en-US" smtClean="0"/>
              <a:t>8</a:t>
            </a:fld>
            <a:endParaRPr lang="en-US"/>
          </a:p>
        </p:txBody>
      </p:sp>
    </p:spTree>
    <p:extLst>
      <p:ext uri="{BB962C8B-B14F-4D97-AF65-F5344CB8AC3E}">
        <p14:creationId xmlns:p14="http://schemas.microsoft.com/office/powerpoint/2010/main" val="3245015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fontScale="90000"/>
          </a:bodyPr>
          <a:lstStyle/>
          <a:p>
            <a:r>
              <a:rPr lang="en-US" dirty="0">
                <a:cs typeface="Calibri"/>
              </a:rPr>
              <a:t>School Supplies and other resources</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
        <p:nvSpPr>
          <p:cNvPr id="4" name="TextBox 3">
            <a:extLst>
              <a:ext uri="{FF2B5EF4-FFF2-40B4-BE49-F238E27FC236}">
                <a16:creationId xmlns:a16="http://schemas.microsoft.com/office/drawing/2014/main" id="{9192473F-4858-4244-A9EE-04A9A28FE5FD}"/>
              </a:ext>
            </a:extLst>
          </p:cNvPr>
          <p:cNvSpPr txBox="1"/>
          <p:nvPr/>
        </p:nvSpPr>
        <p:spPr>
          <a:xfrm>
            <a:off x="1452839" y="2161309"/>
            <a:ext cx="672008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400" dirty="0">
                <a:cs typeface="Calibri"/>
              </a:rPr>
              <a:t>CMSD has purchased remote learning kits which will include school supplies and ear buds for your scholar to use for the first 9 weeks of remote learning</a:t>
            </a:r>
          </a:p>
          <a:p>
            <a:pPr marL="285750" indent="-285750">
              <a:buFont typeface="Arial" panose="020B0604020202020204" pitchFamily="34" charset="0"/>
              <a:buChar char="•"/>
            </a:pPr>
            <a:r>
              <a:rPr lang="en-US" sz="2400" dirty="0">
                <a:cs typeface="Calibri"/>
              </a:rPr>
              <a:t>You will be contacted when these items are available to pick up from our school</a:t>
            </a:r>
          </a:p>
        </p:txBody>
      </p:sp>
      <p:sp>
        <p:nvSpPr>
          <p:cNvPr id="5" name="Date Placeholder 4">
            <a:extLst>
              <a:ext uri="{FF2B5EF4-FFF2-40B4-BE49-F238E27FC236}">
                <a16:creationId xmlns:a16="http://schemas.microsoft.com/office/drawing/2014/main" id="{D35EE53B-747C-49CB-9581-5CA21AA891E9}"/>
              </a:ext>
            </a:extLst>
          </p:cNvPr>
          <p:cNvSpPr>
            <a:spLocks noGrp="1"/>
          </p:cNvSpPr>
          <p:nvPr>
            <p:ph type="dt" sz="half" idx="10"/>
          </p:nvPr>
        </p:nvSpPr>
        <p:spPr/>
        <p:txBody>
          <a:bodyPr/>
          <a:lstStyle/>
          <a:p>
            <a:fld id="{B406F311-CF62-4817-BB54-3E925C5524C1}" type="datetime1">
              <a:rPr lang="en-US" smtClean="0"/>
              <a:t>9/2/20</a:t>
            </a:fld>
            <a:endParaRPr lang="en-US"/>
          </a:p>
        </p:txBody>
      </p:sp>
      <p:sp>
        <p:nvSpPr>
          <p:cNvPr id="6" name="Slide Number Placeholder 5">
            <a:extLst>
              <a:ext uri="{FF2B5EF4-FFF2-40B4-BE49-F238E27FC236}">
                <a16:creationId xmlns:a16="http://schemas.microsoft.com/office/drawing/2014/main" id="{26D4676E-70D3-4A26-A80B-D04053381AE6}"/>
              </a:ext>
            </a:extLst>
          </p:cNvPr>
          <p:cNvSpPr>
            <a:spLocks noGrp="1"/>
          </p:cNvSpPr>
          <p:nvPr>
            <p:ph type="sldNum" sz="quarter" idx="12"/>
          </p:nvPr>
        </p:nvSpPr>
        <p:spPr/>
        <p:txBody>
          <a:bodyPr/>
          <a:lstStyle/>
          <a:p>
            <a:fld id="{1C4492CD-2AA8-FB43-99FB-78B3150CCE39}" type="slidenum">
              <a:rPr lang="en-US" smtClean="0"/>
              <a:t>9</a:t>
            </a:fld>
            <a:endParaRPr lang="en-US"/>
          </a:p>
        </p:txBody>
      </p:sp>
    </p:spTree>
    <p:extLst>
      <p:ext uri="{BB962C8B-B14F-4D97-AF65-F5344CB8AC3E}">
        <p14:creationId xmlns:p14="http://schemas.microsoft.com/office/powerpoint/2010/main" val="2296751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3550</TotalTime>
  <Words>1652</Words>
  <Application>Microsoft Macintosh PowerPoint</Application>
  <PresentationFormat>On-screen Show (4:3)</PresentationFormat>
  <Paragraphs>202</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Work Sans</vt:lpstr>
      <vt:lpstr>Office Theme</vt:lpstr>
      <vt:lpstr>1_Office Theme</vt:lpstr>
      <vt:lpstr>Welcome to our Virtual Back to School Meeting</vt:lpstr>
      <vt:lpstr>Welcome</vt:lpstr>
      <vt:lpstr>Our Priorities</vt:lpstr>
      <vt:lpstr>We are in this together</vt:lpstr>
      <vt:lpstr>Important Contacts</vt:lpstr>
      <vt:lpstr>Other Important Numbers</vt:lpstr>
      <vt:lpstr>School Office Hours and Visitation Procedures</vt:lpstr>
      <vt:lpstr>Technology Distribution</vt:lpstr>
      <vt:lpstr>School Supplies and other resources</vt:lpstr>
      <vt:lpstr>Schoology – Remote Learning Platform</vt:lpstr>
      <vt:lpstr>Schoology – Remote Learning Platform</vt:lpstr>
      <vt:lpstr>Standard Remote Learning School Day</vt:lpstr>
      <vt:lpstr>Supporting your scholar’s remote learning</vt:lpstr>
      <vt:lpstr>Supporting your scholar’s remote learning at home</vt:lpstr>
      <vt:lpstr>Supporting your scholar’s social emotional wellness </vt:lpstr>
      <vt:lpstr>Family Care Plan</vt:lpstr>
      <vt:lpstr>Meal Distribution</vt:lpstr>
      <vt:lpstr>Meal Distribution</vt:lpstr>
      <vt:lpstr>Meal Distribution</vt:lpstr>
      <vt:lpstr>Supports and Resources at our School</vt:lpstr>
      <vt:lpstr>Questions and Answers</vt:lpstr>
      <vt:lpstr>Closing Comments</vt:lpstr>
      <vt:lpstr>THANK YOU! </vt:lpstr>
      <vt:lpstr> PLEASE TAKE OUR SURVEY  https://forms.gle/HsCGb7ycwTALgxzy6   Survey will also be linked in the chat box</vt:lpstr>
    </vt:vector>
  </TitlesOfParts>
  <Company>Cleveland Metropolitan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Brandon Towns</cp:lastModifiedBy>
  <cp:revision>235</cp:revision>
  <dcterms:created xsi:type="dcterms:W3CDTF">2018-01-22T16:20:05Z</dcterms:created>
  <dcterms:modified xsi:type="dcterms:W3CDTF">2020-09-03T11:22:25Z</dcterms:modified>
</cp:coreProperties>
</file>