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2" r:id="rId1"/>
  </p:sldMasterIdLst>
  <p:notesMasterIdLst>
    <p:notesMasterId r:id="rId22"/>
  </p:notesMasterIdLst>
  <p:handoutMasterIdLst>
    <p:handoutMasterId r:id="rId23"/>
  </p:handoutMasterIdLst>
  <p:sldIdLst>
    <p:sldId id="275" r:id="rId2"/>
    <p:sldId id="345" r:id="rId3"/>
    <p:sldId id="356" r:id="rId4"/>
    <p:sldId id="355" r:id="rId5"/>
    <p:sldId id="358" r:id="rId6"/>
    <p:sldId id="388" r:id="rId7"/>
    <p:sldId id="359" r:id="rId8"/>
    <p:sldId id="396" r:id="rId9"/>
    <p:sldId id="397" r:id="rId10"/>
    <p:sldId id="389" r:id="rId11"/>
    <p:sldId id="390" r:id="rId12"/>
    <p:sldId id="391" r:id="rId13"/>
    <p:sldId id="398" r:id="rId14"/>
    <p:sldId id="357" r:id="rId15"/>
    <p:sldId id="380" r:id="rId16"/>
    <p:sldId id="379" r:id="rId17"/>
    <p:sldId id="393" r:id="rId18"/>
    <p:sldId id="392" r:id="rId19"/>
    <p:sldId id="395" r:id="rId20"/>
    <p:sldId id="383" r:id="rId2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634"/>
    <a:srgbClr val="00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6" autoAdjust="0"/>
    <p:restoredTop sz="86492" autoAdjust="0"/>
  </p:normalViewPr>
  <p:slideViewPr>
    <p:cSldViewPr>
      <p:cViewPr varScale="1">
        <p:scale>
          <a:sx n="142" d="100"/>
          <a:sy n="142" d="100"/>
        </p:scale>
        <p:origin x="-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pPr>
              <a:defRPr/>
            </a:pPr>
            <a:fld id="{99A9A56D-2133-4888-BDFE-B77F4806BDA4}" type="datetimeFigureOut">
              <a:rPr lang="en-US"/>
              <a:pPr>
                <a:defRPr/>
              </a:pPr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pPr>
              <a:defRPr/>
            </a:pPr>
            <a:fld id="{14C57705-DB5F-4F8C-9735-B3A087254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07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5BE0E-ED01-42BC-B4D1-25B387C6F446}" type="datetimeFigureOut">
              <a:rPr lang="en-US"/>
              <a:pPr>
                <a:defRPr/>
              </a:pPr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6575" cy="4187825"/>
          </a:xfrm>
          <a:prstGeom prst="rect">
            <a:avLst/>
          </a:prstGeom>
        </p:spPr>
        <p:txBody>
          <a:bodyPr vert="horz" lIns="92409" tIns="46205" rIns="92409" bIns="462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D0D99A-D541-4993-BC4E-A64030888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0D99A-D541-4993-BC4E-A640308886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C7BD-B626-434A-AB65-EA8748574ED4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D788-C3E6-42D8-A623-F20E33FF8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3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E833-EF9C-47F3-8A9F-5C4849A59FB6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8634-CC14-444E-91C5-E5FA49C88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F8B5-519C-4F84-8A72-6751B0AE5CE4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8794-F71A-41BD-BB49-EFAA5102F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8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133600" y="1371600"/>
            <a:ext cx="6705600" cy="0"/>
          </a:xfrm>
          <a:prstGeom prst="line">
            <a:avLst/>
          </a:prstGeom>
          <a:ln w="25400">
            <a:solidFill>
              <a:srgbClr val="FAA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77200" cy="4299156"/>
          </a:xfrm>
        </p:spPr>
        <p:txBody>
          <a:bodyPr/>
          <a:lstStyle>
            <a:lvl3pPr>
              <a:buSzPct val="110000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0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6CE37AF-8A6F-4013-B15A-863AFF4AC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5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133600" y="1447800"/>
            <a:ext cx="6705600" cy="0"/>
          </a:xfrm>
          <a:prstGeom prst="line">
            <a:avLst/>
          </a:prstGeom>
          <a:ln w="25400">
            <a:solidFill>
              <a:srgbClr val="FAA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65670"/>
            <a:ext cx="3733800" cy="40779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65670"/>
            <a:ext cx="3733800" cy="40779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553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6C28663-BC5E-4D53-B5A3-F33AC2834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133600" y="1371600"/>
            <a:ext cx="6705600" cy="0"/>
          </a:xfrm>
          <a:prstGeom prst="line">
            <a:avLst/>
          </a:prstGeom>
          <a:ln w="25400">
            <a:solidFill>
              <a:srgbClr val="FAA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F53A-D7E1-4B97-A41A-CD0A836CCED7}" type="datetime4">
              <a:rPr lang="en-US"/>
              <a:pPr>
                <a:defRPr/>
              </a:pPr>
              <a:t>November 29,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EB80-3A32-4F4A-985A-B675F472A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7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4663-23B0-4AC0-A3A0-5938D1478083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E3E9-F8F4-4B68-9395-1ACFFD97D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133600" y="1447800"/>
            <a:ext cx="6705600" cy="0"/>
          </a:xfrm>
          <a:prstGeom prst="line">
            <a:avLst/>
          </a:prstGeom>
          <a:ln w="25400">
            <a:solidFill>
              <a:srgbClr val="FAA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5042-F936-4FA3-8060-3E47F1C9030C}" type="datetime4">
              <a:rPr lang="en-US"/>
              <a:pPr>
                <a:defRPr/>
              </a:pPr>
              <a:t>November 29, 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1B93-E107-42AC-827C-E25ECE968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7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133600" y="1447800"/>
            <a:ext cx="6705600" cy="0"/>
          </a:xfrm>
          <a:prstGeom prst="line">
            <a:avLst/>
          </a:prstGeom>
          <a:ln w="25400">
            <a:solidFill>
              <a:srgbClr val="FAA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3F0E-BBE9-4D15-87E6-2E90681DAE1E}" type="datetime4">
              <a:rPr lang="en-US"/>
              <a:pPr>
                <a:defRPr/>
              </a:pPr>
              <a:t>November 29, 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7FE3-E75E-477C-B054-8335D79EA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7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D846-1BDD-4BF2-8513-91F84245AC31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AA930-79C9-41FF-B689-2F426FC04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1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CC00-9E0E-49C0-BCFC-EBF834065186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E461-2B50-494F-99CE-EEA0493EC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A079-F956-4A36-918A-5CA1663C696E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678D84-DDD7-47D7-9786-FDDCC48C1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0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6B38-0A8B-4904-9BC7-4BF420DE394F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E2D-0229-4A9B-B0EB-B28262615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E00A78-E75A-47B0-9588-287CFEEB8F2F}" type="datetime4">
              <a:rPr lang="en-US"/>
              <a:pPr>
                <a:defRPr/>
              </a:pPr>
              <a:t>November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AC04A4-578B-4576-9507-09CAF4AB0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7" descr="Top Stripes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0"/>
          <a:stretch>
            <a:fillRect/>
          </a:stretch>
        </p:blipFill>
        <p:spPr bwMode="auto">
          <a:xfrm>
            <a:off x="0" y="0"/>
            <a:ext cx="446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39738" y="6748463"/>
            <a:ext cx="8705850" cy="109537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6" name="Picture 8" descr="Logo_new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111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MSDLogoHorizontal-white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67400"/>
            <a:ext cx="2743200" cy="774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31" r:id="rId6"/>
    <p:sldLayoutId id="2147484532" r:id="rId7"/>
    <p:sldLayoutId id="2147484540" r:id="rId8"/>
    <p:sldLayoutId id="2147484541" r:id="rId9"/>
    <p:sldLayoutId id="2147484533" r:id="rId10"/>
    <p:sldLayoutId id="2147484534" r:id="rId11"/>
    <p:sldLayoutId id="2147484542" r:id="rId12"/>
    <p:sldLayoutId id="214748454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7543800" cy="1676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Humanware</a:t>
            </a:r>
            <a:r>
              <a:rPr lang="en-US" dirty="0" smtClean="0"/>
              <a:t>/CTAG:  Because We Care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7543800" cy="17526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>
                <a:cs typeface="Arial" charset="0"/>
              </a:rPr>
              <a:t>Cleveland Metropolitan School District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>
              <a:cs typeface="Arial" charset="0"/>
            </a:endParaRPr>
          </a:p>
        </p:txBody>
      </p:sp>
      <p:pic>
        <p:nvPicPr>
          <p:cNvPr id="2" name="Picture 1" descr="CMSDLogoHorizontal-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562600"/>
            <a:ext cx="3048000" cy="860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47800"/>
            <a:ext cx="6095239" cy="4191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CTAG @ CLEVELAND FOOD BANK</a:t>
            </a:r>
            <a:endParaRPr lang="en-AU" sz="3200" dirty="0"/>
          </a:p>
        </p:txBody>
      </p:sp>
      <p:pic>
        <p:nvPicPr>
          <p:cNvPr id="1026" name="Picture 2" descr="C:\Users\goldge01\Pictures\MLK CTAG community service 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095239" cy="42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2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579880"/>
            <a:ext cx="6705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705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HOLIDAY BOOK CLUB</a:t>
            </a:r>
            <a:endParaRPr lang="en-US" sz="3200" dirty="0"/>
          </a:p>
        </p:txBody>
      </p:sp>
      <p:pic>
        <p:nvPicPr>
          <p:cNvPr id="2050" name="Picture 2" descr="C:\Users\goldge01\Pictures\Christmas Book Club  project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69720"/>
            <a:ext cx="701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76400"/>
            <a:ext cx="7162800" cy="40950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066800"/>
          </a:xfrm>
        </p:spPr>
        <p:txBody>
          <a:bodyPr/>
          <a:lstStyle/>
          <a:p>
            <a:pPr algn="ctr"/>
            <a:r>
              <a:rPr lang="en-US" dirty="0" smtClean="0"/>
              <a:t>OVERNIGHT LOCK-IN</a:t>
            </a:r>
            <a:endParaRPr lang="en-US" dirty="0"/>
          </a:p>
        </p:txBody>
      </p:sp>
      <p:pic>
        <p:nvPicPr>
          <p:cNvPr id="3074" name="Picture 2" descr="C:\Users\goldge01\Pictures\Adams CTAG Lock In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162800" cy="40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7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Spring Break - Nashville</a:t>
            </a:r>
            <a:endParaRPr lang="en-US" sz="3200" dirty="0"/>
          </a:p>
        </p:txBody>
      </p:sp>
      <p:pic>
        <p:nvPicPr>
          <p:cNvPr id="4" name="Picture 4" descr="C:\Documents and Settings\goldge01\my documents\My Pictures\Spring Break\Spring Break 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752600"/>
            <a:ext cx="6858000" cy="3581400"/>
          </a:xfrm>
          <a:noFill/>
        </p:spPr>
      </p:pic>
    </p:spTree>
    <p:extLst>
      <p:ext uri="{BB962C8B-B14F-4D97-AF65-F5344CB8AC3E}">
        <p14:creationId xmlns:p14="http://schemas.microsoft.com/office/powerpoint/2010/main" val="95700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3505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en-US" smtClean="0"/>
              <a:t>	</a:t>
            </a:r>
            <a:r>
              <a:rPr lang="en-US" sz="2400" b="0" smtClean="0"/>
              <a:t>Leadership training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en-US" sz="2400" b="0" smtClean="0"/>
              <a:t>	Life skills development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en-US" sz="2400" b="0" smtClean="0"/>
              <a:t>	High School transitioning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en-US" sz="2400" b="0" smtClean="0"/>
              <a:t>	Robotics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en-US" sz="2400" b="0" smtClean="0"/>
              <a:t>	Exposure experiences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en-US" sz="2400" b="0" smtClean="0"/>
              <a:t>	Transportation, breakfast &amp; lunch</a:t>
            </a:r>
            <a:endParaRPr lang="en-US" b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SUMMER BRIDGE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731933" cy="4298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Leadership training</a:t>
            </a:r>
            <a:br>
              <a:rPr lang="en-US" sz="3200" dirty="0" smtClean="0"/>
            </a:br>
            <a:r>
              <a:rPr lang="en-US" sz="1800" dirty="0" smtClean="0"/>
              <a:t>(CONFLICT RESOLUTION)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934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731933" cy="4298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2484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LIFE SKILLS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800" dirty="0" smtClean="0"/>
              <a:t>(FATHERHOOD  INITIATIVE)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87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High school transition</a:t>
            </a:r>
            <a:br>
              <a:rPr lang="en-US" sz="3200" dirty="0" smtClean="0"/>
            </a:br>
            <a:r>
              <a:rPr lang="en-US" sz="1800" dirty="0" smtClean="0"/>
              <a:t>(learning Styles)</a:t>
            </a:r>
            <a:endParaRPr lang="en-US" sz="1800" dirty="0"/>
          </a:p>
        </p:txBody>
      </p:sp>
      <p:pic>
        <p:nvPicPr>
          <p:cNvPr id="4" name="Picture 2" descr="E:\Summer Bridge 2013 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752600"/>
            <a:ext cx="5731933" cy="3917950"/>
          </a:xfrm>
          <a:noFill/>
        </p:spPr>
      </p:pic>
    </p:spTree>
    <p:extLst>
      <p:ext uri="{BB962C8B-B14F-4D97-AF65-F5344CB8AC3E}">
        <p14:creationId xmlns:p14="http://schemas.microsoft.com/office/powerpoint/2010/main" val="323279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73200"/>
            <a:ext cx="7162799" cy="381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705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Robotics </a:t>
            </a:r>
            <a:br>
              <a:rPr lang="en-US" sz="3600" dirty="0" smtClean="0"/>
            </a:br>
            <a:r>
              <a:rPr lang="en-US" sz="2000" dirty="0" smtClean="0"/>
              <a:t>(</a:t>
            </a:r>
            <a:r>
              <a:rPr lang="en-US" sz="1800" dirty="0" smtClean="0"/>
              <a:t>postsecondary partnership)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E:\Summer Bridge 2013 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73200"/>
            <a:ext cx="7162799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4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05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Exposure experience</a:t>
            </a:r>
            <a:br>
              <a:rPr lang="en-US" sz="3200" dirty="0" smtClean="0"/>
            </a:br>
            <a:r>
              <a:rPr lang="en-US" sz="1800" dirty="0" smtClean="0"/>
              <a:t>(Team Building)</a:t>
            </a:r>
            <a:endParaRPr lang="en-US" sz="1800" dirty="0"/>
          </a:p>
        </p:txBody>
      </p:sp>
      <p:pic>
        <p:nvPicPr>
          <p:cNvPr id="4" name="Picture 2" descr="E:\Summer Bridge 2013 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447800"/>
            <a:ext cx="5731933" cy="4298950"/>
          </a:xfrm>
          <a:noFill/>
        </p:spPr>
      </p:pic>
    </p:spTree>
    <p:extLst>
      <p:ext uri="{BB962C8B-B14F-4D97-AF65-F5344CB8AC3E}">
        <p14:creationId xmlns:p14="http://schemas.microsoft.com/office/powerpoint/2010/main" val="383637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Targeted Student Support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822325" y="1600200"/>
            <a:ext cx="7521575" cy="3079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/>
              <a:t>Closing the Achievement Gap (CTAG)</a:t>
            </a:r>
          </a:p>
          <a:p>
            <a:pPr marL="238125" lvl="2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CTAG is a targeted intervention  </a:t>
            </a:r>
          </a:p>
          <a:p>
            <a:pPr marL="238125" lvl="2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Male students of color </a:t>
            </a:r>
          </a:p>
          <a:p>
            <a:pPr marL="238125" lvl="2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Rising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  </a:t>
            </a:r>
          </a:p>
          <a:p>
            <a:pPr marL="238125" lvl="2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At risk of dropping out of high school </a:t>
            </a:r>
          </a:p>
          <a:p>
            <a:pPr marL="238125" lvl="2" indent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238125" lvl="2"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731933" cy="4298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Transportation, breakfast &amp; lunch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7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8077200" cy="4298950"/>
          </a:xfrm>
        </p:spPr>
        <p:txBody>
          <a:bodyPr/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0" dirty="0" smtClean="0"/>
              <a:t>	Failed </a:t>
            </a:r>
            <a:r>
              <a:rPr lang="en-US" sz="2400" b="0" dirty="0"/>
              <a:t>2 or more 8</a:t>
            </a:r>
            <a:r>
              <a:rPr lang="en-US" sz="2400" b="0" baseline="30000" dirty="0"/>
              <a:t>th</a:t>
            </a:r>
            <a:r>
              <a:rPr lang="en-US" sz="2400" b="0" dirty="0"/>
              <a:t> </a:t>
            </a:r>
            <a:r>
              <a:rPr lang="en-US" sz="2400" b="0" dirty="0" smtClean="0"/>
              <a:t>grade core courses</a:t>
            </a:r>
            <a:endParaRPr lang="en-US" sz="2400" b="0" dirty="0"/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b="0" dirty="0" smtClean="0"/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0" dirty="0" smtClean="0"/>
              <a:t>	Absent 20% or more  </a:t>
            </a:r>
            <a:endParaRPr lang="en-US" sz="2400" b="0" dirty="0"/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b="0" dirty="0" smtClean="0"/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0" dirty="0" smtClean="0"/>
              <a:t>	5 </a:t>
            </a:r>
            <a:r>
              <a:rPr lang="en-US" sz="2400" b="0" dirty="0"/>
              <a:t>or more days suspension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b="0" dirty="0" smtClean="0"/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0" dirty="0" smtClean="0"/>
              <a:t>	Over </a:t>
            </a:r>
            <a:r>
              <a:rPr lang="en-US" sz="2400" b="0" dirty="0"/>
              <a:t>age for grade level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RISK FACTORS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298950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400" dirty="0" smtClean="0"/>
              <a:t>		</a:t>
            </a:r>
            <a:r>
              <a:rPr lang="en-US" sz="2400" b="0" dirty="0" smtClean="0"/>
              <a:t>Linkage Coordinators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400" b="0" dirty="0" smtClean="0"/>
              <a:t>		Individual/Group Advisement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0" dirty="0" smtClean="0"/>
              <a:t>		Class </a:t>
            </a:r>
            <a:r>
              <a:rPr lang="en-US" sz="2400" b="0" dirty="0"/>
              <a:t>Meetings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0" dirty="0" smtClean="0"/>
              <a:t>		Summer </a:t>
            </a:r>
            <a:r>
              <a:rPr lang="en-US" sz="2400" b="0" dirty="0"/>
              <a:t>Bridge </a:t>
            </a:r>
            <a:endParaRPr lang="en-US" sz="2400" b="0" dirty="0" smtClean="0"/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400" b="0" dirty="0" smtClean="0"/>
              <a:t>		Exposure Trips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Key components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3505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b="0" dirty="0" smtClean="0"/>
              <a:t>Serve </a:t>
            </a:r>
            <a:r>
              <a:rPr lang="en-US" sz="2400" b="0" dirty="0"/>
              <a:t>as productive role model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0" dirty="0"/>
              <a:t>	</a:t>
            </a:r>
            <a:r>
              <a:rPr lang="en-US" sz="2400" b="0" dirty="0" smtClean="0"/>
              <a:t>Strengthen goal setting &amp; time management  </a:t>
            </a:r>
            <a:endParaRPr lang="en-US" sz="2400" b="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0" dirty="0"/>
              <a:t>	Develop constructive decision making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0" dirty="0"/>
              <a:t>	Improve attendance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0" dirty="0"/>
              <a:t>	Enhance social emotional skill set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0" dirty="0"/>
              <a:t>	Advocate for the students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LINKAGE COORDINATOR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406783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9760" y="304800"/>
            <a:ext cx="6705600" cy="1066800"/>
          </a:xfrm>
        </p:spPr>
        <p:txBody>
          <a:bodyPr/>
          <a:lstStyle/>
          <a:p>
            <a:pPr algn="ctr"/>
            <a:r>
              <a:rPr lang="en-US" dirty="0" smtClean="0"/>
              <a:t>LINKAGE COORDINATORS</a:t>
            </a:r>
            <a:endParaRPr lang="en-AU" dirty="0"/>
          </a:p>
        </p:txBody>
      </p:sp>
      <p:pic>
        <p:nvPicPr>
          <p:cNvPr id="4" name="Picture 2" descr="C:\Users\Public\Pictures\Humanware\CTAG-LinkageCoordinat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696200" cy="40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2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>
          <a:xfrm>
            <a:off x="1096963" y="1600200"/>
            <a:ext cx="8077200" cy="3200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0" dirty="0"/>
              <a:t>City Club Youth Luncheon</a:t>
            </a:r>
            <a:endParaRPr lang="en-US" sz="2400" b="0" dirty="0" smtClean="0"/>
          </a:p>
          <a:p>
            <a:pPr>
              <a:buFont typeface="Arial" charset="0"/>
              <a:buNone/>
            </a:pPr>
            <a:r>
              <a:rPr lang="en-US" sz="2400" b="0" dirty="0" smtClean="0"/>
              <a:t>	College Tours/Fairs</a:t>
            </a:r>
          </a:p>
          <a:p>
            <a:pPr>
              <a:buFont typeface="Arial" charset="0"/>
              <a:buNone/>
            </a:pPr>
            <a:r>
              <a:rPr lang="en-US" sz="2400" b="0" dirty="0" smtClean="0"/>
              <a:t>	Service Projects</a:t>
            </a:r>
          </a:p>
          <a:p>
            <a:pPr>
              <a:buFont typeface="Arial" charset="0"/>
              <a:buNone/>
            </a:pPr>
            <a:r>
              <a:rPr lang="en-US" sz="2400" b="0" dirty="0" smtClean="0"/>
              <a:t>	Holiday Book Club</a:t>
            </a:r>
          </a:p>
          <a:p>
            <a:pPr>
              <a:buFont typeface="Arial" charset="0"/>
              <a:buNone/>
            </a:pPr>
            <a:r>
              <a:rPr lang="en-US" sz="2400" b="0" dirty="0" smtClean="0"/>
              <a:t>	Overnight  Lock-In</a:t>
            </a:r>
          </a:p>
          <a:p>
            <a:pPr>
              <a:buFont typeface="Arial" charset="0"/>
              <a:buNone/>
            </a:pPr>
            <a:r>
              <a:rPr lang="en-US" sz="2400" b="0" dirty="0" smtClean="0"/>
              <a:t>	Spring Break Adventure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EXPOSURE experiences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026972" cy="609600"/>
          </a:xfrm>
        </p:spPr>
        <p:txBody>
          <a:bodyPr/>
          <a:lstStyle/>
          <a:p>
            <a:r>
              <a:rPr lang="en-US" dirty="0" smtClean="0"/>
              <a:t>Cleveland City Club luncheon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705600" cy="4114800"/>
          </a:xfrm>
        </p:spPr>
      </p:pic>
    </p:spTree>
    <p:extLst>
      <p:ext uri="{BB962C8B-B14F-4D97-AF65-F5344CB8AC3E}">
        <p14:creationId xmlns:p14="http://schemas.microsoft.com/office/powerpoint/2010/main" val="34080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CTAG @ Fisk University</a:t>
            </a:r>
            <a:endParaRPr lang="en-US" sz="3200" dirty="0"/>
          </a:p>
        </p:txBody>
      </p:sp>
      <p:pic>
        <p:nvPicPr>
          <p:cNvPr id="4" name="Picture 2" descr="C:\Documents and Settings\goldge01\my documents\My Pictures\Spring Break\Spring Break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447800"/>
            <a:ext cx="5731933" cy="4298950"/>
          </a:xfrm>
          <a:noFill/>
        </p:spPr>
      </p:pic>
    </p:spTree>
    <p:extLst>
      <p:ext uri="{BB962C8B-B14F-4D97-AF65-F5344CB8AC3E}">
        <p14:creationId xmlns:p14="http://schemas.microsoft.com/office/powerpoint/2010/main" val="245447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2078</TotalTime>
  <Words>92</Words>
  <Application>Microsoft Macintosh PowerPoint</Application>
  <PresentationFormat>On-screen Show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Humanware/CTAG:  Because We Care  </vt:lpstr>
      <vt:lpstr>Targeted Student Support</vt:lpstr>
      <vt:lpstr>RISK FACTORS</vt:lpstr>
      <vt:lpstr>Key components</vt:lpstr>
      <vt:lpstr>LINKAGE COORDINATOR</vt:lpstr>
      <vt:lpstr>LINKAGE COORDINATORS</vt:lpstr>
      <vt:lpstr>EXPOSURE experiences</vt:lpstr>
      <vt:lpstr>Cleveland City Club luncheon</vt:lpstr>
      <vt:lpstr>CTAG @ Fisk University</vt:lpstr>
      <vt:lpstr>CTAG @ CLEVELAND FOOD BANK</vt:lpstr>
      <vt:lpstr>HOLIDAY BOOK CLUB</vt:lpstr>
      <vt:lpstr>OVERNIGHT LOCK-IN</vt:lpstr>
      <vt:lpstr>Spring Break - Nashville</vt:lpstr>
      <vt:lpstr>SUMMER BRIDGE</vt:lpstr>
      <vt:lpstr>Leadership training (CONFLICT RESOLUTION)</vt:lpstr>
      <vt:lpstr>LIFE SKILLS (FATHERHOOD  INITIATIVE)</vt:lpstr>
      <vt:lpstr>High school transition (learning Styles)</vt:lpstr>
      <vt:lpstr> Robotics  (postsecondary partnership) </vt:lpstr>
      <vt:lpstr>Exposure experience (Team Building)</vt:lpstr>
      <vt:lpstr>Transportation, breakfast &amp; lunch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American Institutes for Research</dc:creator>
  <cp:lastModifiedBy>District  Communications</cp:lastModifiedBy>
  <cp:revision>239</cp:revision>
  <cp:lastPrinted>2015-05-26T17:40:26Z</cp:lastPrinted>
  <dcterms:created xsi:type="dcterms:W3CDTF">2010-01-05T18:51:39Z</dcterms:created>
  <dcterms:modified xsi:type="dcterms:W3CDTF">2016-11-29T14:32:39Z</dcterms:modified>
</cp:coreProperties>
</file>