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charts/chart28.xml" ContentType="application/vnd.openxmlformats-officedocument.drawingml.char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charts/chart13.xml" ContentType="application/vnd.openxmlformats-officedocument.drawingml.chart+xml"/>
  <Override PartName="/ppt/charts/chart24.xml" ContentType="application/vnd.openxmlformats-officedocument.drawingml.chart+xml"/>
  <Override PartName="/ppt/theme/themeOverride1.xml" ContentType="application/vnd.openxmlformats-officedocument.themeOverr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charts/chart7.xml" ContentType="application/vnd.openxmlformats-officedocument.drawingml.chart+xml"/>
  <Override PartName="/ppt/charts/chart20.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5.xml" ContentType="application/vnd.openxmlformats-officedocument.drawingml.char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charts/chart29.xml" ContentType="application/vnd.openxmlformats-officedocument.drawingml.char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charts/chart18.xml" ContentType="application/vnd.openxmlformats-officedocument.drawingml.chart+xml"/>
  <Override PartName="/ppt/charts/chart27.xml" ContentType="application/vnd.openxmlformats-officedocument.drawingml.char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Default Extension="emf" ContentType="image/x-emf"/>
  <Override PartName="/ppt/charts/chart25.xml" ContentType="application/vnd.openxmlformats-officedocument.drawingml.char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ppt/charts/chart23.xml" ContentType="application/vnd.openxmlformats-officedocument.drawingml.char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charts/chart21.xml" ContentType="application/vnd.openxmlformats-officedocument.drawingml.chart+xml"/>
  <Override PartName="/ppt/charts/chart30.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Default Extension="vml" ContentType="application/vnd.openxmlformats-officedocument.vmlDrawing"/>
  <Override PartName="/ppt/notesSlides/notesSlide8.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charts/chart2.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charts/chart26.xml" ContentType="application/vnd.openxmlformats-officedocument.drawingml.char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charts/chart15.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22.xml" ContentType="application/vnd.openxmlformats-officedocument.drawingml.chart+xml"/>
  <Override PartName="/ppt/commentAuthors.xml" ContentType="application/vnd.openxmlformats-officedocument.presentationml.commentAuthors+xml"/>
  <Override PartName="/ppt/notesSlides/notesSlide9.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63"/>
  </p:notesMasterIdLst>
  <p:sldIdLst>
    <p:sldId id="256" r:id="rId2"/>
    <p:sldId id="351" r:id="rId3"/>
    <p:sldId id="257" r:id="rId4"/>
    <p:sldId id="258" r:id="rId5"/>
    <p:sldId id="260" r:id="rId6"/>
    <p:sldId id="261" r:id="rId7"/>
    <p:sldId id="262" r:id="rId8"/>
    <p:sldId id="281" r:id="rId9"/>
    <p:sldId id="348" r:id="rId10"/>
    <p:sldId id="263" r:id="rId11"/>
    <p:sldId id="264" r:id="rId12"/>
    <p:sldId id="265" r:id="rId13"/>
    <p:sldId id="266" r:id="rId14"/>
    <p:sldId id="267" r:id="rId15"/>
    <p:sldId id="268" r:id="rId16"/>
    <p:sldId id="269" r:id="rId17"/>
    <p:sldId id="270" r:id="rId18"/>
    <p:sldId id="271" r:id="rId19"/>
    <p:sldId id="273" r:id="rId20"/>
    <p:sldId id="272" r:id="rId21"/>
    <p:sldId id="274" r:id="rId22"/>
    <p:sldId id="333" r:id="rId23"/>
    <p:sldId id="275" r:id="rId24"/>
    <p:sldId id="332" r:id="rId25"/>
    <p:sldId id="341" r:id="rId26"/>
    <p:sldId id="328" r:id="rId27"/>
    <p:sldId id="314" r:id="rId28"/>
    <p:sldId id="330" r:id="rId29"/>
    <p:sldId id="327" r:id="rId30"/>
    <p:sldId id="315" r:id="rId31"/>
    <p:sldId id="326" r:id="rId32"/>
    <p:sldId id="316" r:id="rId33"/>
    <p:sldId id="317" r:id="rId34"/>
    <p:sldId id="340" r:id="rId35"/>
    <p:sldId id="318" r:id="rId36"/>
    <p:sldId id="319" r:id="rId37"/>
    <p:sldId id="320" r:id="rId38"/>
    <p:sldId id="282" r:id="rId39"/>
    <p:sldId id="289" r:id="rId40"/>
    <p:sldId id="334" r:id="rId41"/>
    <p:sldId id="283" r:id="rId42"/>
    <p:sldId id="291" r:id="rId43"/>
    <p:sldId id="290" r:id="rId44"/>
    <p:sldId id="292" r:id="rId45"/>
    <p:sldId id="300" r:id="rId46"/>
    <p:sldId id="338" r:id="rId47"/>
    <p:sldId id="284" r:id="rId48"/>
    <p:sldId id="294" r:id="rId49"/>
    <p:sldId id="293" r:id="rId50"/>
    <p:sldId id="297" r:id="rId51"/>
    <p:sldId id="302" r:id="rId52"/>
    <p:sldId id="286" r:id="rId53"/>
    <p:sldId id="296" r:id="rId54"/>
    <p:sldId id="305" r:id="rId55"/>
    <p:sldId id="285" r:id="rId56"/>
    <p:sldId id="295" r:id="rId57"/>
    <p:sldId id="337" r:id="rId58"/>
    <p:sldId id="349" r:id="rId59"/>
    <p:sldId id="347" r:id="rId60"/>
    <p:sldId id="298" r:id="rId61"/>
    <p:sldId id="350" r:id="rId6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ubide01" initials="k"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9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06"/>
    </p:cViewPr>
  </p:sorterViewPr>
  <p:notesViewPr>
    <p:cSldViewPr>
      <p:cViewPr varScale="1">
        <p:scale>
          <a:sx n="59" d="100"/>
          <a:sy n="59" d="100"/>
        </p:scale>
        <p:origin x="-2526" y="-84"/>
      </p:cViewPr>
      <p:guideLst>
        <p:guide orient="horz" pos="3025"/>
        <p:guide pos="230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Office_Excel_Worksheet18.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Office_Excel_Worksheet21.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Office_Excel_Worksheet3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Office_Excel_Worksheet33.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Office_Excel_Worksheet34.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Office_Excel_Worksheet35.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Office_Excel_Worksheet37.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Office_Excel_Worksheet38.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Office_Excel_Worksheet39.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Office_Excel_Worksheet40.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Office_Excel_Worksheet41.xlsx"/></Relationships>
</file>

<file path=ppt/charts/_rels/chart28.xml.rels><?xml version="1.0" encoding="UTF-8" standalone="yes"?>
<Relationships xmlns="http://schemas.openxmlformats.org/package/2006/relationships"><Relationship Id="rId2" Type="http://schemas.openxmlformats.org/officeDocument/2006/relationships/package" Target="../embeddings/Microsoft_Office_Excel_Worksheet42.xlsx"/><Relationship Id="rId1" Type="http://schemas.openxmlformats.org/officeDocument/2006/relationships/themeOverride" Target="../theme/themeOverride1.xml"/></Relationships>
</file>

<file path=ppt/charts/_rels/chart29.xml.rels><?xml version="1.0" encoding="UTF-8" standalone="yes"?>
<Relationships xmlns="http://schemas.openxmlformats.org/package/2006/relationships"><Relationship Id="rId2" Type="http://schemas.openxmlformats.org/officeDocument/2006/relationships/package" Target="../embeddings/Microsoft_Office_Excel_Worksheet43.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Office_Excel_Worksheet44.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autoTitleDeleted val="1"/>
    <c:view3D>
      <c:rAngAx val="1"/>
    </c:view3D>
    <c:plotArea>
      <c:layout/>
      <c:bar3DChart>
        <c:barDir val="col"/>
        <c:grouping val="stacked"/>
        <c:ser>
          <c:idx val="0"/>
          <c:order val="0"/>
          <c:tx>
            <c:strRef>
              <c:f>Sheet1!$B$1</c:f>
              <c:strCache>
                <c:ptCount val="1"/>
                <c:pt idx="0">
                  <c:v>Enrollment</c:v>
                </c:pt>
              </c:strCache>
            </c:strRef>
          </c:tx>
          <c:cat>
            <c:strRef>
              <c:f>Sheet1!$A$2:$A$11</c:f>
              <c:strCache>
                <c:ptCount val="10"/>
                <c:pt idx="0">
                  <c:v>2003</c:v>
                </c:pt>
                <c:pt idx="1">
                  <c:v>2004</c:v>
                </c:pt>
                <c:pt idx="2">
                  <c:v>2005</c:v>
                </c:pt>
                <c:pt idx="3">
                  <c:v>2006</c:v>
                </c:pt>
                <c:pt idx="4">
                  <c:v>2007</c:v>
                </c:pt>
                <c:pt idx="5">
                  <c:v>2008</c:v>
                </c:pt>
                <c:pt idx="6">
                  <c:v>2009</c:v>
                </c:pt>
                <c:pt idx="7">
                  <c:v>2010</c:v>
                </c:pt>
                <c:pt idx="8">
                  <c:v>2011*</c:v>
                </c:pt>
                <c:pt idx="9">
                  <c:v>2012*</c:v>
                </c:pt>
              </c:strCache>
            </c:strRef>
          </c:cat>
          <c:val>
            <c:numRef>
              <c:f>Sheet1!$B$2:$B$11</c:f>
              <c:numCache>
                <c:formatCode>_(* #,##0_);_(* \(#,##0\);_(* "-"??_);_(@_)</c:formatCode>
                <c:ptCount val="10"/>
                <c:pt idx="0">
                  <c:v>69534</c:v>
                </c:pt>
                <c:pt idx="1">
                  <c:v>67015</c:v>
                </c:pt>
                <c:pt idx="2">
                  <c:v>62542</c:v>
                </c:pt>
                <c:pt idx="3">
                  <c:v>57698</c:v>
                </c:pt>
                <c:pt idx="4">
                  <c:v>52769</c:v>
                </c:pt>
                <c:pt idx="5">
                  <c:v>50078</c:v>
                </c:pt>
                <c:pt idx="6">
                  <c:v>47120</c:v>
                </c:pt>
                <c:pt idx="7">
                  <c:v>46697</c:v>
                </c:pt>
                <c:pt idx="8">
                  <c:v>43918</c:v>
                </c:pt>
                <c:pt idx="9">
                  <c:v>41715</c:v>
                </c:pt>
              </c:numCache>
            </c:numRef>
          </c:val>
        </c:ser>
        <c:shape val="box"/>
        <c:axId val="74442624"/>
        <c:axId val="74444160"/>
        <c:axId val="0"/>
      </c:bar3DChart>
      <c:catAx>
        <c:axId val="74442624"/>
        <c:scaling>
          <c:orientation val="minMax"/>
        </c:scaling>
        <c:axPos val="b"/>
        <c:numFmt formatCode="General" sourceLinked="1"/>
        <c:tickLblPos val="nextTo"/>
        <c:crossAx val="74444160"/>
        <c:crosses val="autoZero"/>
        <c:auto val="1"/>
        <c:lblAlgn val="ctr"/>
        <c:lblOffset val="100"/>
      </c:catAx>
      <c:valAx>
        <c:axId val="74444160"/>
        <c:scaling>
          <c:orientation val="minMax"/>
        </c:scaling>
        <c:axPos val="l"/>
        <c:majorGridlines/>
        <c:numFmt formatCode="_(* #,##0_);_(* \(#,##0\);_(* &quot;-&quot;??_);_(@_)" sourceLinked="1"/>
        <c:tickLblPos val="nextTo"/>
        <c:crossAx val="74442624"/>
        <c:crosses val="autoZero"/>
        <c:crossBetween val="between"/>
      </c:valAx>
    </c:plotArea>
    <c:legend>
      <c:legendPos val="b"/>
      <c:layout/>
    </c:legend>
    <c:plotVisOnly val="1"/>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tx>
            <c:strRef>
              <c:f>Sheet1!$B$1</c:f>
              <c:strCache>
                <c:ptCount val="1"/>
                <c:pt idx="0">
                  <c:v>Column1</c:v>
                </c:pt>
              </c:strCache>
            </c:strRef>
          </c:tx>
          <c:explosion val="25"/>
          <c:dLbls>
            <c:dLbl>
              <c:idx val="0"/>
              <c:layout>
                <c:manualLayout>
                  <c:x val="-0.19402119546377458"/>
                  <c:y val="0.21160118747300571"/>
                </c:manualLayout>
              </c:layout>
              <c:showVal val="1"/>
              <c:showCatName val="1"/>
            </c:dLbl>
            <c:dLbl>
              <c:idx val="1"/>
              <c:layout>
                <c:manualLayout>
                  <c:x val="5.6603773584905662E-2"/>
                  <c:y val="0.25905674588137489"/>
                </c:manualLayout>
              </c:layout>
              <c:showVal val="1"/>
              <c:showCatName val="1"/>
            </c:dLbl>
            <c:dLbl>
              <c:idx val="2"/>
              <c:layout>
                <c:manualLayout>
                  <c:x val="0.10186762004317412"/>
                  <c:y val="-9.2243271693586981E-2"/>
                </c:manualLayout>
              </c:layout>
              <c:showVal val="1"/>
              <c:showCatName val="1"/>
            </c:dLbl>
            <c:txPr>
              <a:bodyPr/>
              <a:lstStyle/>
              <a:p>
                <a:pPr>
                  <a:defRPr sz="1200"/>
                </a:pPr>
                <a:endParaRPr lang="en-US"/>
              </a:p>
            </c:txPr>
            <c:showVal val="1"/>
            <c:showCatName val="1"/>
            <c:showLeaderLines val="1"/>
          </c:dLbls>
          <c:cat>
            <c:strRef>
              <c:f>Sheet1!$A$2:$A$4</c:f>
              <c:strCache>
                <c:ptCount val="3"/>
                <c:pt idx="0">
                  <c:v>Salaries &amp; Benefits</c:v>
                </c:pt>
                <c:pt idx="1">
                  <c:v>Charter School Pass-Through</c:v>
                </c:pt>
                <c:pt idx="2">
                  <c:v>All Other</c:v>
                </c:pt>
              </c:strCache>
            </c:strRef>
          </c:cat>
          <c:val>
            <c:numRef>
              <c:f>Sheet1!$B$2:$B$4</c:f>
              <c:numCache>
                <c:formatCode>0.0%</c:formatCode>
                <c:ptCount val="3"/>
                <c:pt idx="0">
                  <c:v>0.63560758556986763</c:v>
                </c:pt>
                <c:pt idx="1">
                  <c:v>0.17296414815371061</c:v>
                </c:pt>
                <c:pt idx="2">
                  <c:v>0.19142826627642298</c:v>
                </c:pt>
              </c:numCache>
            </c:numRef>
          </c:val>
        </c:ser>
      </c:pie3DChart>
    </c:plotArea>
    <c:plotVisOnly val="1"/>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tx>
            <c:strRef>
              <c:f>Sheet1!$B$1</c:f>
              <c:strCache>
                <c:ptCount val="1"/>
                <c:pt idx="0">
                  <c:v>Column1</c:v>
                </c:pt>
              </c:strCache>
            </c:strRef>
          </c:tx>
          <c:explosion val="25"/>
          <c:dPt>
            <c:idx val="1"/>
            <c:spPr>
              <a:solidFill>
                <a:schemeClr val="accent3"/>
              </a:solidFill>
            </c:spPr>
          </c:dPt>
          <c:dLbls>
            <c:dLbl>
              <c:idx val="0"/>
              <c:layout>
                <c:manualLayout>
                  <c:x val="-0.19402119546377458"/>
                  <c:y val="0.21160118747300571"/>
                </c:manualLayout>
              </c:layout>
              <c:showVal val="1"/>
              <c:showCatName val="1"/>
            </c:dLbl>
            <c:dLbl>
              <c:idx val="1"/>
              <c:layout>
                <c:manualLayout>
                  <c:x val="9.4339622641509708E-3"/>
                  <c:y val="-0.11530740538686195"/>
                </c:manualLayout>
              </c:layout>
              <c:tx>
                <c:rich>
                  <a:bodyPr/>
                  <a:lstStyle/>
                  <a:p>
                    <a:pPr>
                      <a:defRPr/>
                    </a:pPr>
                    <a:r>
                      <a:rPr lang="en-US" sz="1200" dirty="0"/>
                      <a:t>All Other, 15.9%</a:t>
                    </a:r>
                  </a:p>
                </c:rich>
              </c:tx>
              <c:spPr/>
              <c:showVal val="1"/>
              <c:showCatName val="1"/>
            </c:dLbl>
            <c:dLbl>
              <c:idx val="2"/>
              <c:layout>
                <c:manualLayout>
                  <c:x val="0.16471122985974759"/>
                  <c:y val="-4.5673665791776015E-2"/>
                </c:manualLayout>
              </c:layout>
              <c:showVal val="1"/>
              <c:showCatName val="1"/>
            </c:dLbl>
            <c:txPr>
              <a:bodyPr/>
              <a:lstStyle/>
              <a:p>
                <a:pPr>
                  <a:defRPr sz="1200"/>
                </a:pPr>
                <a:endParaRPr lang="en-US"/>
              </a:p>
            </c:txPr>
            <c:showVal val="1"/>
            <c:showCatName val="1"/>
            <c:showLeaderLines val="1"/>
          </c:dLbls>
          <c:cat>
            <c:strRef>
              <c:f>Sheet1!$A$2:$A$3</c:f>
              <c:strCache>
                <c:ptCount val="2"/>
                <c:pt idx="0">
                  <c:v>Salaries &amp; Benefits</c:v>
                </c:pt>
                <c:pt idx="1">
                  <c:v>All Other</c:v>
                </c:pt>
              </c:strCache>
            </c:strRef>
          </c:cat>
          <c:val>
            <c:numRef>
              <c:f>Sheet1!$B$2:$B$3</c:f>
              <c:numCache>
                <c:formatCode>0.0%</c:formatCode>
                <c:ptCount val="2"/>
                <c:pt idx="0">
                  <c:v>0.84124775707412613</c:v>
                </c:pt>
                <c:pt idx="1">
                  <c:v>0.15875224292587664</c:v>
                </c:pt>
              </c:numCache>
            </c:numRef>
          </c:val>
        </c:ser>
      </c:pie3DChart>
    </c:plotArea>
    <c:plotVisOnly val="1"/>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bar3DChart>
        <c:barDir val="col"/>
        <c:grouping val="stacked"/>
        <c:ser>
          <c:idx val="0"/>
          <c:order val="0"/>
          <c:tx>
            <c:strRef>
              <c:f>Sheet1!$B$1</c:f>
              <c:strCache>
                <c:ptCount val="1"/>
                <c:pt idx="0">
                  <c:v>Salaries</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_(* #,##0.0_);_(* \(#,##0.0\);_(* "-"??_);_(@_)</c:formatCode>
                <c:ptCount val="5"/>
                <c:pt idx="0">
                  <c:v>353</c:v>
                </c:pt>
                <c:pt idx="1">
                  <c:v>360.2</c:v>
                </c:pt>
                <c:pt idx="2">
                  <c:v>359.3</c:v>
                </c:pt>
                <c:pt idx="3">
                  <c:v>312.2</c:v>
                </c:pt>
                <c:pt idx="4">
                  <c:v>289</c:v>
                </c:pt>
              </c:numCache>
            </c:numRef>
          </c:val>
        </c:ser>
        <c:shape val="box"/>
        <c:axId val="85070208"/>
        <c:axId val="85071744"/>
        <c:axId val="0"/>
      </c:bar3DChart>
      <c:catAx>
        <c:axId val="85070208"/>
        <c:scaling>
          <c:orientation val="minMax"/>
        </c:scaling>
        <c:axPos val="b"/>
        <c:numFmt formatCode="General" sourceLinked="1"/>
        <c:tickLblPos val="nextTo"/>
        <c:crossAx val="85071744"/>
        <c:crosses val="autoZero"/>
        <c:auto val="1"/>
        <c:lblAlgn val="ctr"/>
        <c:lblOffset val="100"/>
      </c:catAx>
      <c:valAx>
        <c:axId val="85071744"/>
        <c:scaling>
          <c:orientation val="minMax"/>
          <c:min val="275"/>
        </c:scaling>
        <c:axPos val="l"/>
        <c:majorGridlines/>
        <c:numFmt formatCode="_(* #,##0.0_);_(* \(#,##0.0\);_(* &quot;-&quot;??_);_(@_)" sourceLinked="1"/>
        <c:tickLblPos val="nextTo"/>
        <c:crossAx val="85070208"/>
        <c:crosses val="autoZero"/>
        <c:crossBetween val="between"/>
      </c:valAx>
    </c:plotArea>
    <c:legend>
      <c:legendPos val="b"/>
      <c:layout>
        <c:manualLayout>
          <c:xMode val="edge"/>
          <c:yMode val="edge"/>
          <c:x val="0.25265097237401396"/>
          <c:y val="0.93052147766770765"/>
          <c:w val="0.39520942381904556"/>
          <c:h val="6.9478522332292861E-2"/>
        </c:manualLayout>
      </c:layout>
    </c:legend>
    <c:plotVisOnly val="1"/>
  </c:chart>
  <c:txPr>
    <a:bodyPr/>
    <a:lstStyle/>
    <a:p>
      <a:pPr>
        <a:defRPr sz="1800"/>
      </a:pPr>
      <a:endParaRPr lang="en-US"/>
    </a:p>
  </c:txPr>
  <c:externalData r:id="rId1"/>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STRS/SERS</c:v>
                </c:pt>
              </c:strCache>
            </c:strRef>
          </c:tx>
          <c:dLbls>
            <c:txPr>
              <a:bodyPr/>
              <a:lstStyle/>
              <a:p>
                <a:pPr>
                  <a:defRPr sz="1200"/>
                </a:pPr>
                <a:endParaRPr lang="en-US"/>
              </a:p>
            </c:txPr>
            <c:showVal val="1"/>
          </c:dLbls>
          <c:cat>
            <c:strRef>
              <c:f>Sheet1!$A$2:$A$6</c:f>
              <c:strCache>
                <c:ptCount val="5"/>
                <c:pt idx="0">
                  <c:v>2008</c:v>
                </c:pt>
                <c:pt idx="1">
                  <c:v>2009</c:v>
                </c:pt>
                <c:pt idx="2">
                  <c:v>2010</c:v>
                </c:pt>
                <c:pt idx="3">
                  <c:v>2011*</c:v>
                </c:pt>
                <c:pt idx="4">
                  <c:v>2012*</c:v>
                </c:pt>
              </c:strCache>
            </c:strRef>
          </c:cat>
          <c:val>
            <c:numRef>
              <c:f>Sheet1!$B$2:$B$6</c:f>
              <c:numCache>
                <c:formatCode>_(* #,##0.0_);_(* \(#,##0.0\);_(* "-"??_);_(@_)</c:formatCode>
                <c:ptCount val="5"/>
                <c:pt idx="0">
                  <c:v>51.4</c:v>
                </c:pt>
                <c:pt idx="1">
                  <c:v>49.5</c:v>
                </c:pt>
                <c:pt idx="2">
                  <c:v>50.2</c:v>
                </c:pt>
                <c:pt idx="3">
                  <c:v>47.9</c:v>
                </c:pt>
                <c:pt idx="4">
                  <c:v>44.7</c:v>
                </c:pt>
              </c:numCache>
            </c:numRef>
          </c:val>
        </c:ser>
        <c:ser>
          <c:idx val="1"/>
          <c:order val="1"/>
          <c:tx>
            <c:strRef>
              <c:f>Sheet1!$C$1</c:f>
              <c:strCache>
                <c:ptCount val="1"/>
                <c:pt idx="0">
                  <c:v>Employee Insurance Benefits</c:v>
                </c:pt>
              </c:strCache>
            </c:strRef>
          </c:tx>
          <c:dLbls>
            <c:txPr>
              <a:bodyPr/>
              <a:lstStyle/>
              <a:p>
                <a:pPr>
                  <a:defRPr sz="1200"/>
                </a:pPr>
                <a:endParaRPr lang="en-US"/>
              </a:p>
            </c:txPr>
            <c:showVal val="1"/>
          </c:dLbls>
          <c:cat>
            <c:strRef>
              <c:f>Sheet1!$A$2:$A$6</c:f>
              <c:strCache>
                <c:ptCount val="5"/>
                <c:pt idx="0">
                  <c:v>2008</c:v>
                </c:pt>
                <c:pt idx="1">
                  <c:v>2009</c:v>
                </c:pt>
                <c:pt idx="2">
                  <c:v>2010</c:v>
                </c:pt>
                <c:pt idx="3">
                  <c:v>2011*</c:v>
                </c:pt>
                <c:pt idx="4">
                  <c:v>2012*</c:v>
                </c:pt>
              </c:strCache>
            </c:strRef>
          </c:cat>
          <c:val>
            <c:numRef>
              <c:f>Sheet1!$C$2:$C$6</c:f>
              <c:numCache>
                <c:formatCode>_(* #,##0.0_);_(* \(#,##0.0\);_(* "-"??_);_(@_)</c:formatCode>
                <c:ptCount val="5"/>
                <c:pt idx="0">
                  <c:v>58.1</c:v>
                </c:pt>
                <c:pt idx="1">
                  <c:v>58.5</c:v>
                </c:pt>
                <c:pt idx="2">
                  <c:v>60.7</c:v>
                </c:pt>
                <c:pt idx="3">
                  <c:v>56.7</c:v>
                </c:pt>
                <c:pt idx="4">
                  <c:v>50.5</c:v>
                </c:pt>
              </c:numCache>
            </c:numRef>
          </c:val>
        </c:ser>
        <c:ser>
          <c:idx val="2"/>
          <c:order val="2"/>
          <c:tx>
            <c:strRef>
              <c:f>Sheet1!$D$1</c:f>
              <c:strCache>
                <c:ptCount val="1"/>
                <c:pt idx="0">
                  <c:v>Medicare</c:v>
                </c:pt>
              </c:strCache>
            </c:strRef>
          </c:tx>
          <c:dLbls>
            <c:txPr>
              <a:bodyPr/>
              <a:lstStyle/>
              <a:p>
                <a:pPr>
                  <a:defRPr sz="1200"/>
                </a:pPr>
                <a:endParaRPr lang="en-US"/>
              </a:p>
            </c:txPr>
            <c:showVal val="1"/>
          </c:dLbls>
          <c:cat>
            <c:strRef>
              <c:f>Sheet1!$A$2:$A$6</c:f>
              <c:strCache>
                <c:ptCount val="5"/>
                <c:pt idx="0">
                  <c:v>2008</c:v>
                </c:pt>
                <c:pt idx="1">
                  <c:v>2009</c:v>
                </c:pt>
                <c:pt idx="2">
                  <c:v>2010</c:v>
                </c:pt>
                <c:pt idx="3">
                  <c:v>2011*</c:v>
                </c:pt>
                <c:pt idx="4">
                  <c:v>2012*</c:v>
                </c:pt>
              </c:strCache>
            </c:strRef>
          </c:cat>
          <c:val>
            <c:numRef>
              <c:f>Sheet1!$D$2:$D$6</c:f>
              <c:numCache>
                <c:formatCode>_(* #,##0.0_);_(* \(#,##0.0\);_(* "-"??_);_(@_)</c:formatCode>
                <c:ptCount val="5"/>
                <c:pt idx="0">
                  <c:v>4.5</c:v>
                </c:pt>
                <c:pt idx="1">
                  <c:v>4.2</c:v>
                </c:pt>
                <c:pt idx="2">
                  <c:v>4.4000000000000004</c:v>
                </c:pt>
                <c:pt idx="3">
                  <c:v>3.7</c:v>
                </c:pt>
                <c:pt idx="4">
                  <c:v>3.6</c:v>
                </c:pt>
              </c:numCache>
            </c:numRef>
          </c:val>
        </c:ser>
        <c:ser>
          <c:idx val="3"/>
          <c:order val="3"/>
          <c:tx>
            <c:strRef>
              <c:f>Sheet1!$E$1</c:f>
              <c:strCache>
                <c:ptCount val="1"/>
                <c:pt idx="0">
                  <c:v>Workers Compensation</c:v>
                </c:pt>
              </c:strCache>
            </c:strRef>
          </c:tx>
          <c:dLbls>
            <c:txPr>
              <a:bodyPr/>
              <a:lstStyle/>
              <a:p>
                <a:pPr>
                  <a:defRPr sz="1200"/>
                </a:pPr>
                <a:endParaRPr lang="en-US"/>
              </a:p>
            </c:txPr>
            <c:showVal val="1"/>
          </c:dLbls>
          <c:cat>
            <c:strRef>
              <c:f>Sheet1!$A$2:$A$6</c:f>
              <c:strCache>
                <c:ptCount val="5"/>
                <c:pt idx="0">
                  <c:v>2008</c:v>
                </c:pt>
                <c:pt idx="1">
                  <c:v>2009</c:v>
                </c:pt>
                <c:pt idx="2">
                  <c:v>2010</c:v>
                </c:pt>
                <c:pt idx="3">
                  <c:v>2011*</c:v>
                </c:pt>
                <c:pt idx="4">
                  <c:v>2012*</c:v>
                </c:pt>
              </c:strCache>
            </c:strRef>
          </c:cat>
          <c:val>
            <c:numRef>
              <c:f>Sheet1!$E$2:$E$6</c:f>
              <c:numCache>
                <c:formatCode>_(* #,##0.0_);_(* \(#,##0.0\);_(* "-"??_);_(@_)</c:formatCode>
                <c:ptCount val="5"/>
                <c:pt idx="0">
                  <c:v>9.5</c:v>
                </c:pt>
                <c:pt idx="1">
                  <c:v>7.9</c:v>
                </c:pt>
                <c:pt idx="2">
                  <c:v>6.6</c:v>
                </c:pt>
                <c:pt idx="3">
                  <c:v>5.3</c:v>
                </c:pt>
                <c:pt idx="4">
                  <c:v>5.3</c:v>
                </c:pt>
              </c:numCache>
            </c:numRef>
          </c:val>
        </c:ser>
        <c:ser>
          <c:idx val="4"/>
          <c:order val="4"/>
          <c:tx>
            <c:strRef>
              <c:f>Sheet1!$F$1</c:f>
              <c:strCache>
                <c:ptCount val="1"/>
                <c:pt idx="0">
                  <c:v>Other</c:v>
                </c:pt>
              </c:strCache>
            </c:strRef>
          </c:tx>
          <c:dLbls>
            <c:txPr>
              <a:bodyPr/>
              <a:lstStyle/>
              <a:p>
                <a:pPr>
                  <a:defRPr sz="1200"/>
                </a:pPr>
                <a:endParaRPr lang="en-US"/>
              </a:p>
            </c:txPr>
            <c:showVal val="1"/>
          </c:dLbls>
          <c:cat>
            <c:strRef>
              <c:f>Sheet1!$A$2:$A$6</c:f>
              <c:strCache>
                <c:ptCount val="5"/>
                <c:pt idx="0">
                  <c:v>2008</c:v>
                </c:pt>
                <c:pt idx="1">
                  <c:v>2009</c:v>
                </c:pt>
                <c:pt idx="2">
                  <c:v>2010</c:v>
                </c:pt>
                <c:pt idx="3">
                  <c:v>2011*</c:v>
                </c:pt>
                <c:pt idx="4">
                  <c:v>2012*</c:v>
                </c:pt>
              </c:strCache>
            </c:strRef>
          </c:cat>
          <c:val>
            <c:numRef>
              <c:f>Sheet1!$F$2:$F$6</c:f>
              <c:numCache>
                <c:formatCode>_(* #,##0.0_);_(* \(#,##0.0\);_(* "-"??_);_(@_)</c:formatCode>
                <c:ptCount val="5"/>
                <c:pt idx="0">
                  <c:v>1.9000000000000001</c:v>
                </c:pt>
                <c:pt idx="1">
                  <c:v>3.6</c:v>
                </c:pt>
                <c:pt idx="2">
                  <c:v>3.5</c:v>
                </c:pt>
                <c:pt idx="3">
                  <c:v>8.5</c:v>
                </c:pt>
                <c:pt idx="4">
                  <c:v>15.3</c:v>
                </c:pt>
              </c:numCache>
            </c:numRef>
          </c:val>
        </c:ser>
        <c:shape val="box"/>
        <c:axId val="80059392"/>
        <c:axId val="80073472"/>
        <c:axId val="0"/>
      </c:bar3DChart>
      <c:catAx>
        <c:axId val="80059392"/>
        <c:scaling>
          <c:orientation val="minMax"/>
        </c:scaling>
        <c:axPos val="b"/>
        <c:numFmt formatCode="General" sourceLinked="1"/>
        <c:tickLblPos val="nextTo"/>
        <c:crossAx val="80073472"/>
        <c:crosses val="autoZero"/>
        <c:auto val="1"/>
        <c:lblAlgn val="ctr"/>
        <c:lblOffset val="100"/>
      </c:catAx>
      <c:valAx>
        <c:axId val="80073472"/>
        <c:scaling>
          <c:orientation val="minMax"/>
          <c:min val="0"/>
        </c:scaling>
        <c:axPos val="l"/>
        <c:majorGridlines/>
        <c:numFmt formatCode="_(* #,##0.0_);_(* \(#,##0.0\);_(* &quot;-&quot;??_);_(@_)" sourceLinked="1"/>
        <c:tickLblPos val="nextTo"/>
        <c:crossAx val="80059392"/>
        <c:crosses val="autoZero"/>
        <c:crossBetween val="between"/>
      </c:valAx>
    </c:plotArea>
    <c:legend>
      <c:legendPos val="b"/>
      <c:layout>
        <c:manualLayout>
          <c:xMode val="edge"/>
          <c:yMode val="edge"/>
          <c:x val="5.2986757896474813E-2"/>
          <c:y val="0.93447818360891521"/>
          <c:w val="0.89999997648231844"/>
          <c:h val="5.7580055967524274E-2"/>
        </c:manualLayout>
      </c:layout>
      <c:txPr>
        <a:bodyPr/>
        <a:lstStyle/>
        <a:p>
          <a:pPr>
            <a:defRPr sz="1400"/>
          </a:pPr>
          <a:endParaRPr lang="en-US"/>
        </a:p>
      </c:txPr>
    </c:legend>
    <c:plotVisOnly val="1"/>
  </c:chart>
  <c:txPr>
    <a:bodyPr/>
    <a:lstStyle/>
    <a:p>
      <a:pPr>
        <a:defRPr sz="1800"/>
      </a:pPr>
      <a:endParaRPr lang="en-US"/>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Utilities</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_(* #,##0.0_);_(* \(#,##0.0\);_(* "-"??_);_(@_)</c:formatCode>
                <c:ptCount val="5"/>
                <c:pt idx="0">
                  <c:v>14</c:v>
                </c:pt>
                <c:pt idx="1">
                  <c:v>13.4</c:v>
                </c:pt>
                <c:pt idx="2">
                  <c:v>15.1</c:v>
                </c:pt>
                <c:pt idx="3">
                  <c:v>14.7</c:v>
                </c:pt>
                <c:pt idx="4">
                  <c:v>14.1</c:v>
                </c:pt>
              </c:numCache>
            </c:numRef>
          </c:val>
        </c:ser>
        <c:ser>
          <c:idx val="1"/>
          <c:order val="1"/>
          <c:tx>
            <c:strRef>
              <c:f>Sheet1!$C$1</c:f>
              <c:strCache>
                <c:ptCount val="1"/>
                <c:pt idx="0">
                  <c:v>Student Transportation (contract)</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_(* #,##0.0_);_(* \(#,##0.0\);_(* "-"??_);_(@_)</c:formatCode>
                <c:ptCount val="5"/>
                <c:pt idx="0">
                  <c:v>8</c:v>
                </c:pt>
                <c:pt idx="1">
                  <c:v>9.2000000000000011</c:v>
                </c:pt>
                <c:pt idx="2">
                  <c:v>9.3000000000000007</c:v>
                </c:pt>
                <c:pt idx="3">
                  <c:v>8.4</c:v>
                </c:pt>
                <c:pt idx="4">
                  <c:v>10.8</c:v>
                </c:pt>
              </c:numCache>
            </c:numRef>
          </c:val>
        </c:ser>
        <c:ser>
          <c:idx val="2"/>
          <c:order val="2"/>
          <c:tx>
            <c:strRef>
              <c:f>Sheet1!$D$1</c:f>
              <c:strCache>
                <c:ptCount val="1"/>
                <c:pt idx="0">
                  <c:v>Other Purchased Services</c:v>
                </c:pt>
              </c:strCache>
            </c:strRef>
          </c:tx>
          <c:dLbls>
            <c:showVal val="1"/>
          </c:dLbls>
          <c:cat>
            <c:strRef>
              <c:f>Sheet1!$A$2:$A$6</c:f>
              <c:strCache>
                <c:ptCount val="5"/>
                <c:pt idx="0">
                  <c:v>2008</c:v>
                </c:pt>
                <c:pt idx="1">
                  <c:v>2009</c:v>
                </c:pt>
                <c:pt idx="2">
                  <c:v>2010</c:v>
                </c:pt>
                <c:pt idx="3">
                  <c:v>2011*</c:v>
                </c:pt>
                <c:pt idx="4">
                  <c:v>2012*</c:v>
                </c:pt>
              </c:strCache>
            </c:strRef>
          </c:cat>
          <c:val>
            <c:numRef>
              <c:f>Sheet1!$D$2:$D$6</c:f>
              <c:numCache>
                <c:formatCode>_(* #,##0.0_);_(* \(#,##0.0\);_(* "-"??_);_(@_)</c:formatCode>
                <c:ptCount val="5"/>
                <c:pt idx="0">
                  <c:v>57.4</c:v>
                </c:pt>
                <c:pt idx="1">
                  <c:v>70.099999999999994</c:v>
                </c:pt>
                <c:pt idx="2">
                  <c:v>63.4</c:v>
                </c:pt>
                <c:pt idx="3">
                  <c:v>61.4</c:v>
                </c:pt>
                <c:pt idx="4">
                  <c:v>65.8</c:v>
                </c:pt>
              </c:numCache>
            </c:numRef>
          </c:val>
        </c:ser>
        <c:ser>
          <c:idx val="3"/>
          <c:order val="3"/>
          <c:tx>
            <c:strRef>
              <c:f>Sheet1!$E$1</c:f>
              <c:strCache>
                <c:ptCount val="1"/>
                <c:pt idx="0">
                  <c:v>Charter School Pass-Through</c:v>
                </c:pt>
              </c:strCache>
            </c:strRef>
          </c:tx>
          <c:dLbls>
            <c:showVal val="1"/>
          </c:dLbls>
          <c:cat>
            <c:strRef>
              <c:f>Sheet1!$A$2:$A$6</c:f>
              <c:strCache>
                <c:ptCount val="5"/>
                <c:pt idx="0">
                  <c:v>2008</c:v>
                </c:pt>
                <c:pt idx="1">
                  <c:v>2009</c:v>
                </c:pt>
                <c:pt idx="2">
                  <c:v>2010</c:v>
                </c:pt>
                <c:pt idx="3">
                  <c:v>2011*</c:v>
                </c:pt>
                <c:pt idx="4">
                  <c:v>2012*</c:v>
                </c:pt>
              </c:strCache>
            </c:strRef>
          </c:cat>
          <c:val>
            <c:numRef>
              <c:f>Sheet1!$E$2:$E$6</c:f>
              <c:numCache>
                <c:formatCode>_(* #,##0.0_);_(* \(#,##0.0\);_(* "-"??_);_(@_)</c:formatCode>
                <c:ptCount val="5"/>
                <c:pt idx="0">
                  <c:v>92.9</c:v>
                </c:pt>
                <c:pt idx="1">
                  <c:v>96</c:v>
                </c:pt>
                <c:pt idx="2">
                  <c:v>98.3</c:v>
                </c:pt>
                <c:pt idx="3">
                  <c:v>106.2</c:v>
                </c:pt>
                <c:pt idx="4">
                  <c:v>110.7</c:v>
                </c:pt>
              </c:numCache>
            </c:numRef>
          </c:val>
        </c:ser>
        <c:shape val="box"/>
        <c:axId val="85317504"/>
        <c:axId val="85319040"/>
        <c:axId val="0"/>
      </c:bar3DChart>
      <c:catAx>
        <c:axId val="85317504"/>
        <c:scaling>
          <c:orientation val="minMax"/>
        </c:scaling>
        <c:axPos val="b"/>
        <c:numFmt formatCode="General" sourceLinked="1"/>
        <c:tickLblPos val="nextTo"/>
        <c:crossAx val="85319040"/>
        <c:crosses val="autoZero"/>
        <c:auto val="1"/>
        <c:lblAlgn val="ctr"/>
        <c:lblOffset val="100"/>
      </c:catAx>
      <c:valAx>
        <c:axId val="85319040"/>
        <c:scaling>
          <c:orientation val="minMax"/>
          <c:max val="200"/>
          <c:min val="0"/>
        </c:scaling>
        <c:axPos val="l"/>
        <c:majorGridlines/>
        <c:numFmt formatCode="_(* #,##0.0_);_(* \(#,##0.0\);_(* &quot;-&quot;??_);_(@_)" sourceLinked="1"/>
        <c:tickLblPos val="nextTo"/>
        <c:crossAx val="85317504"/>
        <c:crosses val="autoZero"/>
        <c:crossBetween val="between"/>
      </c:valAx>
    </c:plotArea>
    <c:legend>
      <c:legendPos val="b"/>
      <c:layout>
        <c:manualLayout>
          <c:xMode val="edge"/>
          <c:yMode val="edge"/>
          <c:x val="4.5519892552395684E-2"/>
          <c:y val="0.94838230925964595"/>
          <c:w val="0.899999976482321"/>
          <c:h val="5.1617690740345945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Supplies and Textbooks</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_(* #,##0.0_);_(* \(#,##0.0\);_(* "-"??_);_(@_)</c:formatCode>
                <c:ptCount val="5"/>
                <c:pt idx="0">
                  <c:v>10.6</c:v>
                </c:pt>
                <c:pt idx="1">
                  <c:v>11.7</c:v>
                </c:pt>
                <c:pt idx="2">
                  <c:v>12.6</c:v>
                </c:pt>
                <c:pt idx="3">
                  <c:v>9.5</c:v>
                </c:pt>
                <c:pt idx="4">
                  <c:v>13.2</c:v>
                </c:pt>
              </c:numCache>
            </c:numRef>
          </c:val>
        </c:ser>
        <c:ser>
          <c:idx val="1"/>
          <c:order val="1"/>
          <c:tx>
            <c:strRef>
              <c:f>Sheet1!$C$1</c:f>
              <c:strCache>
                <c:ptCount val="1"/>
                <c:pt idx="0">
                  <c:v>Equipment</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_(* #,##0.0_);_(* \(#,##0.0\);_(* "-"??_);_(@_)</c:formatCode>
                <c:ptCount val="5"/>
                <c:pt idx="0">
                  <c:v>1.5</c:v>
                </c:pt>
                <c:pt idx="1">
                  <c:v>1.9000000000000001</c:v>
                </c:pt>
                <c:pt idx="2">
                  <c:v>1.3</c:v>
                </c:pt>
                <c:pt idx="3">
                  <c:v>1.9000000000000001</c:v>
                </c:pt>
                <c:pt idx="4">
                  <c:v>1</c:v>
                </c:pt>
              </c:numCache>
            </c:numRef>
          </c:val>
        </c:ser>
        <c:ser>
          <c:idx val="2"/>
          <c:order val="2"/>
          <c:tx>
            <c:strRef>
              <c:f>Sheet1!$D$1</c:f>
              <c:strCache>
                <c:ptCount val="1"/>
                <c:pt idx="0">
                  <c:v>Other Expense</c:v>
                </c:pt>
              </c:strCache>
            </c:strRef>
          </c:tx>
          <c:dLbls>
            <c:showVal val="1"/>
          </c:dLbls>
          <c:cat>
            <c:strRef>
              <c:f>Sheet1!$A$2:$A$6</c:f>
              <c:strCache>
                <c:ptCount val="5"/>
                <c:pt idx="0">
                  <c:v>2008</c:v>
                </c:pt>
                <c:pt idx="1">
                  <c:v>2009</c:v>
                </c:pt>
                <c:pt idx="2">
                  <c:v>2010</c:v>
                </c:pt>
                <c:pt idx="3">
                  <c:v>2011*</c:v>
                </c:pt>
                <c:pt idx="4">
                  <c:v>2012*</c:v>
                </c:pt>
              </c:strCache>
            </c:strRef>
          </c:cat>
          <c:val>
            <c:numRef>
              <c:f>Sheet1!$D$2:$D$6</c:f>
              <c:numCache>
                <c:formatCode>_(* #,##0.0_);_(* \(#,##0.0\);_(* "-"??_);_(@_)</c:formatCode>
                <c:ptCount val="5"/>
                <c:pt idx="0">
                  <c:v>5.2</c:v>
                </c:pt>
                <c:pt idx="1">
                  <c:v>6</c:v>
                </c:pt>
                <c:pt idx="2">
                  <c:v>6.6</c:v>
                </c:pt>
                <c:pt idx="3">
                  <c:v>7</c:v>
                </c:pt>
                <c:pt idx="4">
                  <c:v>6.9</c:v>
                </c:pt>
              </c:numCache>
            </c:numRef>
          </c:val>
        </c:ser>
        <c:shape val="box"/>
        <c:axId val="79333632"/>
        <c:axId val="79505664"/>
        <c:axId val="0"/>
      </c:bar3DChart>
      <c:catAx>
        <c:axId val="79333632"/>
        <c:scaling>
          <c:orientation val="minMax"/>
        </c:scaling>
        <c:axPos val="b"/>
        <c:numFmt formatCode="General" sourceLinked="1"/>
        <c:tickLblPos val="nextTo"/>
        <c:crossAx val="79505664"/>
        <c:crosses val="autoZero"/>
        <c:auto val="1"/>
        <c:lblAlgn val="ctr"/>
        <c:lblOffset val="100"/>
      </c:catAx>
      <c:valAx>
        <c:axId val="79505664"/>
        <c:scaling>
          <c:orientation val="minMax"/>
          <c:min val="0"/>
        </c:scaling>
        <c:axPos val="l"/>
        <c:majorGridlines/>
        <c:numFmt formatCode="_(* #,##0.0_);_(* \(#,##0.0\);_(* &quot;-&quot;??_);_(@_)" sourceLinked="1"/>
        <c:tickLblPos val="nextTo"/>
        <c:crossAx val="79333632"/>
        <c:crosses val="autoZero"/>
        <c:crossBetween val="between"/>
      </c:valAx>
    </c:plotArea>
    <c:legend>
      <c:legendPos val="b"/>
      <c:layout>
        <c:manualLayout>
          <c:xMode val="edge"/>
          <c:yMode val="edge"/>
          <c:x val="0.18004011646898876"/>
          <c:y val="0.93447818360891521"/>
          <c:w val="0.62797278251150379"/>
          <c:h val="5.7580055967524274E-2"/>
        </c:manualLayout>
      </c:layout>
      <c:txPr>
        <a:bodyPr/>
        <a:lstStyle/>
        <a:p>
          <a:pPr>
            <a:defRPr sz="1400"/>
          </a:pPr>
          <a:endParaRPr lang="en-US"/>
        </a:p>
      </c:txPr>
    </c:legend>
    <c:plotVisOnly val="1"/>
  </c:chart>
  <c:txPr>
    <a:bodyPr/>
    <a:lstStyle/>
    <a:p>
      <a:pPr>
        <a:defRPr sz="1800"/>
      </a:pPr>
      <a:endParaRPr lang="en-US"/>
    </a:p>
  </c:txPr>
  <c:externalData r:id="rId1"/>
</c:chartSpace>
</file>

<file path=ppt/charts/chart16.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QZAB</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_(* #,##0_);_(* \(#,##0\);_(* "-"??_);_(@_)</c:formatCode>
                <c:ptCount val="5"/>
                <c:pt idx="0">
                  <c:v>97875</c:v>
                </c:pt>
                <c:pt idx="1">
                  <c:v>97875</c:v>
                </c:pt>
                <c:pt idx="2">
                  <c:v>97875</c:v>
                </c:pt>
                <c:pt idx="3">
                  <c:v>97875</c:v>
                </c:pt>
                <c:pt idx="4">
                  <c:v>97875</c:v>
                </c:pt>
              </c:numCache>
            </c:numRef>
          </c:val>
        </c:ser>
        <c:ser>
          <c:idx val="1"/>
          <c:order val="1"/>
          <c:tx>
            <c:strRef>
              <c:f>Sheet1!$C$1</c:f>
              <c:strCache>
                <c:ptCount val="1"/>
                <c:pt idx="0">
                  <c:v>HB-264 Notes</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_(* #,##0_);_(* \(#,##0\);_(* "-"??_);_(@_)</c:formatCode>
                <c:ptCount val="5"/>
                <c:pt idx="0">
                  <c:v>1139126</c:v>
                </c:pt>
                <c:pt idx="1">
                  <c:v>1139126</c:v>
                </c:pt>
                <c:pt idx="2">
                  <c:v>1139126</c:v>
                </c:pt>
                <c:pt idx="3">
                  <c:v>1139126</c:v>
                </c:pt>
                <c:pt idx="4">
                  <c:v>1139126</c:v>
                </c:pt>
              </c:numCache>
            </c:numRef>
          </c:val>
        </c:ser>
        <c:ser>
          <c:idx val="2"/>
          <c:order val="2"/>
          <c:tx>
            <c:strRef>
              <c:f>Sheet1!$D$1</c:f>
              <c:strCache>
                <c:ptCount val="1"/>
                <c:pt idx="0">
                  <c:v>EPA Notes</c:v>
                </c:pt>
              </c:strCache>
            </c:strRef>
          </c:tx>
          <c:dLbls>
            <c:showVal val="1"/>
          </c:dLbls>
          <c:cat>
            <c:strRef>
              <c:f>Sheet1!$A$2:$A$6</c:f>
              <c:strCache>
                <c:ptCount val="5"/>
                <c:pt idx="0">
                  <c:v>2008</c:v>
                </c:pt>
                <c:pt idx="1">
                  <c:v>2009</c:v>
                </c:pt>
                <c:pt idx="2">
                  <c:v>2010</c:v>
                </c:pt>
                <c:pt idx="3">
                  <c:v>2011*</c:v>
                </c:pt>
                <c:pt idx="4">
                  <c:v>2012*</c:v>
                </c:pt>
              </c:strCache>
            </c:strRef>
          </c:cat>
          <c:val>
            <c:numRef>
              <c:f>Sheet1!$D$2:$D$6</c:f>
              <c:numCache>
                <c:formatCode>_(* #,##0_);_(* \(#,##0\);_(* "-"??_);_(@_)</c:formatCode>
                <c:ptCount val="5"/>
                <c:pt idx="0">
                  <c:v>14356</c:v>
                </c:pt>
                <c:pt idx="1">
                  <c:v>14356</c:v>
                </c:pt>
                <c:pt idx="2">
                  <c:v>7158</c:v>
                </c:pt>
              </c:numCache>
            </c:numRef>
          </c:val>
        </c:ser>
        <c:shape val="box"/>
        <c:axId val="85283200"/>
        <c:axId val="85465344"/>
        <c:axId val="0"/>
      </c:bar3DChart>
      <c:catAx>
        <c:axId val="85283200"/>
        <c:scaling>
          <c:orientation val="minMax"/>
        </c:scaling>
        <c:axPos val="b"/>
        <c:numFmt formatCode="General" sourceLinked="1"/>
        <c:tickLblPos val="nextTo"/>
        <c:crossAx val="85465344"/>
        <c:crosses val="autoZero"/>
        <c:auto val="1"/>
        <c:lblAlgn val="ctr"/>
        <c:lblOffset val="100"/>
      </c:catAx>
      <c:valAx>
        <c:axId val="85465344"/>
        <c:scaling>
          <c:orientation val="minMax"/>
        </c:scaling>
        <c:axPos val="l"/>
        <c:majorGridlines/>
        <c:numFmt formatCode="_(* #,##0_);_(* \(#,##0\);_(* &quot;-&quot;??_);_(@_)" sourceLinked="1"/>
        <c:tickLblPos val="nextTo"/>
        <c:crossAx val="85283200"/>
        <c:crosses val="autoZero"/>
        <c:crossBetween val="between"/>
      </c:valAx>
    </c:plotArea>
    <c:legend>
      <c:legendPos val="b"/>
      <c:layout>
        <c:manualLayout>
          <c:xMode val="edge"/>
          <c:yMode val="edge"/>
          <c:x val="0.14468809551191017"/>
          <c:y val="0.94838230925964606"/>
          <c:w val="0.70465019911248961"/>
          <c:h val="5.1617690740345938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Transfers</c:v>
                </c:pt>
              </c:strCache>
            </c:strRef>
          </c:tx>
          <c:dLbls>
            <c:dLbl>
              <c:idx val="3"/>
              <c:layout>
                <c:manualLayout>
                  <c:x val="0"/>
                  <c:y val="-1.058901389808074E-2"/>
                </c:manualLayout>
              </c:layout>
              <c:tx>
                <c:rich>
                  <a:bodyPr/>
                  <a:lstStyle/>
                  <a:p>
                    <a:r>
                      <a:rPr lang="en-US" dirty="0"/>
                      <a:t> </a:t>
                    </a:r>
                    <a:r>
                      <a:rPr lang="en-US" dirty="0" smtClean="0"/>
                      <a:t>7.9 </a:t>
                    </a:r>
                    <a:endParaRPr lang="en-US" dirty="0"/>
                  </a:p>
                </c:rich>
              </c:tx>
              <c:showVal val="1"/>
            </c:dLbl>
            <c:showVal val="1"/>
          </c:dLbls>
          <c:cat>
            <c:strRef>
              <c:f>Sheet1!$A$2:$A$6</c:f>
              <c:strCache>
                <c:ptCount val="5"/>
                <c:pt idx="0">
                  <c:v>2008</c:v>
                </c:pt>
                <c:pt idx="1">
                  <c:v>2009</c:v>
                </c:pt>
                <c:pt idx="2">
                  <c:v>2010</c:v>
                </c:pt>
                <c:pt idx="3">
                  <c:v>2011*</c:v>
                </c:pt>
                <c:pt idx="4">
                  <c:v>2012*</c:v>
                </c:pt>
              </c:strCache>
            </c:strRef>
          </c:cat>
          <c:val>
            <c:numRef>
              <c:f>Sheet1!$B$2:$B$6</c:f>
              <c:numCache>
                <c:formatCode>_(* #,##0.0_);_(* \(#,##0.0\);_(* "-"??_);_(@_)</c:formatCode>
                <c:ptCount val="5"/>
                <c:pt idx="0">
                  <c:v>6.5</c:v>
                </c:pt>
                <c:pt idx="1">
                  <c:v>3.8</c:v>
                </c:pt>
                <c:pt idx="2">
                  <c:v>5.9</c:v>
                </c:pt>
                <c:pt idx="3">
                  <c:v>7.9</c:v>
                </c:pt>
                <c:pt idx="4">
                  <c:v>7</c:v>
                </c:pt>
              </c:numCache>
            </c:numRef>
          </c:val>
        </c:ser>
        <c:ser>
          <c:idx val="1"/>
          <c:order val="1"/>
          <c:tx>
            <c:strRef>
              <c:f>Sheet1!$C$1</c:f>
              <c:strCache>
                <c:ptCount val="1"/>
                <c:pt idx="0">
                  <c:v>Advances</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_(* #,##0.0_);_(* \(#,##0.0\);_(* "-"??_);_(@_)</c:formatCode>
                <c:ptCount val="5"/>
                <c:pt idx="0">
                  <c:v>5.5</c:v>
                </c:pt>
                <c:pt idx="1">
                  <c:v>2.5</c:v>
                </c:pt>
                <c:pt idx="2">
                  <c:v>1.7</c:v>
                </c:pt>
                <c:pt idx="3">
                  <c:v>4</c:v>
                </c:pt>
                <c:pt idx="4">
                  <c:v>2.5</c:v>
                </c:pt>
              </c:numCache>
            </c:numRef>
          </c:val>
        </c:ser>
        <c:shape val="box"/>
        <c:axId val="85144320"/>
        <c:axId val="85153280"/>
        <c:axId val="0"/>
      </c:bar3DChart>
      <c:catAx>
        <c:axId val="85144320"/>
        <c:scaling>
          <c:orientation val="minMax"/>
        </c:scaling>
        <c:axPos val="b"/>
        <c:numFmt formatCode="General" sourceLinked="1"/>
        <c:tickLblPos val="nextTo"/>
        <c:crossAx val="85153280"/>
        <c:crosses val="autoZero"/>
        <c:auto val="1"/>
        <c:lblAlgn val="ctr"/>
        <c:lblOffset val="100"/>
      </c:catAx>
      <c:valAx>
        <c:axId val="85153280"/>
        <c:scaling>
          <c:orientation val="minMax"/>
          <c:min val="0"/>
        </c:scaling>
        <c:axPos val="l"/>
        <c:majorGridlines/>
        <c:numFmt formatCode="_(* #,##0.0_);_(* \(#,##0.0\);_(* &quot;-&quot;??_);_(@_)" sourceLinked="1"/>
        <c:tickLblPos val="nextTo"/>
        <c:crossAx val="85144320"/>
        <c:crosses val="autoZero"/>
        <c:crossBetween val="between"/>
      </c:valAx>
    </c:plotArea>
    <c:legend>
      <c:legendPos val="b"/>
      <c:layout>
        <c:manualLayout>
          <c:xMode val="edge"/>
          <c:yMode val="edge"/>
          <c:x val="0.36881940510131878"/>
          <c:y val="0.93447818360891521"/>
          <c:w val="0.26236107220893867"/>
          <c:h val="5.7580055967524274E-2"/>
        </c:manualLayout>
      </c:layout>
      <c:txPr>
        <a:bodyPr/>
        <a:lstStyle/>
        <a:p>
          <a:pPr>
            <a:defRPr sz="1400"/>
          </a:pPr>
          <a:endParaRPr lang="en-US"/>
        </a:p>
      </c:txPr>
    </c:legend>
    <c:plotVisOnly val="1"/>
  </c:chart>
  <c:txPr>
    <a:bodyPr/>
    <a:lstStyle/>
    <a:p>
      <a:pPr>
        <a:defRPr sz="1800"/>
      </a:pPr>
      <a:endParaRPr lang="en-US"/>
    </a:p>
  </c:txPr>
  <c:externalData r:id="rId1"/>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tx>
            <c:strRef>
              <c:f>Sheet1!$B$1</c:f>
              <c:strCache>
                <c:ptCount val="1"/>
                <c:pt idx="0">
                  <c:v>Column1</c:v>
                </c:pt>
              </c:strCache>
            </c:strRef>
          </c:tx>
          <c:explosion val="25"/>
          <c:dLbls>
            <c:dLbl>
              <c:idx val="0"/>
              <c:layout>
                <c:manualLayout>
                  <c:x val="-0.14628341775006898"/>
                  <c:y val="9.4050743657044604E-6"/>
                </c:manualLayout>
              </c:layout>
              <c:showVal val="1"/>
              <c:showCatName val="1"/>
            </c:dLbl>
            <c:dLbl>
              <c:idx val="1"/>
              <c:layout>
                <c:manualLayout>
                  <c:x val="-2.8920992098292578E-2"/>
                  <c:y val="-3.0546150481189856E-2"/>
                </c:manualLayout>
              </c:layout>
              <c:showVal val="1"/>
              <c:showCatName val="1"/>
            </c:dLbl>
            <c:dLbl>
              <c:idx val="5"/>
              <c:layout>
                <c:manualLayout>
                  <c:x val="0.1403317381286836"/>
                  <c:y val="2.0613298337707791E-2"/>
                </c:manualLayout>
              </c:layout>
              <c:showVal val="1"/>
              <c:showCatName val="1"/>
            </c:dLbl>
            <c:dLbl>
              <c:idx val="6"/>
              <c:layout>
                <c:manualLayout>
                  <c:x val="-4.8337722909448953E-2"/>
                  <c:y val="-8.5533683289588779E-3"/>
                </c:manualLayout>
              </c:layout>
              <c:showVal val="1"/>
              <c:showCatName val="1"/>
            </c:dLbl>
            <c:dLbl>
              <c:idx val="7"/>
              <c:layout/>
              <c:tx>
                <c:rich>
                  <a:bodyPr/>
                  <a:lstStyle/>
                  <a:p>
                    <a:r>
                      <a:rPr lang="en-US"/>
                      <a:t>Schools Staff &amp; Discretionary Funds, </a:t>
                    </a:r>
                    <a:r>
                      <a:rPr lang="en-US" smtClean="0"/>
                      <a:t>47.1%</a:t>
                    </a:r>
                    <a:endParaRPr lang="en-US"/>
                  </a:p>
                </c:rich>
              </c:tx>
              <c:showVal val="1"/>
              <c:showCatName val="1"/>
            </c:dLbl>
            <c:showVal val="1"/>
            <c:showCatName val="1"/>
            <c:showLeaderLines val="1"/>
          </c:dLbls>
          <c:cat>
            <c:strRef>
              <c:f>Sheet1!$A$2:$A$9</c:f>
              <c:strCache>
                <c:ptCount val="8"/>
                <c:pt idx="0">
                  <c:v>CEO</c:v>
                </c:pt>
                <c:pt idx="1">
                  <c:v>COS</c:v>
                </c:pt>
                <c:pt idx="2">
                  <c:v>CAO</c:v>
                </c:pt>
                <c:pt idx="3">
                  <c:v>COO</c:v>
                </c:pt>
                <c:pt idx="4">
                  <c:v>CFO</c:v>
                </c:pt>
                <c:pt idx="5">
                  <c:v>Board</c:v>
                </c:pt>
                <c:pt idx="6">
                  <c:v>TMO</c:v>
                </c:pt>
                <c:pt idx="7">
                  <c:v>Schools Staff &amp; Discretionary Funds</c:v>
                </c:pt>
              </c:strCache>
            </c:strRef>
          </c:cat>
          <c:val>
            <c:numRef>
              <c:f>Sheet1!$B$2:$B$9</c:f>
              <c:numCache>
                <c:formatCode>0.0%</c:formatCode>
                <c:ptCount val="8"/>
                <c:pt idx="0">
                  <c:v>1.0475668801526658E-3</c:v>
                </c:pt>
                <c:pt idx="1">
                  <c:v>3.1885469666024305E-2</c:v>
                </c:pt>
                <c:pt idx="2">
                  <c:v>6.1945986449622292E-2</c:v>
                </c:pt>
                <c:pt idx="3">
                  <c:v>0.14992138633747246</c:v>
                </c:pt>
                <c:pt idx="4">
                  <c:v>0.28278994782574546</c:v>
                </c:pt>
                <c:pt idx="5">
                  <c:v>3.7895058740972418E-4</c:v>
                </c:pt>
                <c:pt idx="6">
                  <c:v>7.269129680829696E-4</c:v>
                </c:pt>
                <c:pt idx="7">
                  <c:v>0.47130377928549111</c:v>
                </c:pt>
              </c:numCache>
            </c:numRef>
          </c:val>
        </c:ser>
      </c:pie3DChart>
    </c:plotArea>
    <c:plotVisOnly val="1"/>
  </c:chart>
  <c:txPr>
    <a:bodyPr/>
    <a:lstStyle/>
    <a:p>
      <a:pPr>
        <a:defRPr sz="1800"/>
      </a:pPr>
      <a:endParaRPr lang="en-US"/>
    </a:p>
  </c:txPr>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2002 Library</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#,##0.0_);\(#,##0.0\)</c:formatCode>
                <c:ptCount val="5"/>
                <c:pt idx="0">
                  <c:v>4.0999999999999996</c:v>
                </c:pt>
                <c:pt idx="1">
                  <c:v>4.0999999999999996</c:v>
                </c:pt>
                <c:pt idx="2">
                  <c:v>4.0999999999999996</c:v>
                </c:pt>
                <c:pt idx="3">
                  <c:v>4</c:v>
                </c:pt>
                <c:pt idx="4">
                  <c:v>3</c:v>
                </c:pt>
              </c:numCache>
            </c:numRef>
          </c:val>
        </c:ser>
        <c:ser>
          <c:idx val="1"/>
          <c:order val="1"/>
          <c:tx>
            <c:strRef>
              <c:f>Sheet1!$C$1</c:f>
              <c:strCache>
                <c:ptCount val="1"/>
                <c:pt idx="0">
                  <c:v>2002 School Imp Bond</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#,##0.0_);\(#,##0.0\)</c:formatCode>
                <c:ptCount val="5"/>
                <c:pt idx="0">
                  <c:v>4.3</c:v>
                </c:pt>
                <c:pt idx="1">
                  <c:v>4</c:v>
                </c:pt>
                <c:pt idx="2">
                  <c:v>3.9</c:v>
                </c:pt>
                <c:pt idx="3">
                  <c:v>19.600000000000001</c:v>
                </c:pt>
                <c:pt idx="4">
                  <c:v>3.4</c:v>
                </c:pt>
              </c:numCache>
            </c:numRef>
          </c:val>
        </c:ser>
        <c:ser>
          <c:idx val="2"/>
          <c:order val="2"/>
          <c:tx>
            <c:strRef>
              <c:f>Sheet1!$D$1</c:f>
              <c:strCache>
                <c:ptCount val="1"/>
                <c:pt idx="0">
                  <c:v>2004 School Imp Bond</c:v>
                </c:pt>
              </c:strCache>
            </c:strRef>
          </c:tx>
          <c:dLbls>
            <c:showVal val="1"/>
          </c:dLbls>
          <c:cat>
            <c:strRef>
              <c:f>Sheet1!$A$2:$A$6</c:f>
              <c:strCache>
                <c:ptCount val="5"/>
                <c:pt idx="0">
                  <c:v>2008</c:v>
                </c:pt>
                <c:pt idx="1">
                  <c:v>2009</c:v>
                </c:pt>
                <c:pt idx="2">
                  <c:v>2010</c:v>
                </c:pt>
                <c:pt idx="3">
                  <c:v>2011*</c:v>
                </c:pt>
                <c:pt idx="4">
                  <c:v>2012*</c:v>
                </c:pt>
              </c:strCache>
            </c:strRef>
          </c:cat>
          <c:val>
            <c:numRef>
              <c:f>Sheet1!$D$2:$D$6</c:f>
              <c:numCache>
                <c:formatCode>#,##0.0_);\(#,##0.0\)</c:formatCode>
                <c:ptCount val="5"/>
                <c:pt idx="0">
                  <c:v>7.6</c:v>
                </c:pt>
                <c:pt idx="1">
                  <c:v>7.6</c:v>
                </c:pt>
                <c:pt idx="2">
                  <c:v>7.6</c:v>
                </c:pt>
                <c:pt idx="3">
                  <c:v>7.6</c:v>
                </c:pt>
                <c:pt idx="4">
                  <c:v>7.6</c:v>
                </c:pt>
              </c:numCache>
            </c:numRef>
          </c:val>
        </c:ser>
        <c:ser>
          <c:idx val="3"/>
          <c:order val="3"/>
          <c:tx>
            <c:strRef>
              <c:f>Sheet1!$E$1</c:f>
              <c:strCache>
                <c:ptCount val="1"/>
                <c:pt idx="0">
                  <c:v>2010 School Imp Bond</c:v>
                </c:pt>
              </c:strCache>
            </c:strRef>
          </c:tx>
          <c:dLbls>
            <c:dLbl>
              <c:idx val="3"/>
              <c:layout/>
              <c:showVal val="1"/>
            </c:dLbl>
            <c:dLbl>
              <c:idx val="4"/>
              <c:layout/>
              <c:showVal val="1"/>
            </c:dLbl>
            <c:delete val="1"/>
          </c:dLbls>
          <c:cat>
            <c:strRef>
              <c:f>Sheet1!$A$2:$A$6</c:f>
              <c:strCache>
                <c:ptCount val="5"/>
                <c:pt idx="0">
                  <c:v>2008</c:v>
                </c:pt>
                <c:pt idx="1">
                  <c:v>2009</c:v>
                </c:pt>
                <c:pt idx="2">
                  <c:v>2010</c:v>
                </c:pt>
                <c:pt idx="3">
                  <c:v>2011*</c:v>
                </c:pt>
                <c:pt idx="4">
                  <c:v>2012*</c:v>
                </c:pt>
              </c:strCache>
            </c:strRef>
          </c:cat>
          <c:val>
            <c:numRef>
              <c:f>Sheet1!$E$2:$E$6</c:f>
              <c:numCache>
                <c:formatCode>General</c:formatCode>
                <c:ptCount val="5"/>
                <c:pt idx="3" formatCode="#,##0.0_);\(#,##0.0\)">
                  <c:v>1.9000000000000001</c:v>
                </c:pt>
                <c:pt idx="4" formatCode="#,##0.0_);\(#,##0.0\)">
                  <c:v>2.8</c:v>
                </c:pt>
              </c:numCache>
            </c:numRef>
          </c:val>
        </c:ser>
        <c:ser>
          <c:idx val="4"/>
          <c:order val="4"/>
          <c:tx>
            <c:strRef>
              <c:f>Sheet1!$F$1</c:f>
              <c:strCache>
                <c:ptCount val="1"/>
                <c:pt idx="0">
                  <c:v>Note</c:v>
                </c:pt>
              </c:strCache>
            </c:strRef>
          </c:tx>
          <c:dLbls>
            <c:showVal val="1"/>
          </c:dLbls>
          <c:cat>
            <c:strRef>
              <c:f>Sheet1!$A$2:$A$6</c:f>
              <c:strCache>
                <c:ptCount val="5"/>
                <c:pt idx="0">
                  <c:v>2008</c:v>
                </c:pt>
                <c:pt idx="1">
                  <c:v>2009</c:v>
                </c:pt>
                <c:pt idx="2">
                  <c:v>2010</c:v>
                </c:pt>
                <c:pt idx="3">
                  <c:v>2011*</c:v>
                </c:pt>
                <c:pt idx="4">
                  <c:v>2012*</c:v>
                </c:pt>
              </c:strCache>
            </c:strRef>
          </c:cat>
          <c:val>
            <c:numRef>
              <c:f>Sheet1!$F$2:$F$6</c:f>
              <c:numCache>
                <c:formatCode>#,##0.0_);\(#,##0.0\)</c:formatCode>
                <c:ptCount val="5"/>
                <c:pt idx="0">
                  <c:v>30.9</c:v>
                </c:pt>
                <c:pt idx="1">
                  <c:v>20.5</c:v>
                </c:pt>
                <c:pt idx="2">
                  <c:v>15.3</c:v>
                </c:pt>
              </c:numCache>
            </c:numRef>
          </c:val>
        </c:ser>
        <c:shape val="box"/>
        <c:axId val="94085504"/>
        <c:axId val="94087040"/>
        <c:axId val="0"/>
      </c:bar3DChart>
      <c:catAx>
        <c:axId val="94085504"/>
        <c:scaling>
          <c:orientation val="minMax"/>
        </c:scaling>
        <c:axPos val="b"/>
        <c:numFmt formatCode="General" sourceLinked="1"/>
        <c:tickLblPos val="nextTo"/>
        <c:crossAx val="94087040"/>
        <c:crosses val="autoZero"/>
        <c:auto val="1"/>
        <c:lblAlgn val="ctr"/>
        <c:lblOffset val="100"/>
      </c:catAx>
      <c:valAx>
        <c:axId val="94087040"/>
        <c:scaling>
          <c:orientation val="minMax"/>
        </c:scaling>
        <c:axPos val="l"/>
        <c:majorGridlines/>
        <c:numFmt formatCode="#,##0.0_);\(#,##0.0\)" sourceLinked="1"/>
        <c:tickLblPos val="nextTo"/>
        <c:crossAx val="94085504"/>
        <c:crosses val="autoZero"/>
        <c:crossBetween val="between"/>
      </c:valAx>
    </c:plotArea>
    <c:legend>
      <c:legendPos val="b"/>
      <c:layout>
        <c:manualLayout>
          <c:xMode val="edge"/>
          <c:yMode val="edge"/>
          <c:x val="0"/>
          <c:y val="0.94838230925964595"/>
          <c:w val="1"/>
          <c:h val="5.1617690740345841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bar3DChart>
        <c:barDir val="col"/>
        <c:grouping val="stacked"/>
        <c:ser>
          <c:idx val="0"/>
          <c:order val="0"/>
          <c:tx>
            <c:strRef>
              <c:f>Sheet1!$B$1</c:f>
              <c:strCache>
                <c:ptCount val="1"/>
                <c:pt idx="0">
                  <c:v>Enrollment</c:v>
                </c:pt>
              </c:strCache>
            </c:strRef>
          </c:tx>
          <c:cat>
            <c:strRef>
              <c:f>Sheet1!$A$2:$A$11</c:f>
              <c:strCache>
                <c:ptCount val="10"/>
                <c:pt idx="0">
                  <c:v>2003</c:v>
                </c:pt>
                <c:pt idx="1">
                  <c:v>2004</c:v>
                </c:pt>
                <c:pt idx="2">
                  <c:v>2005</c:v>
                </c:pt>
                <c:pt idx="3">
                  <c:v>2006</c:v>
                </c:pt>
                <c:pt idx="4">
                  <c:v>2007</c:v>
                </c:pt>
                <c:pt idx="5">
                  <c:v>2008</c:v>
                </c:pt>
                <c:pt idx="6">
                  <c:v>2009</c:v>
                </c:pt>
                <c:pt idx="7">
                  <c:v>2010</c:v>
                </c:pt>
                <c:pt idx="8">
                  <c:v>2011*</c:v>
                </c:pt>
                <c:pt idx="9">
                  <c:v>2012*</c:v>
                </c:pt>
              </c:strCache>
            </c:strRef>
          </c:cat>
          <c:val>
            <c:numRef>
              <c:f>Sheet1!$B$2:$B$11</c:f>
              <c:numCache>
                <c:formatCode>_(* #,##0_);_(* \(#,##0\);_(* "-"??_);_(@_)</c:formatCode>
                <c:ptCount val="10"/>
                <c:pt idx="0">
                  <c:v>7860</c:v>
                </c:pt>
                <c:pt idx="1">
                  <c:v>10488</c:v>
                </c:pt>
                <c:pt idx="2">
                  <c:v>9687</c:v>
                </c:pt>
                <c:pt idx="3">
                  <c:v>10858</c:v>
                </c:pt>
                <c:pt idx="4">
                  <c:v>11573</c:v>
                </c:pt>
                <c:pt idx="5">
                  <c:v>12693</c:v>
                </c:pt>
                <c:pt idx="6">
                  <c:v>12900</c:v>
                </c:pt>
                <c:pt idx="7">
                  <c:v>13114</c:v>
                </c:pt>
                <c:pt idx="8">
                  <c:v>14339</c:v>
                </c:pt>
                <c:pt idx="9">
                  <c:v>14979</c:v>
                </c:pt>
              </c:numCache>
            </c:numRef>
          </c:val>
        </c:ser>
        <c:shape val="box"/>
        <c:axId val="74931200"/>
        <c:axId val="74941184"/>
        <c:axId val="0"/>
      </c:bar3DChart>
      <c:catAx>
        <c:axId val="74931200"/>
        <c:scaling>
          <c:orientation val="minMax"/>
        </c:scaling>
        <c:axPos val="b"/>
        <c:numFmt formatCode="General" sourceLinked="1"/>
        <c:tickLblPos val="nextTo"/>
        <c:crossAx val="74941184"/>
        <c:crosses val="autoZero"/>
        <c:auto val="1"/>
        <c:lblAlgn val="ctr"/>
        <c:lblOffset val="100"/>
      </c:catAx>
      <c:valAx>
        <c:axId val="74941184"/>
        <c:scaling>
          <c:orientation val="minMax"/>
        </c:scaling>
        <c:axPos val="l"/>
        <c:majorGridlines/>
        <c:numFmt formatCode="_(* #,##0_);_(* \(#,##0\);_(* &quot;-&quot;??_);_(@_)" sourceLinked="1"/>
        <c:tickLblPos val="nextTo"/>
        <c:crossAx val="74931200"/>
        <c:crosses val="autoZero"/>
        <c:crossBetween val="between"/>
      </c:valAx>
    </c:plotArea>
    <c:legend>
      <c:legendPos val="b"/>
      <c:layout/>
    </c:legend>
    <c:plotVisOnly val="1"/>
  </c:chart>
  <c:txPr>
    <a:bodyPr/>
    <a:lstStyle/>
    <a:p>
      <a:pPr>
        <a:defRPr sz="1800"/>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AngAx val="1"/>
    </c:view3D>
    <c:plotArea>
      <c:layout/>
      <c:bar3DChart>
        <c:barDir val="col"/>
        <c:grouping val="stacked"/>
        <c:ser>
          <c:idx val="0"/>
          <c:order val="0"/>
          <c:tx>
            <c:strRef>
              <c:f>Sheet1!$B$1</c:f>
              <c:strCache>
                <c:ptCount val="1"/>
                <c:pt idx="0">
                  <c:v>Permanent Improvement</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#,##0.0_);\(#,##0.0\)</c:formatCode>
                <c:ptCount val="5"/>
                <c:pt idx="0">
                  <c:v>6.8</c:v>
                </c:pt>
                <c:pt idx="1">
                  <c:v>10</c:v>
                </c:pt>
                <c:pt idx="2">
                  <c:v>13.7</c:v>
                </c:pt>
                <c:pt idx="3">
                  <c:v>18.5</c:v>
                </c:pt>
                <c:pt idx="4">
                  <c:v>27</c:v>
                </c:pt>
              </c:numCache>
            </c:numRef>
          </c:val>
        </c:ser>
        <c:shape val="box"/>
        <c:axId val="88646784"/>
        <c:axId val="88648704"/>
        <c:axId val="0"/>
      </c:bar3DChart>
      <c:catAx>
        <c:axId val="88646784"/>
        <c:scaling>
          <c:orientation val="minMax"/>
        </c:scaling>
        <c:axPos val="b"/>
        <c:numFmt formatCode="General" sourceLinked="1"/>
        <c:tickLblPos val="nextTo"/>
        <c:crossAx val="88648704"/>
        <c:crosses val="autoZero"/>
        <c:auto val="1"/>
        <c:lblAlgn val="ctr"/>
        <c:lblOffset val="100"/>
      </c:catAx>
      <c:valAx>
        <c:axId val="88648704"/>
        <c:scaling>
          <c:orientation val="minMax"/>
        </c:scaling>
        <c:axPos val="l"/>
        <c:majorGridlines/>
        <c:numFmt formatCode="#,##0.0_);\(#,##0.0\)" sourceLinked="1"/>
        <c:tickLblPos val="nextTo"/>
        <c:crossAx val="88646784"/>
        <c:crosses val="autoZero"/>
        <c:crossBetween val="between"/>
      </c:valAx>
    </c:plotArea>
    <c:legend>
      <c:legendPos val="b"/>
      <c:layout>
        <c:manualLayout>
          <c:xMode val="edge"/>
          <c:yMode val="edge"/>
          <c:x val="0"/>
          <c:y val="0.94838230925964573"/>
          <c:w val="1"/>
          <c:h val="5.1617690740345855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AngAx val="1"/>
    </c:view3D>
    <c:plotArea>
      <c:layout/>
      <c:bar3DChart>
        <c:barDir val="col"/>
        <c:grouping val="stacked"/>
        <c:ser>
          <c:idx val="0"/>
          <c:order val="0"/>
          <c:tx>
            <c:strRef>
              <c:f>Sheet1!$B$1</c:f>
              <c:strCache>
                <c:ptCount val="1"/>
                <c:pt idx="0">
                  <c:v>Building</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#,##0.0_);\(#,##0.0\)</c:formatCode>
                <c:ptCount val="5"/>
                <c:pt idx="0">
                  <c:v>0</c:v>
                </c:pt>
                <c:pt idx="1">
                  <c:v>0</c:v>
                </c:pt>
                <c:pt idx="2">
                  <c:v>5.8</c:v>
                </c:pt>
                <c:pt idx="3">
                  <c:v>0</c:v>
                </c:pt>
                <c:pt idx="4">
                  <c:v>1.4</c:v>
                </c:pt>
              </c:numCache>
            </c:numRef>
          </c:val>
        </c:ser>
        <c:shape val="box"/>
        <c:axId val="96138752"/>
        <c:axId val="96140288"/>
        <c:axId val="0"/>
      </c:bar3DChart>
      <c:catAx>
        <c:axId val="96138752"/>
        <c:scaling>
          <c:orientation val="minMax"/>
        </c:scaling>
        <c:axPos val="b"/>
        <c:numFmt formatCode="General" sourceLinked="1"/>
        <c:tickLblPos val="nextTo"/>
        <c:crossAx val="96140288"/>
        <c:crosses val="autoZero"/>
        <c:auto val="1"/>
        <c:lblAlgn val="ctr"/>
        <c:lblOffset val="100"/>
      </c:catAx>
      <c:valAx>
        <c:axId val="96140288"/>
        <c:scaling>
          <c:orientation val="minMax"/>
        </c:scaling>
        <c:axPos val="l"/>
        <c:majorGridlines/>
        <c:numFmt formatCode="#,##0.0_);\(#,##0.0\)" sourceLinked="1"/>
        <c:tickLblPos val="nextTo"/>
        <c:crossAx val="96138752"/>
        <c:crosses val="autoZero"/>
        <c:crossBetween val="between"/>
      </c:valAx>
    </c:plotArea>
    <c:legend>
      <c:legendPos val="b"/>
      <c:layout>
        <c:manualLayout>
          <c:xMode val="edge"/>
          <c:yMode val="edge"/>
          <c:x val="0"/>
          <c:y val="0.94838230925964551"/>
          <c:w val="1"/>
          <c:h val="5.1617690740345876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US"/>
  <c:chart>
    <c:title>
      <c:layout/>
    </c:title>
    <c:view3D>
      <c:rAngAx val="1"/>
    </c:view3D>
    <c:plotArea>
      <c:layout/>
      <c:bar3DChart>
        <c:barDir val="col"/>
        <c:grouping val="stacked"/>
        <c:ser>
          <c:idx val="0"/>
          <c:order val="0"/>
          <c:tx>
            <c:strRef>
              <c:f>Sheet1!$B$1</c:f>
              <c:strCache>
                <c:ptCount val="1"/>
                <c:pt idx="0">
                  <c:v>Classroom Facilities</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#,##0.0_);\(#,##0.0\)</c:formatCode>
                <c:ptCount val="5"/>
                <c:pt idx="0">
                  <c:v>81.3</c:v>
                </c:pt>
                <c:pt idx="1">
                  <c:v>84.9</c:v>
                </c:pt>
                <c:pt idx="2">
                  <c:v>86.4</c:v>
                </c:pt>
                <c:pt idx="3">
                  <c:v>53</c:v>
                </c:pt>
                <c:pt idx="4">
                  <c:v>242.7</c:v>
                </c:pt>
              </c:numCache>
            </c:numRef>
          </c:val>
        </c:ser>
        <c:shape val="box"/>
        <c:axId val="96533888"/>
        <c:axId val="96412800"/>
        <c:axId val="0"/>
      </c:bar3DChart>
      <c:catAx>
        <c:axId val="96533888"/>
        <c:scaling>
          <c:orientation val="minMax"/>
        </c:scaling>
        <c:axPos val="b"/>
        <c:numFmt formatCode="General" sourceLinked="1"/>
        <c:tickLblPos val="nextTo"/>
        <c:crossAx val="96412800"/>
        <c:crosses val="autoZero"/>
        <c:auto val="1"/>
        <c:lblAlgn val="ctr"/>
        <c:lblOffset val="100"/>
      </c:catAx>
      <c:valAx>
        <c:axId val="96412800"/>
        <c:scaling>
          <c:orientation val="minMax"/>
        </c:scaling>
        <c:axPos val="l"/>
        <c:majorGridlines/>
        <c:numFmt formatCode="#,##0.0_);\(#,##0.0\)" sourceLinked="1"/>
        <c:tickLblPos val="nextTo"/>
        <c:crossAx val="96533888"/>
        <c:crosses val="autoZero"/>
        <c:crossBetween val="between"/>
      </c:valAx>
    </c:plotArea>
    <c:legend>
      <c:legendPos val="b"/>
      <c:layout>
        <c:manualLayout>
          <c:xMode val="edge"/>
          <c:yMode val="edge"/>
          <c:x val="0"/>
          <c:y val="0.94838230925964551"/>
          <c:w val="1"/>
          <c:h val="5.1617690740345876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23.xml><?xml version="1.0" encoding="utf-8"?>
<c:chartSpace xmlns:c="http://schemas.openxmlformats.org/drawingml/2006/chart" xmlns:a="http://schemas.openxmlformats.org/drawingml/2006/main" xmlns:r="http://schemas.openxmlformats.org/officeDocument/2006/relationships">
  <c:date1904 val="1"/>
  <c:lang val="en-US"/>
  <c:chart>
    <c:title/>
    <c:view3D>
      <c:rAngAx val="1"/>
    </c:view3D>
    <c:plotArea>
      <c:layout/>
      <c:bar3DChart>
        <c:barDir val="col"/>
        <c:grouping val="stacked"/>
        <c:ser>
          <c:idx val="0"/>
          <c:order val="0"/>
          <c:tx>
            <c:strRef>
              <c:f>Sheet1!$B$1</c:f>
              <c:strCache>
                <c:ptCount val="1"/>
                <c:pt idx="0">
                  <c:v>Liability Self Insurance</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#,##0.0_);\(#,##0.0\)</c:formatCode>
                <c:ptCount val="5"/>
                <c:pt idx="0">
                  <c:v>0.30000000000000032</c:v>
                </c:pt>
                <c:pt idx="1">
                  <c:v>0.30000000000000032</c:v>
                </c:pt>
                <c:pt idx="2">
                  <c:v>0.8</c:v>
                </c:pt>
                <c:pt idx="3">
                  <c:v>0.4</c:v>
                </c:pt>
                <c:pt idx="4">
                  <c:v>0.5</c:v>
                </c:pt>
              </c:numCache>
            </c:numRef>
          </c:val>
        </c:ser>
        <c:shape val="box"/>
        <c:axId val="9477504"/>
        <c:axId val="9483392"/>
        <c:axId val="0"/>
      </c:bar3DChart>
      <c:catAx>
        <c:axId val="9477504"/>
        <c:scaling>
          <c:orientation val="minMax"/>
        </c:scaling>
        <c:axPos val="b"/>
        <c:numFmt formatCode="General" sourceLinked="1"/>
        <c:tickLblPos val="nextTo"/>
        <c:crossAx val="9483392"/>
        <c:crosses val="autoZero"/>
        <c:auto val="1"/>
        <c:lblAlgn val="ctr"/>
        <c:lblOffset val="100"/>
      </c:catAx>
      <c:valAx>
        <c:axId val="9483392"/>
        <c:scaling>
          <c:orientation val="minMax"/>
        </c:scaling>
        <c:axPos val="l"/>
        <c:majorGridlines/>
        <c:numFmt formatCode="#,##0.0_);\(#,##0.0\)" sourceLinked="1"/>
        <c:tickLblPos val="nextTo"/>
        <c:crossAx val="9477504"/>
        <c:crosses val="autoZero"/>
        <c:crossBetween val="between"/>
      </c:valAx>
    </c:plotArea>
    <c:legend>
      <c:legendPos val="b"/>
      <c:layout>
        <c:manualLayout>
          <c:xMode val="edge"/>
          <c:yMode val="edge"/>
          <c:x val="0"/>
          <c:y val="0.9483823092596454"/>
          <c:w val="1"/>
          <c:h val="5.1617690740345896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24.xml><?xml version="1.0" encoding="utf-8"?>
<c:chartSpace xmlns:c="http://schemas.openxmlformats.org/drawingml/2006/chart" xmlns:a="http://schemas.openxmlformats.org/drawingml/2006/main" xmlns:r="http://schemas.openxmlformats.org/officeDocument/2006/relationships">
  <c:date1904 val="1"/>
  <c:lang val="en-US"/>
  <c:chart>
    <c:title/>
    <c:view3D>
      <c:rAngAx val="1"/>
    </c:view3D>
    <c:plotArea>
      <c:layout/>
      <c:bar3DChart>
        <c:barDir val="col"/>
        <c:grouping val="stacked"/>
        <c:ser>
          <c:idx val="0"/>
          <c:order val="0"/>
          <c:tx>
            <c:strRef>
              <c:f>Sheet1!$B$1</c:f>
              <c:strCache>
                <c:ptCount val="1"/>
                <c:pt idx="0">
                  <c:v>Employee Benefits Self Insurance</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#,##0.0_);\(#,##0.0\)</c:formatCode>
                <c:ptCount val="5"/>
                <c:pt idx="0">
                  <c:v>0</c:v>
                </c:pt>
                <c:pt idx="1">
                  <c:v>40.700000000000003</c:v>
                </c:pt>
                <c:pt idx="2">
                  <c:v>52.8</c:v>
                </c:pt>
                <c:pt idx="3">
                  <c:v>55.3</c:v>
                </c:pt>
                <c:pt idx="4">
                  <c:v>58.6</c:v>
                </c:pt>
              </c:numCache>
            </c:numRef>
          </c:val>
        </c:ser>
        <c:shape val="box"/>
        <c:axId val="99505664"/>
        <c:axId val="99486720"/>
        <c:axId val="0"/>
      </c:bar3DChart>
      <c:catAx>
        <c:axId val="99505664"/>
        <c:scaling>
          <c:orientation val="minMax"/>
        </c:scaling>
        <c:axPos val="b"/>
        <c:numFmt formatCode="General" sourceLinked="1"/>
        <c:tickLblPos val="nextTo"/>
        <c:crossAx val="99486720"/>
        <c:crosses val="autoZero"/>
        <c:auto val="1"/>
        <c:lblAlgn val="ctr"/>
        <c:lblOffset val="100"/>
      </c:catAx>
      <c:valAx>
        <c:axId val="99486720"/>
        <c:scaling>
          <c:orientation val="minMax"/>
        </c:scaling>
        <c:axPos val="l"/>
        <c:majorGridlines/>
        <c:numFmt formatCode="#,##0.0_);\(#,##0.0\)" sourceLinked="1"/>
        <c:tickLblPos val="nextTo"/>
        <c:crossAx val="99505664"/>
        <c:crosses val="autoZero"/>
        <c:crossBetween val="between"/>
      </c:valAx>
    </c:plotArea>
    <c:legend>
      <c:legendPos val="b"/>
      <c:layout>
        <c:manualLayout>
          <c:xMode val="edge"/>
          <c:yMode val="edge"/>
          <c:x val="0"/>
          <c:y val="0.94838230925964528"/>
          <c:w val="1"/>
          <c:h val="5.161769074034591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25.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Aetna</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#,##0.0_);\(#,##0.0\)</c:formatCode>
                <c:ptCount val="5"/>
                <c:pt idx="1">
                  <c:v>7.8</c:v>
                </c:pt>
                <c:pt idx="2">
                  <c:v>9.1</c:v>
                </c:pt>
                <c:pt idx="3">
                  <c:v>10</c:v>
                </c:pt>
                <c:pt idx="4">
                  <c:v>11</c:v>
                </c:pt>
              </c:numCache>
            </c:numRef>
          </c:val>
        </c:ser>
        <c:ser>
          <c:idx val="1"/>
          <c:order val="1"/>
          <c:tx>
            <c:strRef>
              <c:f>Sheet1!$C$1</c:f>
              <c:strCache>
                <c:ptCount val="1"/>
                <c:pt idx="0">
                  <c:v>Medical Mutual</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#,##0.0_);\(#,##0.0\)</c:formatCode>
                <c:ptCount val="5"/>
                <c:pt idx="1">
                  <c:v>32.700000000000003</c:v>
                </c:pt>
                <c:pt idx="2">
                  <c:v>41.1</c:v>
                </c:pt>
                <c:pt idx="3">
                  <c:v>42</c:v>
                </c:pt>
                <c:pt idx="4">
                  <c:v>44</c:v>
                </c:pt>
              </c:numCache>
            </c:numRef>
          </c:val>
        </c:ser>
        <c:ser>
          <c:idx val="2"/>
          <c:order val="2"/>
          <c:tx>
            <c:strRef>
              <c:f>Sheet1!$D$1</c:f>
              <c:strCache>
                <c:ptCount val="1"/>
                <c:pt idx="0">
                  <c:v>Met-Life</c:v>
                </c:pt>
              </c:strCache>
            </c:strRef>
          </c:tx>
          <c:dLbls>
            <c:showVal val="1"/>
          </c:dLbls>
          <c:cat>
            <c:strRef>
              <c:f>Sheet1!$A$2:$A$6</c:f>
              <c:strCache>
                <c:ptCount val="5"/>
                <c:pt idx="0">
                  <c:v>2008</c:v>
                </c:pt>
                <c:pt idx="1">
                  <c:v>2009</c:v>
                </c:pt>
                <c:pt idx="2">
                  <c:v>2010</c:v>
                </c:pt>
                <c:pt idx="3">
                  <c:v>2011*</c:v>
                </c:pt>
                <c:pt idx="4">
                  <c:v>2012*</c:v>
                </c:pt>
              </c:strCache>
            </c:strRef>
          </c:cat>
          <c:val>
            <c:numRef>
              <c:f>Sheet1!$D$2:$D$6</c:f>
              <c:numCache>
                <c:formatCode>General</c:formatCode>
                <c:ptCount val="5"/>
                <c:pt idx="2" formatCode="#,##0.0_);\(#,##0.0\)">
                  <c:v>2.6</c:v>
                </c:pt>
                <c:pt idx="3" formatCode="#,##0.0_);\(#,##0.0\)">
                  <c:v>3</c:v>
                </c:pt>
                <c:pt idx="4" formatCode="#,##0.0_);\(#,##0.0\)">
                  <c:v>3.3</c:v>
                </c:pt>
              </c:numCache>
            </c:numRef>
          </c:val>
        </c:ser>
        <c:ser>
          <c:idx val="3"/>
          <c:order val="3"/>
          <c:tx>
            <c:strRef>
              <c:f>Sheet1!$E$1</c:f>
              <c:strCache>
                <c:ptCount val="1"/>
                <c:pt idx="0">
                  <c:v>Column1</c:v>
                </c:pt>
              </c:strCache>
            </c:strRef>
          </c:tx>
          <c:dLbls>
            <c:dLbl>
              <c:idx val="3"/>
              <c:showVal val="1"/>
            </c:dLbl>
            <c:dLbl>
              <c:idx val="4"/>
              <c:showVal val="1"/>
            </c:dLbl>
            <c:delete val="1"/>
          </c:dLbls>
          <c:cat>
            <c:strRef>
              <c:f>Sheet1!$A$2:$A$6</c:f>
              <c:strCache>
                <c:ptCount val="5"/>
                <c:pt idx="0">
                  <c:v>2008</c:v>
                </c:pt>
                <c:pt idx="1">
                  <c:v>2009</c:v>
                </c:pt>
                <c:pt idx="2">
                  <c:v>2010</c:v>
                </c:pt>
                <c:pt idx="3">
                  <c:v>2011*</c:v>
                </c:pt>
                <c:pt idx="4">
                  <c:v>2012*</c:v>
                </c:pt>
              </c:strCache>
            </c:strRef>
          </c:cat>
          <c:val>
            <c:numRef>
              <c:f>Sheet1!$E$2:$E$6</c:f>
            </c:numRef>
          </c:val>
        </c:ser>
        <c:ser>
          <c:idx val="4"/>
          <c:order val="4"/>
          <c:tx>
            <c:strRef>
              <c:f>Sheet1!$F$1</c:f>
              <c:strCache>
                <c:ptCount val="1"/>
                <c:pt idx="0">
                  <c:v>Column2</c:v>
                </c:pt>
              </c:strCache>
            </c:strRef>
          </c:tx>
          <c:dLbls>
            <c:showVal val="1"/>
          </c:dLbls>
          <c:cat>
            <c:strRef>
              <c:f>Sheet1!$A$2:$A$6</c:f>
              <c:strCache>
                <c:ptCount val="5"/>
                <c:pt idx="0">
                  <c:v>2008</c:v>
                </c:pt>
                <c:pt idx="1">
                  <c:v>2009</c:v>
                </c:pt>
                <c:pt idx="2">
                  <c:v>2010</c:v>
                </c:pt>
                <c:pt idx="3">
                  <c:v>2011*</c:v>
                </c:pt>
                <c:pt idx="4">
                  <c:v>2012*</c:v>
                </c:pt>
              </c:strCache>
            </c:strRef>
          </c:cat>
          <c:val>
            <c:numRef>
              <c:f>Sheet1!$F$2:$F$6</c:f>
            </c:numRef>
          </c:val>
        </c:ser>
        <c:ser>
          <c:idx val="5"/>
          <c:order val="5"/>
          <c:tx>
            <c:strRef>
              <c:f>Sheet1!$G$1</c:f>
              <c:strCache>
                <c:ptCount val="1"/>
                <c:pt idx="0">
                  <c:v>Other</c:v>
                </c:pt>
              </c:strCache>
            </c:strRef>
          </c:tx>
          <c:dLbls>
            <c:dLbl>
              <c:idx val="1"/>
              <c:layout>
                <c:manualLayout>
                  <c:x val="0"/>
                  <c:y val="-1.85307743216413E-2"/>
                </c:manualLayout>
              </c:layout>
              <c:showVal val="1"/>
            </c:dLbl>
            <c:dLbl>
              <c:idx val="3"/>
              <c:layout>
                <c:manualLayout>
                  <c:x val="7.466865344079106E-3"/>
                  <c:y val="-2.6472534745201871E-2"/>
                </c:manualLayout>
              </c:layout>
              <c:showVal val="1"/>
            </c:dLbl>
            <c:dLbl>
              <c:idx val="4"/>
              <c:layout>
                <c:manualLayout>
                  <c:x val="-4.4801192064474211E-3"/>
                  <c:y val="-2.1178027796161493E-2"/>
                </c:manualLayout>
              </c:layout>
              <c:showVal val="1"/>
            </c:dLbl>
            <c:showVal val="1"/>
          </c:dLbls>
          <c:cat>
            <c:strRef>
              <c:f>Sheet1!$A$2:$A$6</c:f>
              <c:strCache>
                <c:ptCount val="5"/>
                <c:pt idx="0">
                  <c:v>2008</c:v>
                </c:pt>
                <c:pt idx="1">
                  <c:v>2009</c:v>
                </c:pt>
                <c:pt idx="2">
                  <c:v>2010</c:v>
                </c:pt>
                <c:pt idx="3">
                  <c:v>2011*</c:v>
                </c:pt>
                <c:pt idx="4">
                  <c:v>2012*</c:v>
                </c:pt>
              </c:strCache>
            </c:strRef>
          </c:cat>
          <c:val>
            <c:numRef>
              <c:f>Sheet1!$G$2:$G$6</c:f>
              <c:numCache>
                <c:formatCode>#,##0.0_);\(#,##0.0\)</c:formatCode>
                <c:ptCount val="5"/>
                <c:pt idx="1">
                  <c:v>0.2</c:v>
                </c:pt>
                <c:pt idx="3">
                  <c:v>0.30000000000000032</c:v>
                </c:pt>
                <c:pt idx="4">
                  <c:v>0.30000000000000032</c:v>
                </c:pt>
              </c:numCache>
            </c:numRef>
          </c:val>
        </c:ser>
        <c:shape val="box"/>
        <c:axId val="74486144"/>
        <c:axId val="74584064"/>
        <c:axId val="0"/>
      </c:bar3DChart>
      <c:catAx>
        <c:axId val="74486144"/>
        <c:scaling>
          <c:orientation val="minMax"/>
        </c:scaling>
        <c:axPos val="b"/>
        <c:numFmt formatCode="General" sourceLinked="1"/>
        <c:tickLblPos val="nextTo"/>
        <c:crossAx val="74584064"/>
        <c:crosses val="autoZero"/>
        <c:auto val="1"/>
        <c:lblAlgn val="ctr"/>
        <c:lblOffset val="100"/>
      </c:catAx>
      <c:valAx>
        <c:axId val="74584064"/>
        <c:scaling>
          <c:orientation val="minMax"/>
        </c:scaling>
        <c:axPos val="l"/>
        <c:majorGridlines/>
        <c:numFmt formatCode="General" sourceLinked="1"/>
        <c:tickLblPos val="nextTo"/>
        <c:crossAx val="74486144"/>
        <c:crosses val="autoZero"/>
        <c:crossBetween val="between"/>
      </c:valAx>
    </c:plotArea>
    <c:legend>
      <c:legendPos val="b"/>
      <c:layout>
        <c:manualLayout>
          <c:xMode val="edge"/>
          <c:yMode val="edge"/>
          <c:x val="0.32288783545333538"/>
          <c:y val="0.94838230925964739"/>
          <c:w val="0.43136574964153168"/>
          <c:h val="5.1617690740345779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26.xml><?xml version="1.0" encoding="utf-8"?>
<c:chartSpace xmlns:c="http://schemas.openxmlformats.org/drawingml/2006/chart" xmlns:a="http://schemas.openxmlformats.org/drawingml/2006/main" xmlns:r="http://schemas.openxmlformats.org/officeDocument/2006/relationships">
  <c:date1904 val="1"/>
  <c:lang val="en-US"/>
  <c:chart>
    <c:title/>
    <c:view3D>
      <c:rAngAx val="1"/>
    </c:view3D>
    <c:plotArea>
      <c:layout/>
      <c:bar3DChart>
        <c:barDir val="col"/>
        <c:grouping val="stacked"/>
        <c:ser>
          <c:idx val="0"/>
          <c:order val="0"/>
          <c:tx>
            <c:strRef>
              <c:f>Sheet1!$B$1</c:f>
              <c:strCache>
                <c:ptCount val="1"/>
                <c:pt idx="0">
                  <c:v>Student Managed Student Activity</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#,##0.0_);\(#,##0.0\)</c:formatCode>
                <c:ptCount val="5"/>
                <c:pt idx="0">
                  <c:v>1</c:v>
                </c:pt>
                <c:pt idx="1">
                  <c:v>1.1000000000000001</c:v>
                </c:pt>
                <c:pt idx="2">
                  <c:v>1</c:v>
                </c:pt>
                <c:pt idx="3">
                  <c:v>0.60000000000000064</c:v>
                </c:pt>
                <c:pt idx="4">
                  <c:v>0.60000000000000064</c:v>
                </c:pt>
              </c:numCache>
            </c:numRef>
          </c:val>
        </c:ser>
        <c:shape val="box"/>
        <c:axId val="96470912"/>
        <c:axId val="96530432"/>
        <c:axId val="0"/>
      </c:bar3DChart>
      <c:catAx>
        <c:axId val="96470912"/>
        <c:scaling>
          <c:orientation val="minMax"/>
        </c:scaling>
        <c:axPos val="b"/>
        <c:numFmt formatCode="General" sourceLinked="1"/>
        <c:tickLblPos val="nextTo"/>
        <c:crossAx val="96530432"/>
        <c:crosses val="autoZero"/>
        <c:auto val="1"/>
        <c:lblAlgn val="ctr"/>
        <c:lblOffset val="100"/>
      </c:catAx>
      <c:valAx>
        <c:axId val="96530432"/>
        <c:scaling>
          <c:orientation val="minMax"/>
        </c:scaling>
        <c:axPos val="l"/>
        <c:majorGridlines/>
        <c:numFmt formatCode="#,##0.0_);\(#,##0.0\)" sourceLinked="1"/>
        <c:tickLblPos val="nextTo"/>
        <c:crossAx val="96470912"/>
        <c:crosses val="autoZero"/>
        <c:crossBetween val="between"/>
      </c:valAx>
    </c:plotArea>
    <c:legend>
      <c:legendPos val="b"/>
      <c:layout>
        <c:manualLayout>
          <c:xMode val="edge"/>
          <c:yMode val="edge"/>
          <c:x val="0"/>
          <c:y val="0.94838230925964506"/>
          <c:w val="1"/>
          <c:h val="5.1617690740345931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27.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Special Trust</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#,##0.0_);\(#,##0.0\)</c:formatCode>
                <c:ptCount val="5"/>
                <c:pt idx="0">
                  <c:v>5.4</c:v>
                </c:pt>
                <c:pt idx="1">
                  <c:v>7</c:v>
                </c:pt>
                <c:pt idx="2">
                  <c:v>7.3</c:v>
                </c:pt>
                <c:pt idx="3">
                  <c:v>9</c:v>
                </c:pt>
                <c:pt idx="4">
                  <c:v>10</c:v>
                </c:pt>
              </c:numCache>
            </c:numRef>
          </c:val>
        </c:ser>
        <c:ser>
          <c:idx val="1"/>
          <c:order val="1"/>
          <c:tx>
            <c:strRef>
              <c:f>Sheet1!$C$1</c:f>
              <c:strCache>
                <c:ptCount val="1"/>
                <c:pt idx="0">
                  <c:v>Public School Support</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#,##0.0_);\(#,##0.0\)</c:formatCode>
                <c:ptCount val="5"/>
                <c:pt idx="0">
                  <c:v>0.60000000000000031</c:v>
                </c:pt>
                <c:pt idx="1">
                  <c:v>0.5</c:v>
                </c:pt>
                <c:pt idx="2">
                  <c:v>0.5</c:v>
                </c:pt>
                <c:pt idx="3">
                  <c:v>0.70000000000000029</c:v>
                </c:pt>
                <c:pt idx="4">
                  <c:v>0.60000000000000031</c:v>
                </c:pt>
              </c:numCache>
            </c:numRef>
          </c:val>
        </c:ser>
        <c:ser>
          <c:idx val="2"/>
          <c:order val="2"/>
          <c:tx>
            <c:strRef>
              <c:f>Sheet1!$D$1</c:f>
              <c:strCache>
                <c:ptCount val="1"/>
                <c:pt idx="0">
                  <c:v>Other Grants</c:v>
                </c:pt>
              </c:strCache>
            </c:strRef>
          </c:tx>
          <c:dLbls>
            <c:showVal val="1"/>
          </c:dLbls>
          <c:cat>
            <c:strRef>
              <c:f>Sheet1!$A$2:$A$6</c:f>
              <c:strCache>
                <c:ptCount val="5"/>
                <c:pt idx="0">
                  <c:v>2008</c:v>
                </c:pt>
                <c:pt idx="1">
                  <c:v>2009</c:v>
                </c:pt>
                <c:pt idx="2">
                  <c:v>2010</c:v>
                </c:pt>
                <c:pt idx="3">
                  <c:v>2011*</c:v>
                </c:pt>
                <c:pt idx="4">
                  <c:v>2012*</c:v>
                </c:pt>
              </c:strCache>
            </c:strRef>
          </c:cat>
          <c:val>
            <c:numRef>
              <c:f>Sheet1!$D$2:$D$6</c:f>
              <c:numCache>
                <c:formatCode>#,##0.0_);\(#,##0.0\)</c:formatCode>
                <c:ptCount val="5"/>
                <c:pt idx="0">
                  <c:v>0.9</c:v>
                </c:pt>
                <c:pt idx="1">
                  <c:v>2.2999999999999998</c:v>
                </c:pt>
                <c:pt idx="2">
                  <c:v>1.8</c:v>
                </c:pt>
                <c:pt idx="3">
                  <c:v>1.3</c:v>
                </c:pt>
                <c:pt idx="4">
                  <c:v>1.4</c:v>
                </c:pt>
              </c:numCache>
            </c:numRef>
          </c:val>
        </c:ser>
        <c:ser>
          <c:idx val="3"/>
          <c:order val="3"/>
          <c:tx>
            <c:strRef>
              <c:f>Sheet1!$E$1</c:f>
              <c:strCache>
                <c:ptCount val="1"/>
                <c:pt idx="0">
                  <c:v>Classroom Facilities Maint</c:v>
                </c:pt>
              </c:strCache>
            </c:strRef>
          </c:tx>
          <c:dLbls>
            <c:showVal val="1"/>
          </c:dLbls>
          <c:cat>
            <c:strRef>
              <c:f>Sheet1!$A$2:$A$6</c:f>
              <c:strCache>
                <c:ptCount val="5"/>
                <c:pt idx="0">
                  <c:v>2008</c:v>
                </c:pt>
                <c:pt idx="1">
                  <c:v>2009</c:v>
                </c:pt>
                <c:pt idx="2">
                  <c:v>2010</c:v>
                </c:pt>
                <c:pt idx="3">
                  <c:v>2011*</c:v>
                </c:pt>
                <c:pt idx="4">
                  <c:v>2012*</c:v>
                </c:pt>
              </c:strCache>
            </c:strRef>
          </c:cat>
          <c:val>
            <c:numRef>
              <c:f>Sheet1!$E$2:$E$6</c:f>
              <c:numCache>
                <c:formatCode>#,##0.0_);\(#,##0.0\)</c:formatCode>
                <c:ptCount val="5"/>
                <c:pt idx="0">
                  <c:v>3.6</c:v>
                </c:pt>
                <c:pt idx="1">
                  <c:v>1.1000000000000001</c:v>
                </c:pt>
                <c:pt idx="2">
                  <c:v>0.2</c:v>
                </c:pt>
                <c:pt idx="3">
                  <c:v>2</c:v>
                </c:pt>
                <c:pt idx="4">
                  <c:v>2</c:v>
                </c:pt>
              </c:numCache>
            </c:numRef>
          </c:val>
        </c:ser>
        <c:ser>
          <c:idx val="4"/>
          <c:order val="4"/>
          <c:tx>
            <c:strRef>
              <c:f>Sheet1!$F$1</c:f>
              <c:strCache>
                <c:ptCount val="1"/>
                <c:pt idx="0">
                  <c:v>District Managed Activity</c:v>
                </c:pt>
              </c:strCache>
            </c:strRef>
          </c:tx>
          <c:dLbls>
            <c:dLbl>
              <c:idx val="2"/>
              <c:layout>
                <c:manualLayout>
                  <c:x val="-2.9867461376316142E-3"/>
                  <c:y val="-2.3825281270681637E-2"/>
                </c:manualLayout>
              </c:layout>
              <c:showVal val="1"/>
            </c:dLbl>
            <c:dLbl>
              <c:idx val="3"/>
              <c:layout>
                <c:manualLayout>
                  <c:x val="0"/>
                  <c:y val="-2.1178027796161486E-2"/>
                </c:manualLayout>
              </c:layout>
              <c:showVal val="1"/>
            </c:dLbl>
            <c:dLbl>
              <c:idx val="4"/>
              <c:layout>
                <c:manualLayout>
                  <c:x val="-2.9867461376316142E-3"/>
                  <c:y val="-2.1178027796161486E-2"/>
                </c:manualLayout>
              </c:layout>
              <c:showVal val="1"/>
            </c:dLbl>
            <c:showVal val="1"/>
          </c:dLbls>
          <c:cat>
            <c:strRef>
              <c:f>Sheet1!$A$2:$A$6</c:f>
              <c:strCache>
                <c:ptCount val="5"/>
                <c:pt idx="0">
                  <c:v>2008</c:v>
                </c:pt>
                <c:pt idx="1">
                  <c:v>2009</c:v>
                </c:pt>
                <c:pt idx="2">
                  <c:v>2010</c:v>
                </c:pt>
                <c:pt idx="3">
                  <c:v>2011*</c:v>
                </c:pt>
                <c:pt idx="4">
                  <c:v>2012*</c:v>
                </c:pt>
              </c:strCache>
            </c:strRef>
          </c:cat>
          <c:val>
            <c:numRef>
              <c:f>Sheet1!$F$2:$F$6</c:f>
              <c:numCache>
                <c:formatCode>#,##0.0_);\(#,##0.0\)</c:formatCode>
                <c:ptCount val="5"/>
                <c:pt idx="0">
                  <c:v>0.30000000000000016</c:v>
                </c:pt>
                <c:pt idx="1">
                  <c:v>0.30000000000000016</c:v>
                </c:pt>
                <c:pt idx="2">
                  <c:v>0.30000000000000016</c:v>
                </c:pt>
                <c:pt idx="3">
                  <c:v>0.30000000000000016</c:v>
                </c:pt>
                <c:pt idx="4">
                  <c:v>0.30000000000000016</c:v>
                </c:pt>
              </c:numCache>
            </c:numRef>
          </c:val>
        </c:ser>
        <c:shape val="box"/>
        <c:axId val="76104448"/>
        <c:axId val="76105984"/>
        <c:axId val="0"/>
      </c:bar3DChart>
      <c:catAx>
        <c:axId val="76104448"/>
        <c:scaling>
          <c:orientation val="minMax"/>
        </c:scaling>
        <c:axPos val="b"/>
        <c:numFmt formatCode="General" sourceLinked="1"/>
        <c:tickLblPos val="nextTo"/>
        <c:crossAx val="76105984"/>
        <c:crosses val="autoZero"/>
        <c:auto val="1"/>
        <c:lblAlgn val="ctr"/>
        <c:lblOffset val="100"/>
      </c:catAx>
      <c:valAx>
        <c:axId val="76105984"/>
        <c:scaling>
          <c:orientation val="minMax"/>
        </c:scaling>
        <c:axPos val="l"/>
        <c:majorGridlines/>
        <c:numFmt formatCode="#,##0.0_);\(#,##0.0\)" sourceLinked="1"/>
        <c:tickLblPos val="nextTo"/>
        <c:crossAx val="76104448"/>
        <c:crosses val="autoZero"/>
        <c:crossBetween val="between"/>
      </c:valAx>
    </c:plotArea>
    <c:legend>
      <c:legendPos val="b"/>
      <c:layout>
        <c:manualLayout>
          <c:xMode val="edge"/>
          <c:yMode val="edge"/>
          <c:x val="4.5519892552395684E-2"/>
          <c:y val="0.94838230925964906"/>
          <c:w val="0.89999997648231855"/>
          <c:h val="5.1617690740345626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28.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view3D>
      <c:rAngAx val="1"/>
    </c:view3D>
    <c:plotArea>
      <c:layout/>
      <c:bar3DChart>
        <c:barDir val="col"/>
        <c:grouping val="stacked"/>
        <c:ser>
          <c:idx val="0"/>
          <c:order val="0"/>
          <c:tx>
            <c:strRef>
              <c:f>Sheet1!$B$1</c:f>
              <c:strCache>
                <c:ptCount val="1"/>
                <c:pt idx="0">
                  <c:v>Aux Services</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#,##0.0_);\(#,##0.0\)</c:formatCode>
                <c:ptCount val="5"/>
                <c:pt idx="0">
                  <c:v>7.1</c:v>
                </c:pt>
                <c:pt idx="1">
                  <c:v>7.8</c:v>
                </c:pt>
                <c:pt idx="2">
                  <c:v>7.8</c:v>
                </c:pt>
                <c:pt idx="3">
                  <c:v>7.1</c:v>
                </c:pt>
                <c:pt idx="4">
                  <c:v>8.1</c:v>
                </c:pt>
              </c:numCache>
            </c:numRef>
          </c:val>
        </c:ser>
        <c:ser>
          <c:idx val="1"/>
          <c:order val="1"/>
          <c:tx>
            <c:strRef>
              <c:f>Sheet1!$C$1</c:f>
              <c:strCache>
                <c:ptCount val="1"/>
                <c:pt idx="0">
                  <c:v>Preschool</c:v>
                </c:pt>
              </c:strCache>
            </c:strRef>
          </c:tx>
          <c:dLbls>
            <c:dLbl>
              <c:idx val="0"/>
              <c:layout>
                <c:manualLayout>
                  <c:x val="-1.4933730688158127E-3"/>
                  <c:y val="7.9417604235606284E-3"/>
                </c:manualLayout>
              </c:layout>
              <c:showVal val="1"/>
            </c:dLbl>
            <c:showVal val="1"/>
          </c:dLbls>
          <c:cat>
            <c:strRef>
              <c:f>Sheet1!$A$2:$A$6</c:f>
              <c:strCache>
                <c:ptCount val="5"/>
                <c:pt idx="0">
                  <c:v>2008</c:v>
                </c:pt>
                <c:pt idx="1">
                  <c:v>2009</c:v>
                </c:pt>
                <c:pt idx="2">
                  <c:v>2010</c:v>
                </c:pt>
                <c:pt idx="3">
                  <c:v>2011*</c:v>
                </c:pt>
                <c:pt idx="4">
                  <c:v>2012*</c:v>
                </c:pt>
              </c:strCache>
            </c:strRef>
          </c:cat>
          <c:val>
            <c:numRef>
              <c:f>Sheet1!$C$2:$C$6</c:f>
              <c:numCache>
                <c:formatCode>#,##0.0_);\(#,##0.0\)</c:formatCode>
                <c:ptCount val="5"/>
                <c:pt idx="0">
                  <c:v>0.2</c:v>
                </c:pt>
                <c:pt idx="1">
                  <c:v>0.2</c:v>
                </c:pt>
                <c:pt idx="2">
                  <c:v>0.1</c:v>
                </c:pt>
                <c:pt idx="3">
                  <c:v>0.2</c:v>
                </c:pt>
                <c:pt idx="4">
                  <c:v>0.2</c:v>
                </c:pt>
              </c:numCache>
            </c:numRef>
          </c:val>
        </c:ser>
        <c:ser>
          <c:idx val="2"/>
          <c:order val="2"/>
          <c:tx>
            <c:strRef>
              <c:f>Sheet1!$D$1</c:f>
              <c:strCache>
                <c:ptCount val="1"/>
                <c:pt idx="0">
                  <c:v>Alternative Schools</c:v>
                </c:pt>
              </c:strCache>
            </c:strRef>
          </c:tx>
          <c:dLbls>
            <c:dLbl>
              <c:idx val="0"/>
              <c:layout>
                <c:manualLayout>
                  <c:x val="-1.4933730688158127E-3"/>
                  <c:y val="-2.6472534745201853E-3"/>
                </c:manualLayout>
              </c:layout>
              <c:showVal val="1"/>
            </c:dLbl>
            <c:dLbl>
              <c:idx val="1"/>
              <c:layout>
                <c:manualLayout>
                  <c:x val="1.4933730688158127E-3"/>
                  <c:y val="-1.058901389808074E-2"/>
                </c:manualLayout>
              </c:layout>
              <c:showVal val="1"/>
            </c:dLbl>
            <c:dLbl>
              <c:idx val="2"/>
              <c:layout>
                <c:manualLayout>
                  <c:x val="5.9734922752632709E-3"/>
                  <c:y val="-1.85307743216413E-2"/>
                </c:manualLayout>
              </c:layout>
              <c:showVal val="1"/>
            </c:dLbl>
            <c:dLbl>
              <c:idx val="3"/>
              <c:layout>
                <c:manualLayout>
                  <c:x val="0"/>
                  <c:y val="-1.85307743216413E-2"/>
                </c:manualLayout>
              </c:layout>
              <c:showVal val="1"/>
            </c:dLbl>
            <c:dLbl>
              <c:idx val="4"/>
              <c:layout>
                <c:manualLayout>
                  <c:x val="-2.9867461376316142E-3"/>
                  <c:y val="-1.85307743216413E-2"/>
                </c:manualLayout>
              </c:layout>
              <c:showVal val="1"/>
            </c:dLbl>
            <c:showVal val="1"/>
          </c:dLbls>
          <c:cat>
            <c:strRef>
              <c:f>Sheet1!$A$2:$A$6</c:f>
              <c:strCache>
                <c:ptCount val="5"/>
                <c:pt idx="0">
                  <c:v>2008</c:v>
                </c:pt>
                <c:pt idx="1">
                  <c:v>2009</c:v>
                </c:pt>
                <c:pt idx="2">
                  <c:v>2010</c:v>
                </c:pt>
                <c:pt idx="3">
                  <c:v>2011*</c:v>
                </c:pt>
                <c:pt idx="4">
                  <c:v>2012*</c:v>
                </c:pt>
              </c:strCache>
            </c:strRef>
          </c:cat>
          <c:val>
            <c:numRef>
              <c:f>Sheet1!$D$2:$D$6</c:f>
              <c:numCache>
                <c:formatCode>#,##0.0_);\(#,##0.0\)</c:formatCode>
                <c:ptCount val="5"/>
                <c:pt idx="0">
                  <c:v>0.5</c:v>
                </c:pt>
                <c:pt idx="1">
                  <c:v>0.5</c:v>
                </c:pt>
                <c:pt idx="2">
                  <c:v>0.4</c:v>
                </c:pt>
                <c:pt idx="3">
                  <c:v>0.30000000000000016</c:v>
                </c:pt>
                <c:pt idx="4">
                  <c:v>0.4</c:v>
                </c:pt>
              </c:numCache>
            </c:numRef>
          </c:val>
        </c:ser>
        <c:ser>
          <c:idx val="3"/>
          <c:order val="3"/>
          <c:tx>
            <c:strRef>
              <c:f>Sheet1!$E$1</c:f>
              <c:strCache>
                <c:ptCount val="1"/>
                <c:pt idx="0">
                  <c:v>Other</c:v>
                </c:pt>
              </c:strCache>
            </c:strRef>
          </c:tx>
          <c:dLbls>
            <c:showVal val="1"/>
          </c:dLbls>
          <c:cat>
            <c:strRef>
              <c:f>Sheet1!$A$2:$A$6</c:f>
              <c:strCache>
                <c:ptCount val="5"/>
                <c:pt idx="0">
                  <c:v>2008</c:v>
                </c:pt>
                <c:pt idx="1">
                  <c:v>2009</c:v>
                </c:pt>
                <c:pt idx="2">
                  <c:v>2010</c:v>
                </c:pt>
                <c:pt idx="3">
                  <c:v>2011*</c:v>
                </c:pt>
                <c:pt idx="4">
                  <c:v>2012*</c:v>
                </c:pt>
              </c:strCache>
            </c:strRef>
          </c:cat>
          <c:val>
            <c:numRef>
              <c:f>Sheet1!$E$2:$E$6</c:f>
              <c:numCache>
                <c:formatCode>#,##0.0_);\(#,##0.0\)</c:formatCode>
                <c:ptCount val="5"/>
                <c:pt idx="0">
                  <c:v>1.7</c:v>
                </c:pt>
                <c:pt idx="1">
                  <c:v>1.8</c:v>
                </c:pt>
                <c:pt idx="2">
                  <c:v>3</c:v>
                </c:pt>
                <c:pt idx="3">
                  <c:v>3.3</c:v>
                </c:pt>
                <c:pt idx="4">
                  <c:v>3.7</c:v>
                </c:pt>
              </c:numCache>
            </c:numRef>
          </c:val>
        </c:ser>
        <c:shape val="box"/>
        <c:axId val="76142848"/>
        <c:axId val="96210944"/>
        <c:axId val="0"/>
      </c:bar3DChart>
      <c:catAx>
        <c:axId val="76142848"/>
        <c:scaling>
          <c:orientation val="minMax"/>
        </c:scaling>
        <c:axPos val="b"/>
        <c:numFmt formatCode="General" sourceLinked="1"/>
        <c:tickLblPos val="nextTo"/>
        <c:crossAx val="96210944"/>
        <c:crosses val="autoZero"/>
        <c:auto val="1"/>
        <c:lblAlgn val="ctr"/>
        <c:lblOffset val="100"/>
      </c:catAx>
      <c:valAx>
        <c:axId val="96210944"/>
        <c:scaling>
          <c:orientation val="minMax"/>
        </c:scaling>
        <c:axPos val="l"/>
        <c:majorGridlines/>
        <c:numFmt formatCode="#,##0.0_);\(#,##0.0\)" sourceLinked="1"/>
        <c:tickLblPos val="nextTo"/>
        <c:crossAx val="76142848"/>
        <c:crosses val="autoZero"/>
        <c:crossBetween val="between"/>
      </c:valAx>
    </c:plotArea>
    <c:legend>
      <c:legendPos val="b"/>
      <c:layout>
        <c:manualLayout>
          <c:xMode val="edge"/>
          <c:yMode val="edge"/>
          <c:x val="0.23268234026376025"/>
          <c:y val="0.9483823092596515"/>
          <c:w val="0.54060881174774267"/>
          <c:h val="5.1617690740345411E-2"/>
        </c:manualLayout>
      </c:layout>
      <c:txPr>
        <a:bodyPr/>
        <a:lstStyle/>
        <a:p>
          <a:pPr>
            <a:defRPr sz="1200"/>
          </a:pPr>
          <a:endParaRPr lang="en-US"/>
        </a:p>
      </c:txPr>
    </c:legend>
    <c:plotVisOnly val="1"/>
  </c:chart>
  <c:txPr>
    <a:bodyPr/>
    <a:lstStyle/>
    <a:p>
      <a:pPr>
        <a:defRPr sz="1800"/>
      </a:pPr>
      <a:endParaRPr lang="en-US"/>
    </a:p>
  </c:txPr>
  <c:externalData r:id="rId2"/>
</c:chartSpace>
</file>

<file path=ppt/charts/chart29.xml><?xml version="1.0" encoding="utf-8"?>
<c:chartSpace xmlns:c="http://schemas.openxmlformats.org/drawingml/2006/chart" xmlns:a="http://schemas.openxmlformats.org/drawingml/2006/main" xmlns:r="http://schemas.openxmlformats.org/officeDocument/2006/relationships">
  <c:date1904 val="1"/>
  <c:lang val="en-US"/>
  <c:clrMapOvr bg1="lt1" tx1="dk1" bg2="lt2" tx2="dk2" accent1="accent1" accent2="accent2" accent3="accent3" accent4="accent4" accent5="accent5" accent6="accent6" hlink="hlink" folHlink="folHlink"/>
  <c:chart>
    <c:view3D>
      <c:rAngAx val="1"/>
    </c:view3D>
    <c:plotArea>
      <c:layout/>
      <c:bar3DChart>
        <c:barDir val="col"/>
        <c:grouping val="stacked"/>
        <c:ser>
          <c:idx val="0"/>
          <c:order val="0"/>
          <c:tx>
            <c:strRef>
              <c:f>Sheet1!$B$1</c:f>
              <c:strCache>
                <c:ptCount val="1"/>
                <c:pt idx="0">
                  <c:v>Race to the Top</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General</c:formatCode>
                <c:ptCount val="5"/>
                <c:pt idx="3" formatCode="#,##0.0_);\(#,##0.0\)">
                  <c:v>0.60000000000000031</c:v>
                </c:pt>
                <c:pt idx="4" formatCode="#,##0.0_);\(#,##0.0\)">
                  <c:v>12</c:v>
                </c:pt>
              </c:numCache>
            </c:numRef>
          </c:val>
        </c:ser>
        <c:ser>
          <c:idx val="1"/>
          <c:order val="1"/>
          <c:tx>
            <c:strRef>
              <c:f>Sheet1!$C$1</c:f>
              <c:strCache>
                <c:ptCount val="1"/>
                <c:pt idx="0">
                  <c:v>IDEA-B Spec. Ed &amp; Preschool</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#,##0.0_);\(#,##0.0\)</c:formatCode>
                <c:ptCount val="5"/>
                <c:pt idx="0">
                  <c:v>22.3</c:v>
                </c:pt>
                <c:pt idx="1">
                  <c:v>17.8</c:v>
                </c:pt>
                <c:pt idx="2">
                  <c:v>21</c:v>
                </c:pt>
                <c:pt idx="3">
                  <c:v>26.7</c:v>
                </c:pt>
                <c:pt idx="4">
                  <c:v>20</c:v>
                </c:pt>
              </c:numCache>
            </c:numRef>
          </c:val>
        </c:ser>
        <c:ser>
          <c:idx val="2"/>
          <c:order val="2"/>
          <c:tx>
            <c:strRef>
              <c:f>Sheet1!$D$1</c:f>
              <c:strCache>
                <c:ptCount val="1"/>
                <c:pt idx="0">
                  <c:v>Title I School Improvement</c:v>
                </c:pt>
              </c:strCache>
            </c:strRef>
          </c:tx>
          <c:dLbls>
            <c:showVal val="1"/>
          </c:dLbls>
          <c:cat>
            <c:strRef>
              <c:f>Sheet1!$A$2:$A$6</c:f>
              <c:strCache>
                <c:ptCount val="5"/>
                <c:pt idx="0">
                  <c:v>2008</c:v>
                </c:pt>
                <c:pt idx="1">
                  <c:v>2009</c:v>
                </c:pt>
                <c:pt idx="2">
                  <c:v>2010</c:v>
                </c:pt>
                <c:pt idx="3">
                  <c:v>2011*</c:v>
                </c:pt>
                <c:pt idx="4">
                  <c:v>2012*</c:v>
                </c:pt>
              </c:strCache>
            </c:strRef>
          </c:cat>
          <c:val>
            <c:numRef>
              <c:f>Sheet1!$D$2:$D$6</c:f>
              <c:numCache>
                <c:formatCode>#,##0.0_);\(#,##0.0\)</c:formatCode>
                <c:ptCount val="5"/>
                <c:pt idx="0">
                  <c:v>55.8</c:v>
                </c:pt>
                <c:pt idx="1">
                  <c:v>62.8</c:v>
                </c:pt>
                <c:pt idx="2">
                  <c:v>72.8</c:v>
                </c:pt>
                <c:pt idx="3">
                  <c:v>96</c:v>
                </c:pt>
                <c:pt idx="4">
                  <c:v>75</c:v>
                </c:pt>
              </c:numCache>
            </c:numRef>
          </c:val>
        </c:ser>
        <c:ser>
          <c:idx val="3"/>
          <c:order val="3"/>
          <c:tx>
            <c:strRef>
              <c:f>Sheet1!$E$1</c:f>
              <c:strCache>
                <c:ptCount val="1"/>
                <c:pt idx="0">
                  <c:v>Other</c:v>
                </c:pt>
              </c:strCache>
            </c:strRef>
          </c:tx>
          <c:dLbls>
            <c:showVal val="1"/>
          </c:dLbls>
          <c:cat>
            <c:strRef>
              <c:f>Sheet1!$A$2:$A$6</c:f>
              <c:strCache>
                <c:ptCount val="5"/>
                <c:pt idx="0">
                  <c:v>2008</c:v>
                </c:pt>
                <c:pt idx="1">
                  <c:v>2009</c:v>
                </c:pt>
                <c:pt idx="2">
                  <c:v>2010</c:v>
                </c:pt>
                <c:pt idx="3">
                  <c:v>2011*</c:v>
                </c:pt>
                <c:pt idx="4">
                  <c:v>2012*</c:v>
                </c:pt>
              </c:strCache>
            </c:strRef>
          </c:cat>
          <c:val>
            <c:numRef>
              <c:f>Sheet1!$E$2:$E$6</c:f>
              <c:numCache>
                <c:formatCode>#,##0.0_);\(#,##0.0\)</c:formatCode>
                <c:ptCount val="5"/>
                <c:pt idx="0">
                  <c:v>29.2</c:v>
                </c:pt>
                <c:pt idx="1">
                  <c:v>31.3</c:v>
                </c:pt>
                <c:pt idx="2">
                  <c:v>49.3</c:v>
                </c:pt>
                <c:pt idx="3">
                  <c:v>29.2</c:v>
                </c:pt>
                <c:pt idx="4">
                  <c:v>38.700000000000003</c:v>
                </c:pt>
              </c:numCache>
            </c:numRef>
          </c:val>
        </c:ser>
        <c:shape val="box"/>
        <c:axId val="97722368"/>
        <c:axId val="97723904"/>
        <c:axId val="0"/>
      </c:bar3DChart>
      <c:catAx>
        <c:axId val="97722368"/>
        <c:scaling>
          <c:orientation val="minMax"/>
        </c:scaling>
        <c:axPos val="b"/>
        <c:numFmt formatCode="General" sourceLinked="1"/>
        <c:tickLblPos val="nextTo"/>
        <c:crossAx val="97723904"/>
        <c:crosses val="autoZero"/>
        <c:auto val="1"/>
        <c:lblAlgn val="ctr"/>
        <c:lblOffset val="100"/>
      </c:catAx>
      <c:valAx>
        <c:axId val="97723904"/>
        <c:scaling>
          <c:orientation val="minMax"/>
        </c:scaling>
        <c:axPos val="l"/>
        <c:majorGridlines/>
        <c:numFmt formatCode="General" sourceLinked="1"/>
        <c:tickLblPos val="nextTo"/>
        <c:crossAx val="97722368"/>
        <c:crosses val="autoZero"/>
        <c:crossBetween val="between"/>
      </c:valAx>
    </c:plotArea>
    <c:legend>
      <c:legendPos val="b"/>
      <c:layout>
        <c:manualLayout>
          <c:xMode val="edge"/>
          <c:yMode val="edge"/>
          <c:x val="4.5519892552395684E-2"/>
          <c:y val="0.9483823092596515"/>
          <c:w val="0.89999997648231556"/>
          <c:h val="5.1617690740345272E-2"/>
        </c:manualLayout>
      </c:layout>
      <c:txPr>
        <a:bodyPr/>
        <a:lstStyle/>
        <a:p>
          <a:pPr>
            <a:defRPr sz="1200"/>
          </a:pPr>
          <a:endParaRPr lang="en-US"/>
        </a:p>
      </c:txPr>
    </c:legend>
    <c:plotVisOnly val="1"/>
  </c:chart>
  <c:txPr>
    <a:bodyPr/>
    <a:lstStyle/>
    <a:p>
      <a:pPr>
        <a:defRPr sz="1800"/>
      </a:pPr>
      <a:endParaRPr lang="en-US"/>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10"/>
  <c:chart>
    <c:autoTitleDeleted val="1"/>
    <c:view3D>
      <c:rotX val="75"/>
      <c:perspective val="30"/>
    </c:view3D>
    <c:plotArea>
      <c:layout/>
      <c:pie3DChart>
        <c:varyColors val="1"/>
        <c:ser>
          <c:idx val="0"/>
          <c:order val="0"/>
          <c:tx>
            <c:strRef>
              <c:f>Sheet1!$B$1</c:f>
              <c:strCache>
                <c:ptCount val="1"/>
                <c:pt idx="0">
                  <c:v>Funds</c:v>
                </c:pt>
              </c:strCache>
            </c:strRef>
          </c:tx>
          <c:dPt>
            <c:idx val="5"/>
            <c:spPr>
              <a:solidFill>
                <a:schemeClr val="tx1"/>
              </a:solidFill>
            </c:spPr>
          </c:dPt>
          <c:dLbls>
            <c:dLbl>
              <c:idx val="0"/>
              <c:layout>
                <c:manualLayout>
                  <c:x val="3.1208204662193498E-2"/>
                  <c:y val="-3.0187664041994751E-2"/>
                </c:manualLayout>
              </c:layout>
              <c:showVal val="1"/>
              <c:showCatName val="1"/>
            </c:dLbl>
            <c:dLbl>
              <c:idx val="1"/>
              <c:layout>
                <c:manualLayout>
                  <c:x val="-4.8684138426041232E-2"/>
                  <c:y val="-2.3333333333333341E-2"/>
                </c:manualLayout>
              </c:layout>
              <c:showVal val="1"/>
              <c:showCatName val="1"/>
            </c:dLbl>
            <c:dLbl>
              <c:idx val="3"/>
              <c:layout>
                <c:manualLayout>
                  <c:x val="-3.0545593855675252E-2"/>
                  <c:y val="3.8683070866141811E-2"/>
                </c:manualLayout>
              </c:layout>
              <c:showVal val="1"/>
              <c:showCatName val="1"/>
            </c:dLbl>
            <c:dLbl>
              <c:idx val="4"/>
              <c:layout/>
              <c:tx>
                <c:rich>
                  <a:bodyPr/>
                  <a:lstStyle/>
                  <a:p>
                    <a:r>
                      <a:rPr lang="en-US"/>
                      <a:t>Self </a:t>
                    </a:r>
                    <a:r>
                      <a:rPr lang="en-US" smtClean="0"/>
                      <a:t>Insurance,5.0</a:t>
                    </a:r>
                    <a:r>
                      <a:rPr lang="en-US"/>
                      <a:t>%</a:t>
                    </a:r>
                  </a:p>
                </c:rich>
              </c:tx>
              <c:showVal val="1"/>
              <c:showCatName val="1"/>
            </c:dLbl>
            <c:dLbl>
              <c:idx val="5"/>
              <c:layout>
                <c:manualLayout>
                  <c:x val="0.17463075468960287"/>
                  <c:y val="-6.783902012248497E-3"/>
                </c:manualLayout>
              </c:layout>
              <c:showVal val="1"/>
              <c:showCatName val="1"/>
            </c:dLbl>
            <c:showVal val="1"/>
            <c:showCatName val="1"/>
            <c:showLeaderLines val="1"/>
          </c:dLbls>
          <c:cat>
            <c:strRef>
              <c:f>Sheet1!$A$2:$A$7</c:f>
              <c:strCache>
                <c:ptCount val="6"/>
                <c:pt idx="0">
                  <c:v>General</c:v>
                </c:pt>
                <c:pt idx="1">
                  <c:v>Special Revenue</c:v>
                </c:pt>
                <c:pt idx="2">
                  <c:v>Debt Service</c:v>
                </c:pt>
                <c:pt idx="3">
                  <c:v>Capital Projects</c:v>
                </c:pt>
                <c:pt idx="4">
                  <c:v>Self Insurance</c:v>
                </c:pt>
                <c:pt idx="5">
                  <c:v>Agency</c:v>
                </c:pt>
              </c:strCache>
            </c:strRef>
          </c:cat>
          <c:val>
            <c:numRef>
              <c:f>Sheet1!$B$2:$B$7</c:f>
              <c:numCache>
                <c:formatCode>0.0%</c:formatCode>
                <c:ptCount val="6"/>
                <c:pt idx="0">
                  <c:v>0.54200000000000004</c:v>
                </c:pt>
                <c:pt idx="1">
                  <c:v>0.16700000000000001</c:v>
                </c:pt>
                <c:pt idx="2">
                  <c:v>1.4E-2</c:v>
                </c:pt>
                <c:pt idx="3">
                  <c:v>0.22700000000000001</c:v>
                </c:pt>
                <c:pt idx="4">
                  <c:v>0.05</c:v>
                </c:pt>
                <c:pt idx="5">
                  <c:v>0</c:v>
                </c:pt>
              </c:numCache>
            </c:numRef>
          </c:val>
        </c:ser>
      </c:pie3DChart>
    </c:plotArea>
    <c:plotVisOnly val="1"/>
  </c:chart>
  <c:txPr>
    <a:bodyPr/>
    <a:lstStyle/>
    <a:p>
      <a:pPr>
        <a:defRPr sz="1800"/>
      </a:pPr>
      <a:endParaRPr lang="en-US"/>
    </a:p>
  </c:txPr>
  <c:externalData r:id="rId1"/>
</c:chartSpace>
</file>

<file path=ppt/charts/chart30.xml><?xml version="1.0" encoding="utf-8"?>
<c:chartSpace xmlns:c="http://schemas.openxmlformats.org/drawingml/2006/chart" xmlns:a="http://schemas.openxmlformats.org/drawingml/2006/main" xmlns:r="http://schemas.openxmlformats.org/officeDocument/2006/relationships">
  <c:date1904 val="1"/>
  <c:lang val="en-US"/>
  <c:chart>
    <c:title/>
    <c:view3D>
      <c:rAngAx val="1"/>
    </c:view3D>
    <c:plotArea>
      <c:layout/>
      <c:bar3DChart>
        <c:barDir val="col"/>
        <c:grouping val="stacked"/>
        <c:ser>
          <c:idx val="0"/>
          <c:order val="0"/>
          <c:tx>
            <c:strRef>
              <c:f>Sheet1!$B$1</c:f>
              <c:strCache>
                <c:ptCount val="1"/>
                <c:pt idx="0">
                  <c:v>Food Service</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#,##0.0_);\(#,##0.0\)</c:formatCode>
                <c:ptCount val="5"/>
                <c:pt idx="0">
                  <c:v>23.7</c:v>
                </c:pt>
                <c:pt idx="1">
                  <c:v>24.6</c:v>
                </c:pt>
                <c:pt idx="2">
                  <c:v>25.1</c:v>
                </c:pt>
                <c:pt idx="3">
                  <c:v>25.9</c:v>
                </c:pt>
                <c:pt idx="4">
                  <c:v>25</c:v>
                </c:pt>
              </c:numCache>
            </c:numRef>
          </c:val>
        </c:ser>
        <c:shape val="box"/>
        <c:axId val="96262016"/>
        <c:axId val="96263552"/>
        <c:axId val="0"/>
      </c:bar3DChart>
      <c:catAx>
        <c:axId val="96262016"/>
        <c:scaling>
          <c:orientation val="minMax"/>
        </c:scaling>
        <c:axPos val="b"/>
        <c:numFmt formatCode="General" sourceLinked="1"/>
        <c:tickLblPos val="nextTo"/>
        <c:crossAx val="96263552"/>
        <c:crosses val="autoZero"/>
        <c:auto val="1"/>
        <c:lblAlgn val="ctr"/>
        <c:lblOffset val="100"/>
      </c:catAx>
      <c:valAx>
        <c:axId val="96263552"/>
        <c:scaling>
          <c:orientation val="minMax"/>
        </c:scaling>
        <c:axPos val="l"/>
        <c:majorGridlines/>
        <c:numFmt formatCode="#,##0.0_);\(#,##0.0\)" sourceLinked="1"/>
        <c:tickLblPos val="nextTo"/>
        <c:crossAx val="96262016"/>
        <c:crosses val="autoZero"/>
        <c:crossBetween val="between"/>
      </c:valAx>
    </c:plotArea>
    <c:legend>
      <c:legendPos val="b"/>
      <c:layout>
        <c:manualLayout>
          <c:xMode val="edge"/>
          <c:yMode val="edge"/>
          <c:x val="0"/>
          <c:y val="0.94838230925964517"/>
          <c:w val="1"/>
          <c:h val="5.1617690740345917E-2"/>
        </c:manualLayout>
      </c:layout>
      <c:txPr>
        <a:bodyPr/>
        <a:lstStyle/>
        <a:p>
          <a:pPr>
            <a:defRPr sz="1200"/>
          </a:pPr>
          <a:endParaRPr lang="en-US"/>
        </a:p>
      </c:txPr>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perspective val="30"/>
    </c:view3D>
    <c:plotArea>
      <c:layout/>
      <c:pie3DChart>
        <c:varyColors val="1"/>
        <c:ser>
          <c:idx val="0"/>
          <c:order val="0"/>
          <c:tx>
            <c:strRef>
              <c:f>Sheet1!$B$1</c:f>
              <c:strCache>
                <c:ptCount val="1"/>
                <c:pt idx="0">
                  <c:v>Column1</c:v>
                </c:pt>
              </c:strCache>
            </c:strRef>
          </c:tx>
          <c:explosion val="25"/>
          <c:dLbls>
            <c:dLbl>
              <c:idx val="0"/>
              <c:layout>
                <c:manualLayout>
                  <c:x val="2.6947858232565951E-2"/>
                  <c:y val="-1.4486657917760281E-2"/>
                </c:manualLayout>
              </c:layout>
              <c:showVal val="1"/>
              <c:showCatName val="1"/>
            </c:dLbl>
            <c:dLbl>
              <c:idx val="1"/>
              <c:layout>
                <c:manualLayout>
                  <c:x val="-0.1409239722594782"/>
                  <c:y val="-6.4137576552930994E-2"/>
                </c:manualLayout>
              </c:layout>
              <c:showVal val="1"/>
              <c:showCatName val="1"/>
            </c:dLbl>
            <c:dLbl>
              <c:idx val="3"/>
              <c:layout/>
              <c:tx>
                <c:rich>
                  <a:bodyPr/>
                  <a:lstStyle/>
                  <a:p>
                    <a:r>
                      <a:rPr lang="en-US"/>
                      <a:t>Property Tax </a:t>
                    </a:r>
                    <a:r>
                      <a:rPr lang="en-US" smtClean="0"/>
                      <a:t>Allocation,6.1</a:t>
                    </a:r>
                    <a:r>
                      <a:rPr lang="en-US"/>
                      <a:t>%</a:t>
                    </a:r>
                  </a:p>
                </c:rich>
              </c:tx>
              <c:showVal val="1"/>
              <c:showCatName val="1"/>
            </c:dLbl>
            <c:showVal val="1"/>
            <c:showCatName val="1"/>
            <c:showLeaderLines val="1"/>
          </c:dLbls>
          <c:cat>
            <c:strRef>
              <c:f>Sheet1!$A$2:$A$6</c:f>
              <c:strCache>
                <c:ptCount val="5"/>
                <c:pt idx="0">
                  <c:v>Local</c:v>
                </c:pt>
                <c:pt idx="1">
                  <c:v>State</c:v>
                </c:pt>
                <c:pt idx="2">
                  <c:v>Ed Jobs</c:v>
                </c:pt>
                <c:pt idx="3">
                  <c:v>Property Tax Allocation</c:v>
                </c:pt>
                <c:pt idx="4">
                  <c:v>Other</c:v>
                </c:pt>
              </c:strCache>
            </c:strRef>
          </c:cat>
          <c:val>
            <c:numRef>
              <c:f>Sheet1!$B$2:$B$6</c:f>
              <c:numCache>
                <c:formatCode>0.0%</c:formatCode>
                <c:ptCount val="5"/>
                <c:pt idx="0">
                  <c:v>0.22923734101796392</c:v>
                </c:pt>
                <c:pt idx="1">
                  <c:v>0.65466775730263604</c:v>
                </c:pt>
                <c:pt idx="2">
                  <c:v>2.6617945891488592E-2</c:v>
                </c:pt>
                <c:pt idx="3">
                  <c:v>6.1259732108475705E-2</c:v>
                </c:pt>
                <c:pt idx="4">
                  <c:v>2.8217223679437152E-2</c:v>
                </c:pt>
              </c:numCache>
            </c:numRef>
          </c:val>
        </c:ser>
      </c:pie3DChart>
    </c:plotArea>
    <c:plotVisOnly val="1"/>
  </c:chart>
  <c:txPr>
    <a:bodyPr/>
    <a:lstStyle/>
    <a:p>
      <a:pPr>
        <a:defRPr sz="1800"/>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Real Estate</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_(* #,##0.0_);_(* \(#,##0.0\);_(* "-"??_);_(@_)</c:formatCode>
                <c:ptCount val="5"/>
                <c:pt idx="0">
                  <c:v>149.30000000000001</c:v>
                </c:pt>
                <c:pt idx="1">
                  <c:v>148.9</c:v>
                </c:pt>
                <c:pt idx="2">
                  <c:v>147.1</c:v>
                </c:pt>
                <c:pt idx="3">
                  <c:v>148</c:v>
                </c:pt>
                <c:pt idx="4">
                  <c:v>148</c:v>
                </c:pt>
              </c:numCache>
            </c:numRef>
          </c:val>
        </c:ser>
        <c:ser>
          <c:idx val="1"/>
          <c:order val="1"/>
          <c:tx>
            <c:strRef>
              <c:f>Sheet1!$C$1</c:f>
              <c:strCache>
                <c:ptCount val="1"/>
                <c:pt idx="0">
                  <c:v>Personal Tangible</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_(* #,##0.0_);_(* \(#,##0.0\);_(* "-"??_);_(@_)</c:formatCode>
                <c:ptCount val="5"/>
                <c:pt idx="0">
                  <c:v>24.7</c:v>
                </c:pt>
                <c:pt idx="1">
                  <c:v>11.2</c:v>
                </c:pt>
                <c:pt idx="2">
                  <c:v>4.3</c:v>
                </c:pt>
                <c:pt idx="3">
                  <c:v>1</c:v>
                </c:pt>
              </c:numCache>
            </c:numRef>
          </c:val>
        </c:ser>
        <c:shape val="box"/>
        <c:axId val="78731136"/>
        <c:axId val="78732672"/>
        <c:axId val="0"/>
      </c:bar3DChart>
      <c:catAx>
        <c:axId val="78731136"/>
        <c:scaling>
          <c:orientation val="minMax"/>
        </c:scaling>
        <c:axPos val="b"/>
        <c:numFmt formatCode="General" sourceLinked="1"/>
        <c:tickLblPos val="nextTo"/>
        <c:crossAx val="78732672"/>
        <c:crosses val="autoZero"/>
        <c:auto val="1"/>
        <c:lblAlgn val="ctr"/>
        <c:lblOffset val="100"/>
      </c:catAx>
      <c:valAx>
        <c:axId val="78732672"/>
        <c:scaling>
          <c:orientation val="minMax"/>
          <c:min val="0"/>
        </c:scaling>
        <c:axPos val="l"/>
        <c:majorGridlines/>
        <c:numFmt formatCode="_(* #,##0.0_);_(* \(#,##0.0\);_(* &quot;-&quot;??_);_(@_)" sourceLinked="1"/>
        <c:tickLblPos val="nextTo"/>
        <c:crossAx val="78731136"/>
        <c:crosses val="autoZero"/>
        <c:crossBetween val="between"/>
      </c:valAx>
    </c:plotArea>
    <c:legend>
      <c:legendPos val="b"/>
      <c:layout>
        <c:manualLayout>
          <c:xMode val="edge"/>
          <c:yMode val="edge"/>
          <c:x val="0.25265097237401363"/>
          <c:y val="0.93052147766770765"/>
          <c:w val="0.48275095311302435"/>
          <c:h val="6.9478522332292861E-2"/>
        </c:manualLayout>
      </c:layout>
    </c:legend>
    <c:plotVisOnly val="1"/>
  </c:chart>
  <c:txPr>
    <a:bodyPr/>
    <a:lstStyle/>
    <a:p>
      <a:pPr>
        <a:defRPr sz="18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State Foundation</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_(* #,##0.0_);_(* \(#,##0.0\);_(* "-"??_);_(@_)</c:formatCode>
                <c:ptCount val="5"/>
                <c:pt idx="0">
                  <c:v>432.5</c:v>
                </c:pt>
                <c:pt idx="1">
                  <c:v>433.2</c:v>
                </c:pt>
                <c:pt idx="2">
                  <c:v>408.2</c:v>
                </c:pt>
                <c:pt idx="3">
                  <c:v>402.8</c:v>
                </c:pt>
                <c:pt idx="4">
                  <c:v>422.8</c:v>
                </c:pt>
              </c:numCache>
            </c:numRef>
          </c:val>
        </c:ser>
        <c:ser>
          <c:idx val="1"/>
          <c:order val="1"/>
          <c:tx>
            <c:strRef>
              <c:f>Sheet1!$C$1</c:f>
              <c:strCache>
                <c:ptCount val="1"/>
                <c:pt idx="0">
                  <c:v>Fiscal Stabilization Fund</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General</c:formatCode>
                <c:ptCount val="5"/>
                <c:pt idx="2" formatCode="_(* #,##0.0_);_(* \(#,##0.0\);_(* &quot;-&quot;??_);_(@_)">
                  <c:v>27.3</c:v>
                </c:pt>
                <c:pt idx="3" formatCode="_(* #,##0.0_);_(* \(#,##0.0\);_(* &quot;-&quot;??_);_(@_)">
                  <c:v>33.9</c:v>
                </c:pt>
              </c:numCache>
            </c:numRef>
          </c:val>
        </c:ser>
        <c:shape val="box"/>
        <c:axId val="79562624"/>
        <c:axId val="79564160"/>
        <c:axId val="0"/>
      </c:bar3DChart>
      <c:catAx>
        <c:axId val="79562624"/>
        <c:scaling>
          <c:orientation val="minMax"/>
        </c:scaling>
        <c:axPos val="b"/>
        <c:numFmt formatCode="General" sourceLinked="1"/>
        <c:tickLblPos val="nextTo"/>
        <c:crossAx val="79564160"/>
        <c:crosses val="autoZero"/>
        <c:auto val="1"/>
        <c:lblAlgn val="ctr"/>
        <c:lblOffset val="100"/>
      </c:catAx>
      <c:valAx>
        <c:axId val="79564160"/>
        <c:scaling>
          <c:orientation val="minMax"/>
          <c:max val="440"/>
          <c:min val="400"/>
        </c:scaling>
        <c:axPos val="l"/>
        <c:majorGridlines/>
        <c:numFmt formatCode="_(* #,##0.0_);_(* \(#,##0.0\);_(* &quot;-&quot;??_);_(@_)" sourceLinked="1"/>
        <c:tickLblPos val="nextTo"/>
        <c:crossAx val="79562624"/>
        <c:crosses val="autoZero"/>
        <c:crossBetween val="between"/>
        <c:majorUnit val="5"/>
      </c:valAx>
    </c:plotArea>
    <c:legend>
      <c:legendPos val="b"/>
      <c:layout>
        <c:manualLayout>
          <c:xMode val="edge"/>
          <c:yMode val="edge"/>
          <c:x val="0.17034224583084545"/>
          <c:y val="0.93052147766770765"/>
          <c:w val="0.66528888302515266"/>
          <c:h val="6.9478522332292861E-2"/>
        </c:manualLayout>
      </c:layout>
    </c:legend>
    <c:plotVisOnly val="1"/>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AngAx val="1"/>
    </c:view3D>
    <c:plotArea>
      <c:layout/>
      <c:bar3DChart>
        <c:barDir val="col"/>
        <c:grouping val="stacked"/>
        <c:ser>
          <c:idx val="0"/>
          <c:order val="0"/>
          <c:tx>
            <c:strRef>
              <c:f>Sheet1!$B$1</c:f>
              <c:strCache>
                <c:ptCount val="1"/>
                <c:pt idx="0">
                  <c:v>Education Jobs Fund</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General</c:formatCode>
                <c:ptCount val="5"/>
                <c:pt idx="4" formatCode="_(* #,##0.0_);_(* \(#,##0.0\);_(* &quot;-&quot;??_);_(@_)">
                  <c:v>17.2</c:v>
                </c:pt>
              </c:numCache>
            </c:numRef>
          </c:val>
        </c:ser>
        <c:shape val="box"/>
        <c:axId val="79321344"/>
        <c:axId val="79331328"/>
        <c:axId val="0"/>
      </c:bar3DChart>
      <c:catAx>
        <c:axId val="79321344"/>
        <c:scaling>
          <c:orientation val="minMax"/>
        </c:scaling>
        <c:axPos val="b"/>
        <c:numFmt formatCode="General" sourceLinked="1"/>
        <c:tickLblPos val="nextTo"/>
        <c:crossAx val="79331328"/>
        <c:crosses val="autoZero"/>
        <c:auto val="1"/>
        <c:lblAlgn val="ctr"/>
        <c:lblOffset val="100"/>
      </c:catAx>
      <c:valAx>
        <c:axId val="79331328"/>
        <c:scaling>
          <c:orientation val="minMax"/>
          <c:min val="0"/>
        </c:scaling>
        <c:axPos val="l"/>
        <c:majorGridlines/>
        <c:numFmt formatCode="General" sourceLinked="1"/>
        <c:tickLblPos val="nextTo"/>
        <c:crossAx val="79321344"/>
        <c:crosses val="autoZero"/>
        <c:crossBetween val="between"/>
      </c:valAx>
    </c:plotArea>
    <c:legend>
      <c:legendPos val="b"/>
      <c:layout>
        <c:manualLayout>
          <c:xMode val="edge"/>
          <c:yMode val="edge"/>
          <c:x val="0.25265097237401385"/>
          <c:y val="0.93052147766770765"/>
          <c:w val="0.48275095311302435"/>
          <c:h val="6.9478522332292861E-2"/>
        </c:manualLayout>
      </c:layout>
    </c:legend>
    <c:plotVisOnly val="1"/>
  </c:chart>
  <c:txPr>
    <a:bodyPr/>
    <a:lstStyle/>
    <a:p>
      <a:pPr>
        <a:defRPr sz="1800"/>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Property Tax Rollbacks</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_(* #,##0.0_);_(* \(#,##0.0\);_(* "-"??_);_(@_)</c:formatCode>
                <c:ptCount val="5"/>
                <c:pt idx="0">
                  <c:v>10.9</c:v>
                </c:pt>
                <c:pt idx="1">
                  <c:v>12.3</c:v>
                </c:pt>
                <c:pt idx="2">
                  <c:v>12.4</c:v>
                </c:pt>
                <c:pt idx="3">
                  <c:v>12.5</c:v>
                </c:pt>
                <c:pt idx="4">
                  <c:v>12.5</c:v>
                </c:pt>
              </c:numCache>
            </c:numRef>
          </c:val>
        </c:ser>
        <c:ser>
          <c:idx val="1"/>
          <c:order val="1"/>
          <c:tx>
            <c:strRef>
              <c:f>Sheet1!$C$1</c:f>
              <c:strCache>
                <c:ptCount val="1"/>
                <c:pt idx="0">
                  <c:v>Utility Tax Reimbursements</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_(* #,##0.0_);_(* \(#,##0.0\);_(* "-"??_);_(@_)</c:formatCode>
                <c:ptCount val="5"/>
                <c:pt idx="0">
                  <c:v>4.5</c:v>
                </c:pt>
                <c:pt idx="1">
                  <c:v>4.5</c:v>
                </c:pt>
                <c:pt idx="2">
                  <c:v>4.5</c:v>
                </c:pt>
                <c:pt idx="3">
                  <c:v>4.4000000000000004</c:v>
                </c:pt>
              </c:numCache>
            </c:numRef>
          </c:val>
        </c:ser>
        <c:ser>
          <c:idx val="2"/>
          <c:order val="2"/>
          <c:tx>
            <c:strRef>
              <c:f>Sheet1!$D$1</c:f>
              <c:strCache>
                <c:ptCount val="1"/>
                <c:pt idx="0">
                  <c:v>HB 66 CAT Reimbursements</c:v>
                </c:pt>
              </c:strCache>
            </c:strRef>
          </c:tx>
          <c:dLbls>
            <c:showVal val="1"/>
          </c:dLbls>
          <c:cat>
            <c:strRef>
              <c:f>Sheet1!$A$2:$A$6</c:f>
              <c:strCache>
                <c:ptCount val="5"/>
                <c:pt idx="0">
                  <c:v>2008</c:v>
                </c:pt>
                <c:pt idx="1">
                  <c:v>2009</c:v>
                </c:pt>
                <c:pt idx="2">
                  <c:v>2010</c:v>
                </c:pt>
                <c:pt idx="3">
                  <c:v>2011*</c:v>
                </c:pt>
                <c:pt idx="4">
                  <c:v>2012*</c:v>
                </c:pt>
              </c:strCache>
            </c:strRef>
          </c:cat>
          <c:val>
            <c:numRef>
              <c:f>Sheet1!$D$2:$D$6</c:f>
              <c:numCache>
                <c:formatCode>General</c:formatCode>
                <c:ptCount val="5"/>
                <c:pt idx="0">
                  <c:v>20.3</c:v>
                </c:pt>
                <c:pt idx="1">
                  <c:v>28.9</c:v>
                </c:pt>
                <c:pt idx="2">
                  <c:v>38.6</c:v>
                </c:pt>
                <c:pt idx="3">
                  <c:v>39.800000000000004</c:v>
                </c:pt>
                <c:pt idx="4">
                  <c:v>27.1</c:v>
                </c:pt>
              </c:numCache>
            </c:numRef>
          </c:val>
        </c:ser>
        <c:shape val="box"/>
        <c:axId val="78349824"/>
        <c:axId val="78744960"/>
        <c:axId val="0"/>
      </c:bar3DChart>
      <c:catAx>
        <c:axId val="78349824"/>
        <c:scaling>
          <c:orientation val="minMax"/>
        </c:scaling>
        <c:axPos val="b"/>
        <c:numFmt formatCode="General" sourceLinked="1"/>
        <c:tickLblPos val="nextTo"/>
        <c:crossAx val="78744960"/>
        <c:crosses val="autoZero"/>
        <c:auto val="1"/>
        <c:lblAlgn val="ctr"/>
        <c:lblOffset val="100"/>
      </c:catAx>
      <c:valAx>
        <c:axId val="78744960"/>
        <c:scaling>
          <c:orientation val="minMax"/>
          <c:min val="0"/>
        </c:scaling>
        <c:axPos val="l"/>
        <c:majorGridlines/>
        <c:numFmt formatCode="_(* #,##0.0_);_(* \(#,##0.0\);_(* &quot;-&quot;??_);_(@_)" sourceLinked="1"/>
        <c:tickLblPos val="nextTo"/>
        <c:crossAx val="78349824"/>
        <c:crosses val="autoZero"/>
        <c:crossBetween val="between"/>
      </c:valAx>
    </c:plotArea>
    <c:legend>
      <c:legendPos val="b"/>
      <c:layout>
        <c:manualLayout>
          <c:xMode val="edge"/>
          <c:yMode val="edge"/>
          <c:x val="4.5519892552395684E-2"/>
          <c:y val="0.93447818360891521"/>
          <c:w val="0.899999976482321"/>
          <c:h val="5.7580055967524274E-2"/>
        </c:manualLayout>
      </c:layout>
      <c:txPr>
        <a:bodyPr/>
        <a:lstStyle/>
        <a:p>
          <a:pPr>
            <a:defRPr sz="1400"/>
          </a:pPr>
          <a:endParaRPr lang="en-US"/>
        </a:p>
      </c:txPr>
    </c:legend>
    <c:plotVisOnly val="1"/>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stacked"/>
        <c:ser>
          <c:idx val="0"/>
          <c:order val="0"/>
          <c:tx>
            <c:strRef>
              <c:f>Sheet1!$B$1</c:f>
              <c:strCache>
                <c:ptCount val="1"/>
                <c:pt idx="0">
                  <c:v>Other</c:v>
                </c:pt>
              </c:strCache>
            </c:strRef>
          </c:tx>
          <c:dLbls>
            <c:showVal val="1"/>
          </c:dLbls>
          <c:cat>
            <c:strRef>
              <c:f>Sheet1!$A$2:$A$6</c:f>
              <c:strCache>
                <c:ptCount val="5"/>
                <c:pt idx="0">
                  <c:v>2008</c:v>
                </c:pt>
                <c:pt idx="1">
                  <c:v>2009</c:v>
                </c:pt>
                <c:pt idx="2">
                  <c:v>2010</c:v>
                </c:pt>
                <c:pt idx="3">
                  <c:v>2011*</c:v>
                </c:pt>
                <c:pt idx="4">
                  <c:v>2012*</c:v>
                </c:pt>
              </c:strCache>
            </c:strRef>
          </c:cat>
          <c:val>
            <c:numRef>
              <c:f>Sheet1!$B$2:$B$6</c:f>
              <c:numCache>
                <c:formatCode>_(* #,##0.0_);_(* \(#,##0.0\);_(* "-"??_);_(@_)</c:formatCode>
                <c:ptCount val="5"/>
                <c:pt idx="0">
                  <c:v>11.4</c:v>
                </c:pt>
                <c:pt idx="1">
                  <c:v>11.6</c:v>
                </c:pt>
                <c:pt idx="2">
                  <c:v>12.6</c:v>
                </c:pt>
                <c:pt idx="3">
                  <c:v>16.5</c:v>
                </c:pt>
                <c:pt idx="4">
                  <c:v>10.1</c:v>
                </c:pt>
              </c:numCache>
            </c:numRef>
          </c:val>
        </c:ser>
        <c:ser>
          <c:idx val="1"/>
          <c:order val="1"/>
          <c:tx>
            <c:strRef>
              <c:f>Sheet1!$C$1</c:f>
              <c:strCache>
                <c:ptCount val="1"/>
                <c:pt idx="0">
                  <c:v>Catastrophic Aid</c:v>
                </c:pt>
              </c:strCache>
            </c:strRef>
          </c:tx>
          <c:dLbls>
            <c:showVal val="1"/>
          </c:dLbls>
          <c:cat>
            <c:strRef>
              <c:f>Sheet1!$A$2:$A$6</c:f>
              <c:strCache>
                <c:ptCount val="5"/>
                <c:pt idx="0">
                  <c:v>2008</c:v>
                </c:pt>
                <c:pt idx="1">
                  <c:v>2009</c:v>
                </c:pt>
                <c:pt idx="2">
                  <c:v>2010</c:v>
                </c:pt>
                <c:pt idx="3">
                  <c:v>2011*</c:v>
                </c:pt>
                <c:pt idx="4">
                  <c:v>2012*</c:v>
                </c:pt>
              </c:strCache>
            </c:strRef>
          </c:cat>
          <c:val>
            <c:numRef>
              <c:f>Sheet1!$C$2:$C$6</c:f>
              <c:numCache>
                <c:formatCode>_(* #,##0.0_);_(* \(#,##0.0\);_(* "-"??_);_(@_)</c:formatCode>
                <c:ptCount val="5"/>
                <c:pt idx="0">
                  <c:v>4.0999999999999996</c:v>
                </c:pt>
                <c:pt idx="1">
                  <c:v>4</c:v>
                </c:pt>
                <c:pt idx="2">
                  <c:v>3.1</c:v>
                </c:pt>
                <c:pt idx="3">
                  <c:v>2.6</c:v>
                </c:pt>
              </c:numCache>
            </c:numRef>
          </c:val>
        </c:ser>
        <c:ser>
          <c:idx val="2"/>
          <c:order val="2"/>
          <c:tx>
            <c:strRef>
              <c:f>Sheet1!$D$1</c:f>
              <c:strCache>
                <c:ptCount val="1"/>
                <c:pt idx="0">
                  <c:v>Interest</c:v>
                </c:pt>
              </c:strCache>
            </c:strRef>
          </c:tx>
          <c:dLbls>
            <c:showVal val="1"/>
          </c:dLbls>
          <c:cat>
            <c:strRef>
              <c:f>Sheet1!$A$2:$A$6</c:f>
              <c:strCache>
                <c:ptCount val="5"/>
                <c:pt idx="0">
                  <c:v>2008</c:v>
                </c:pt>
                <c:pt idx="1">
                  <c:v>2009</c:v>
                </c:pt>
                <c:pt idx="2">
                  <c:v>2010</c:v>
                </c:pt>
                <c:pt idx="3">
                  <c:v>2011*</c:v>
                </c:pt>
                <c:pt idx="4">
                  <c:v>2012*</c:v>
                </c:pt>
              </c:strCache>
            </c:strRef>
          </c:cat>
          <c:val>
            <c:numRef>
              <c:f>Sheet1!$D$2:$D$6</c:f>
              <c:numCache>
                <c:formatCode>_(* #,##0.0_);_(* \(#,##0.0\);_(* "-"??_);_(@_)</c:formatCode>
                <c:ptCount val="5"/>
                <c:pt idx="0">
                  <c:v>8.1</c:v>
                </c:pt>
                <c:pt idx="1">
                  <c:v>4.8</c:v>
                </c:pt>
                <c:pt idx="2">
                  <c:v>2.5</c:v>
                </c:pt>
                <c:pt idx="3">
                  <c:v>2</c:v>
                </c:pt>
                <c:pt idx="4">
                  <c:v>0.5</c:v>
                </c:pt>
              </c:numCache>
            </c:numRef>
          </c:val>
        </c:ser>
        <c:ser>
          <c:idx val="3"/>
          <c:order val="3"/>
          <c:tx>
            <c:strRef>
              <c:f>Sheet1!$E$1</c:f>
              <c:strCache>
                <c:ptCount val="1"/>
                <c:pt idx="0">
                  <c:v>Medicaid</c:v>
                </c:pt>
              </c:strCache>
            </c:strRef>
          </c:tx>
          <c:dLbls>
            <c:showVal val="1"/>
          </c:dLbls>
          <c:cat>
            <c:strRef>
              <c:f>Sheet1!$A$2:$A$6</c:f>
              <c:strCache>
                <c:ptCount val="5"/>
                <c:pt idx="0">
                  <c:v>2008</c:v>
                </c:pt>
                <c:pt idx="1">
                  <c:v>2009</c:v>
                </c:pt>
                <c:pt idx="2">
                  <c:v>2010</c:v>
                </c:pt>
                <c:pt idx="3">
                  <c:v>2011*</c:v>
                </c:pt>
                <c:pt idx="4">
                  <c:v>2012*</c:v>
                </c:pt>
              </c:strCache>
            </c:strRef>
          </c:cat>
          <c:val>
            <c:numRef>
              <c:f>Sheet1!$E$2:$E$6</c:f>
              <c:numCache>
                <c:formatCode>_(* #,##0.0_);_(* \(#,##0.0\);_(* "-"??_);_(@_)</c:formatCode>
                <c:ptCount val="5"/>
                <c:pt idx="0">
                  <c:v>4.2</c:v>
                </c:pt>
                <c:pt idx="1">
                  <c:v>3.5</c:v>
                </c:pt>
                <c:pt idx="2">
                  <c:v>1.7</c:v>
                </c:pt>
                <c:pt idx="3">
                  <c:v>1.6</c:v>
                </c:pt>
                <c:pt idx="4">
                  <c:v>3.6</c:v>
                </c:pt>
              </c:numCache>
            </c:numRef>
          </c:val>
        </c:ser>
        <c:shape val="box"/>
        <c:axId val="80008704"/>
        <c:axId val="80010240"/>
        <c:axId val="0"/>
      </c:bar3DChart>
      <c:catAx>
        <c:axId val="80008704"/>
        <c:scaling>
          <c:orientation val="minMax"/>
        </c:scaling>
        <c:axPos val="b"/>
        <c:numFmt formatCode="General" sourceLinked="1"/>
        <c:tickLblPos val="nextTo"/>
        <c:crossAx val="80010240"/>
        <c:crosses val="autoZero"/>
        <c:auto val="1"/>
        <c:lblAlgn val="ctr"/>
        <c:lblOffset val="100"/>
      </c:catAx>
      <c:valAx>
        <c:axId val="80010240"/>
        <c:scaling>
          <c:orientation val="minMax"/>
          <c:min val="0"/>
        </c:scaling>
        <c:axPos val="l"/>
        <c:majorGridlines/>
        <c:numFmt formatCode="_(* #,##0.0_);_(* \(#,##0.0\);_(* &quot;-&quot;??_);_(@_)" sourceLinked="1"/>
        <c:tickLblPos val="nextTo"/>
        <c:crossAx val="80008704"/>
        <c:crosses val="autoZero"/>
        <c:crossBetween val="between"/>
      </c:valAx>
    </c:plotArea>
    <c:legend>
      <c:legendPos val="b"/>
      <c:layout>
        <c:manualLayout>
          <c:xMode val="edge"/>
          <c:yMode val="edge"/>
          <c:x val="0.22555307130397767"/>
          <c:y val="0.93447818360891521"/>
          <c:w val="0.54292036511678055"/>
          <c:h val="5.7580055967524274E-2"/>
        </c:manualLayout>
      </c:layout>
      <c:txPr>
        <a:bodyPr/>
        <a:lstStyle/>
        <a:p>
          <a:pPr>
            <a:defRPr sz="1400"/>
          </a:pPr>
          <a:endParaRPr lang="en-US"/>
        </a:p>
      </c:txPr>
    </c:legend>
    <c:plotVisOnly val="1"/>
  </c:chart>
  <c:txPr>
    <a:bodyPr/>
    <a:lstStyle/>
    <a:p>
      <a:pPr>
        <a:defRPr sz="1800"/>
      </a:pPr>
      <a:endParaRPr lang="en-US"/>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7"/>
            <a:ext cx="3169921" cy="480060"/>
          </a:xfrm>
          <a:prstGeom prst="rect">
            <a:avLst/>
          </a:prstGeom>
        </p:spPr>
        <p:txBody>
          <a:bodyPr vert="horz" lIns="96560" tIns="48284" rIns="96560" bIns="48284" rtlCol="0"/>
          <a:lstStyle>
            <a:lvl1pPr algn="l">
              <a:defRPr sz="1200"/>
            </a:lvl1pPr>
          </a:lstStyle>
          <a:p>
            <a:endParaRPr lang="en-US" dirty="0"/>
          </a:p>
        </p:txBody>
      </p:sp>
      <p:sp>
        <p:nvSpPr>
          <p:cNvPr id="3" name="Date Placeholder 2"/>
          <p:cNvSpPr>
            <a:spLocks noGrp="1"/>
          </p:cNvSpPr>
          <p:nvPr>
            <p:ph type="dt" idx="1"/>
          </p:nvPr>
        </p:nvSpPr>
        <p:spPr>
          <a:xfrm>
            <a:off x="4143587" y="7"/>
            <a:ext cx="3169921" cy="480060"/>
          </a:xfrm>
          <a:prstGeom prst="rect">
            <a:avLst/>
          </a:prstGeom>
        </p:spPr>
        <p:txBody>
          <a:bodyPr vert="horz" lIns="96560" tIns="48284" rIns="96560" bIns="48284" rtlCol="0"/>
          <a:lstStyle>
            <a:lvl1pPr algn="r">
              <a:defRPr sz="1200"/>
            </a:lvl1pPr>
          </a:lstStyle>
          <a:p>
            <a:fld id="{37056895-52A9-4E8A-A886-1C05A771CB7B}" type="datetimeFigureOut">
              <a:rPr lang="en-US" smtClean="0"/>
              <a:pPr/>
              <a:t>6/13/2011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560" tIns="48284" rIns="96560" bIns="48284" rtlCol="0" anchor="ctr"/>
          <a:lstStyle/>
          <a:p>
            <a:endParaRPr lang="en-US" dirty="0"/>
          </a:p>
        </p:txBody>
      </p:sp>
      <p:sp>
        <p:nvSpPr>
          <p:cNvPr id="5" name="Notes Placeholder 4"/>
          <p:cNvSpPr>
            <a:spLocks noGrp="1"/>
          </p:cNvSpPr>
          <p:nvPr>
            <p:ph type="body" sz="quarter" idx="3"/>
          </p:nvPr>
        </p:nvSpPr>
        <p:spPr>
          <a:xfrm>
            <a:off x="731521" y="4560578"/>
            <a:ext cx="5852160" cy="4320540"/>
          </a:xfrm>
          <a:prstGeom prst="rect">
            <a:avLst/>
          </a:prstGeom>
        </p:spPr>
        <p:txBody>
          <a:bodyPr vert="horz" lIns="96560" tIns="48284" rIns="96560" bIns="4828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81"/>
            <a:ext cx="3169921" cy="480060"/>
          </a:xfrm>
          <a:prstGeom prst="rect">
            <a:avLst/>
          </a:prstGeom>
        </p:spPr>
        <p:txBody>
          <a:bodyPr vert="horz" lIns="96560" tIns="48284" rIns="96560" bIns="482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143587" y="9119481"/>
            <a:ext cx="3169921" cy="480060"/>
          </a:xfrm>
          <a:prstGeom prst="rect">
            <a:avLst/>
          </a:prstGeom>
        </p:spPr>
        <p:txBody>
          <a:bodyPr vert="horz" lIns="96560" tIns="48284" rIns="96560" bIns="48284" rtlCol="0" anchor="b"/>
          <a:lstStyle>
            <a:lvl1pPr algn="r">
              <a:defRPr sz="1200"/>
            </a:lvl1pPr>
          </a:lstStyle>
          <a:p>
            <a:fld id="{2045463E-1921-41AF-8218-32AFF09DD805}"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45463E-1921-41AF-8218-32AFF09DD80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45463E-1921-41AF-8218-32AFF09DD805}" type="slidenum">
              <a:rPr lang="en-US" smtClean="0"/>
              <a:pPr/>
              <a:t>8</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52B18D-4350-43EF-BEB9-17FEB7D136B9}" type="slidenum">
              <a:rPr lang="en-US"/>
              <a:pPr/>
              <a:t>9</a:t>
            </a:fld>
            <a:endParaRPr lang="en-US"/>
          </a:p>
        </p:txBody>
      </p:sp>
      <p:sp>
        <p:nvSpPr>
          <p:cNvPr id="5122" name="Rectangle 2"/>
          <p:cNvSpPr>
            <a:spLocks noGrp="1" noRot="1" noChangeAspect="1" noChangeArrowheads="1" noTextEdit="1"/>
          </p:cNvSpPr>
          <p:nvPr>
            <p:ph type="sldImg"/>
          </p:nvPr>
        </p:nvSpPr>
        <p:spPr>
          <a:xfrm>
            <a:off x="1257300" y="719138"/>
            <a:ext cx="4803775" cy="3602037"/>
          </a:xfrm>
          <a:ln/>
        </p:spPr>
      </p:sp>
      <p:sp>
        <p:nvSpPr>
          <p:cNvPr id="5123" name="Rectangle 3"/>
          <p:cNvSpPr>
            <a:spLocks noGrp="1" noChangeArrowheads="1"/>
          </p:cNvSpPr>
          <p:nvPr>
            <p:ph type="body" idx="1"/>
          </p:nvPr>
        </p:nvSpPr>
        <p:spPr>
          <a:xfrm>
            <a:off x="731190" y="4561476"/>
            <a:ext cx="5852822" cy="4320704"/>
          </a:xfrm>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45463E-1921-41AF-8218-32AFF09DD805}" type="slidenum">
              <a:rPr lang="en-US" smtClean="0"/>
              <a:pPr/>
              <a:t>26</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45463E-1921-41AF-8218-32AFF09DD805}" type="slidenum">
              <a:rPr lang="en-US" smtClean="0"/>
              <a:pPr/>
              <a:t>38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45463E-1921-41AF-8218-32AFF09DD805}" type="slidenum">
              <a:rPr lang="en-US" smtClean="0"/>
              <a:pPr/>
              <a:t>41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45463E-1921-41AF-8218-32AFF09DD805}" type="slidenum">
              <a:rPr lang="en-US" smtClean="0"/>
              <a:pPr/>
              <a:t>47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45463E-1921-41AF-8218-32AFF09DD805}" type="slidenum">
              <a:rPr lang="en-US" smtClean="0"/>
              <a:pPr/>
              <a:t>52</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45463E-1921-41AF-8218-32AFF09DD805}" type="slidenum">
              <a:rPr lang="en-US" smtClean="0"/>
              <a:pPr/>
              <a:t>55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F4B7AFA6-AB89-4BCB-BCE1-DE23789CD8E0}" type="datetime1">
              <a:rPr lang="en-US" smtClean="0"/>
              <a:pPr/>
              <a:t>6/13/2011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BCBFC88-5924-455D-A0C0-85AB3C00A5CC}" type="slidenum">
              <a:rPr lang="en-US" smtClean="0"/>
              <a:pPr/>
              <a:t>‹#›</a:t>
            </a:fld>
            <a:endParaRPr lang="en-US" dirty="0"/>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AA7A98-BCCD-40D0-B57D-8B7E0F988942}" type="datetime1">
              <a:rPr lang="en-US" smtClean="0"/>
              <a:pPr/>
              <a:t>6/13/2011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BCBFC88-5924-455D-A0C0-85AB3C00A5CC}"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6915912" y="3009901"/>
            <a:ext cx="457200" cy="441325"/>
          </a:xfrm>
        </p:spPr>
        <p:txBody>
          <a:bodyPr/>
          <a:lstStyle/>
          <a:p>
            <a:fld id="{7BCBFC88-5924-455D-A0C0-85AB3C00A5CC}" type="slidenum">
              <a:rPr lang="en-US" smtClean="0"/>
              <a:pPr/>
              <a:t>‹#›</a:t>
            </a:fld>
            <a:endParaRPr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17EAE77-5520-4872-B88B-DC0F64FA6604}" type="datetime1">
              <a:rPr lang="en-US" smtClean="0"/>
              <a:pPr/>
              <a:t>6/13/2011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F4C8264-F927-4059-87A7-B377E27325D4}" type="datetime1">
              <a:rPr lang="en-US" smtClean="0"/>
              <a:pPr/>
              <a:t>6/13/2011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4361688" y="1026372"/>
            <a:ext cx="457200" cy="441325"/>
          </a:xfrm>
        </p:spPr>
        <p:txBody>
          <a:bodyPr/>
          <a:lstStyle/>
          <a:p>
            <a:fld id="{7BCBFC88-5924-455D-A0C0-85AB3C00A5CC}"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8FB5CACC-8A7B-4519-B700-13460AB20DC9}" type="datetime1">
              <a:rPr lang="en-US" smtClean="0"/>
              <a:pPr/>
              <a:t>6/13/2011</a:t>
            </a:fld>
            <a:endParaRPr lang="en-US" dirty="0"/>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BCBFC88-5924-455D-A0C0-85AB3C00A5CC}" type="slidenum">
              <a:rPr lang="en-US" smtClean="0"/>
              <a:pPr/>
              <a:t>‹#›</a:t>
            </a:fld>
            <a:endParaRPr lang="en-US" dirty="0"/>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8BDDF92-6146-403C-8A78-AE9A11B150B3}" type="datetime1">
              <a:rPr lang="en-US" smtClean="0"/>
              <a:pPr/>
              <a:t>6/13/2011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a:t>
            </a:fld>
            <a:endParaRPr lang="en-US" dirty="0"/>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7F274A4-B6AF-41E4-BD16-D8F87CCDA316}" type="datetime1">
              <a:rPr lang="en-US" smtClean="0"/>
              <a:pPr/>
              <a:t>6/13/2011</a:t>
            </a:fld>
            <a:endParaRPr lang="en-US" dirty="0"/>
          </a:p>
        </p:txBody>
      </p:sp>
      <p:sp>
        <p:nvSpPr>
          <p:cNvPr id="8" name="Footer Placeholder 7"/>
          <p:cNvSpPr>
            <a:spLocks noGrp="1"/>
          </p:cNvSpPr>
          <p:nvPr>
            <p:ph type="ftr" sz="quarter" idx="11"/>
          </p:nvPr>
        </p:nvSpPr>
        <p:spPr>
          <a:xfrm>
            <a:off x="304800" y="6409944"/>
            <a:ext cx="3581400" cy="365760"/>
          </a:xfrm>
        </p:spPr>
        <p:txBody>
          <a:bodyPr/>
          <a:lstStyle/>
          <a:p>
            <a:endParaRPr lang="en-US" dirty="0"/>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BCBFC88-5924-455D-A0C0-85AB3C00A5CC}" type="slidenum">
              <a:rPr lang="en-US" smtClean="0"/>
              <a:pPr/>
              <a:t>‹#›</a:t>
            </a:fld>
            <a:endParaRPr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A9DEBD8-ED96-4D70-9AFD-C58B3A3DC799}" type="datetime1">
              <a:rPr lang="en-US" smtClean="0"/>
              <a:pPr/>
              <a:t>6/13/2011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4343400" y="1036020"/>
            <a:ext cx="457200" cy="441325"/>
          </a:xfrm>
        </p:spPr>
        <p:txBody>
          <a:bodyPr/>
          <a:lstStyle/>
          <a:p>
            <a:fld id="{7BCBFC88-5924-455D-A0C0-85AB3C00A5C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482301D-C339-430A-820C-F7BCBFA97E6C}" type="datetime1">
              <a:rPr lang="en-US" smtClean="0"/>
              <a:pPr/>
              <a:t>6/13/2011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BCBFC88-5924-455D-A0C0-85AB3C00A5C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BCBFC88-5924-455D-A0C0-85AB3C00A5CC}" type="slidenum">
              <a:rPr lang="en-US" smtClean="0"/>
              <a:pPr/>
              <a:t>‹#›</a:t>
            </a:fld>
            <a:endParaRPr lang="en-US" dirty="0"/>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p:txBody>
          <a:bodyPr/>
          <a:lstStyle/>
          <a:p>
            <a:fld id="{AF4F4E62-0758-40CD-ABC8-A4AFA4629D3C}" type="datetime1">
              <a:rPr lang="en-US" smtClean="0"/>
              <a:pPr/>
              <a:t>6/13/2011</a:t>
            </a:fld>
            <a:endParaRPr lang="en-US" dirty="0"/>
          </a:p>
        </p:txBody>
      </p:sp>
      <p:sp>
        <p:nvSpPr>
          <p:cNvPr id="6" name="Footer Placeholder 5"/>
          <p:cNvSpPr>
            <a:spLocks noGrp="1"/>
          </p:cNvSpPr>
          <p:nvPr>
            <p:ph type="ftr" sz="quarter" idx="11"/>
          </p:nvPr>
        </p:nvSpPr>
        <p:spPr>
          <a:xfrm>
            <a:off x="301752" y="6410848"/>
            <a:ext cx="3383280" cy="365760"/>
          </a:xfr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Slide Number Placeholder 6"/>
          <p:cNvSpPr>
            <a:spLocks noGrp="1"/>
          </p:cNvSpPr>
          <p:nvPr>
            <p:ph type="sldNum" sz="quarter" idx="12"/>
          </p:nvPr>
        </p:nvSpPr>
        <p:spPr>
          <a:xfrm>
            <a:off x="1371600" y="312738"/>
            <a:ext cx="457200" cy="441325"/>
          </a:xfrm>
        </p:spPr>
        <p:txBody>
          <a:bodyPr/>
          <a:lstStyle/>
          <a:p>
            <a:fld id="{7BCBFC88-5924-455D-A0C0-85AB3C00A5CC}" type="slidenum">
              <a:rPr lang="en-US" smtClean="0"/>
              <a:pPr/>
              <a:t>‹#›</a:t>
            </a:fld>
            <a:endParaRPr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Date Placeholder 4"/>
          <p:cNvSpPr>
            <a:spLocks noGrp="1"/>
          </p:cNvSpPr>
          <p:nvPr>
            <p:ph type="dt" sz="half" idx="10"/>
          </p:nvPr>
        </p:nvSpPr>
        <p:spPr>
          <a:xfrm>
            <a:off x="5788152" y="6404984"/>
            <a:ext cx="3044952" cy="365760"/>
          </a:xfrm>
        </p:spPr>
        <p:txBody>
          <a:bodyPr/>
          <a:lstStyle/>
          <a:p>
            <a:fld id="{F798FFAE-0684-4D79-A895-DA656CCC8F9F}" type="datetime1">
              <a:rPr lang="en-US" smtClean="0"/>
              <a:pPr/>
              <a:t>6/13/2011</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99938491-C033-411C-B5E7-BEB2A7B55201}" type="datetime1">
              <a:rPr lang="en-US" smtClean="0"/>
              <a:pPr/>
              <a:t>6/13/2011</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BCBFC88-5924-455D-A0C0-85AB3C00A5CC}" type="slidenum">
              <a:rPr lang="en-US" smtClean="0"/>
              <a:pPr/>
              <a:t>‹#›</a:t>
            </a:fld>
            <a:endParaRPr lang="en-US" dirty="0"/>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package" Target="../embeddings/Microsoft_Office_Excel_Worksheet17.xls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package" Target="../embeddings/Microsoft_Office_Excel_Worksheet19.xls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package" Target="../embeddings/Microsoft_Office_Excel_Worksheet20.xls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28.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package" Target="../embeddings/Microsoft_Office_Excel_Worksheet22.xls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package" Target="../embeddings/Microsoft_Office_Excel_Worksheet23.xls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31.xml.rels><?xml version="1.0" encoding="UTF-8" standalone="yes"?>
<Relationships xmlns="http://schemas.openxmlformats.org/package/2006/relationships"><Relationship Id="rId3" Type="http://schemas.openxmlformats.org/officeDocument/2006/relationships/package" Target="../embeddings/Microsoft_Office_Excel_Worksheet24.xls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32.xml.rels><?xml version="1.0" encoding="UTF-8" standalone="yes"?>
<Relationships xmlns="http://schemas.openxmlformats.org/package/2006/relationships"><Relationship Id="rId3" Type="http://schemas.openxmlformats.org/officeDocument/2006/relationships/package" Target="../embeddings/Microsoft_Office_Excel_Worksheet25.xls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33.xml.rels><?xml version="1.0" encoding="UTF-8" standalone="yes"?>
<Relationships xmlns="http://schemas.openxmlformats.org/package/2006/relationships"><Relationship Id="rId3" Type="http://schemas.openxmlformats.org/officeDocument/2006/relationships/package" Target="../embeddings/Microsoft_Office_Excel_Worksheet26.xls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34.xml.rels><?xml version="1.0" encoding="UTF-8" standalone="yes"?>
<Relationships xmlns="http://schemas.openxmlformats.org/package/2006/relationships"><Relationship Id="rId3" Type="http://schemas.openxmlformats.org/officeDocument/2006/relationships/package" Target="../embeddings/Microsoft_Office_Excel_Worksheet27.xlsx"/><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35.xml.rels><?xml version="1.0" encoding="UTF-8" standalone="yes"?>
<Relationships xmlns="http://schemas.openxmlformats.org/package/2006/relationships"><Relationship Id="rId3" Type="http://schemas.openxmlformats.org/officeDocument/2006/relationships/package" Target="../embeddings/Microsoft_Office_Excel_Worksheet28.xls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36.xml.rels><?xml version="1.0" encoding="UTF-8" standalone="yes"?>
<Relationships xmlns="http://schemas.openxmlformats.org/package/2006/relationships"><Relationship Id="rId3" Type="http://schemas.openxmlformats.org/officeDocument/2006/relationships/package" Target="../embeddings/Microsoft_Office_Excel_Worksheet29.xlsx"/><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37.xml.rels><?xml version="1.0" encoding="UTF-8" standalone="yes"?>
<Relationships xmlns="http://schemas.openxmlformats.org/package/2006/relationships"><Relationship Id="rId3" Type="http://schemas.openxmlformats.org/officeDocument/2006/relationships/package" Target="../embeddings/Microsoft_Office_Excel_Worksheet30.xlsx"/><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package" Target="../embeddings/Microsoft_Office_Excel_Worksheet32.xlsx"/><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chart" Target="../charts/chart2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package" Target="../embeddings/Microsoft_Office_Excel_Worksheet36.xlsx"/><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chart" Target="../charts/chart2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chart" Target="../charts/chart2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chart" Target="../charts/chart2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chart" Target="../charts/chart2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chart" Target="../charts/chart2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chart" Target="../charts/chart2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chart" Target="../charts/chart3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endParaRPr lang="en-US" sz="2000" dirty="0" smtClean="0">
              <a:solidFill>
                <a:schemeClr val="tx1"/>
              </a:solidFill>
            </a:endParaRPr>
          </a:p>
          <a:p>
            <a:r>
              <a:rPr lang="en-US" sz="2000" dirty="0" smtClean="0">
                <a:solidFill>
                  <a:schemeClr val="tx1"/>
                </a:solidFill>
              </a:rPr>
              <a:t>PROPOSED APPROPRIATIONS</a:t>
            </a:r>
          </a:p>
          <a:p>
            <a:r>
              <a:rPr lang="en-US" sz="2000" dirty="0" smtClean="0">
                <a:solidFill>
                  <a:schemeClr val="tx1"/>
                </a:solidFill>
              </a:rPr>
              <a:t>Fiscal YEAR 2012</a:t>
            </a:r>
            <a:endParaRPr lang="en-US" sz="2000" dirty="0">
              <a:solidFill>
                <a:schemeClr val="tx1"/>
              </a:solidFill>
            </a:endParaRPr>
          </a:p>
        </p:txBody>
      </p:sp>
      <p:sp>
        <p:nvSpPr>
          <p:cNvPr id="2" name="Title 1"/>
          <p:cNvSpPr>
            <a:spLocks noGrp="1"/>
          </p:cNvSpPr>
          <p:nvPr>
            <p:ph type="ctrTitle"/>
          </p:nvPr>
        </p:nvSpPr>
        <p:spPr/>
        <p:txBody>
          <a:bodyPr/>
          <a:lstStyle/>
          <a:p>
            <a:r>
              <a:rPr lang="en-US" dirty="0" smtClean="0"/>
              <a:t>Cleveland Municipal School District</a:t>
            </a:r>
            <a:endParaRPr lang="en-US" dirty="0"/>
          </a:p>
        </p:txBody>
      </p:sp>
      <p:sp>
        <p:nvSpPr>
          <p:cNvPr id="5" name="TextBox 4"/>
          <p:cNvSpPr txBox="1"/>
          <p:nvPr/>
        </p:nvSpPr>
        <p:spPr>
          <a:xfrm>
            <a:off x="685800" y="6477000"/>
            <a:ext cx="7848600" cy="261610"/>
          </a:xfrm>
          <a:prstGeom prst="rect">
            <a:avLst/>
          </a:prstGeom>
          <a:noFill/>
        </p:spPr>
        <p:txBody>
          <a:bodyPr wrap="square" rtlCol="0">
            <a:spAutoFit/>
          </a:bodyPr>
          <a:lstStyle/>
          <a:p>
            <a:r>
              <a:rPr lang="en-US" sz="1050" dirty="0" smtClean="0"/>
              <a:t>The primary goal of the Cleveland Municipal School District is to become a premier school district in the United States of America.</a:t>
            </a:r>
            <a:endParaRPr lang="en-US" sz="1050" dirty="0"/>
          </a:p>
        </p:txBody>
      </p:sp>
      <p:sp>
        <p:nvSpPr>
          <p:cNvPr id="6" name="Slide Number Placeholder 5"/>
          <p:cNvSpPr>
            <a:spLocks noGrp="1"/>
          </p:cNvSpPr>
          <p:nvPr>
            <p:ph type="sldNum" sz="quarter" idx="12"/>
          </p:nvPr>
        </p:nvSpPr>
        <p:spPr/>
        <p:txBody>
          <a:bodyPr/>
          <a:lstStyle/>
          <a:p>
            <a:fld id="{7BCBFC88-5924-455D-A0C0-85AB3C00A5CC}" type="slidenum">
              <a:rPr lang="en-US" smtClean="0"/>
              <a:pPr/>
              <a:t>1</a:t>
            </a:fld>
            <a:endParaRPr lang="en-US"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Where the Money Comes From </a:t>
            </a:r>
            <a:br>
              <a:rPr lang="en-US" sz="1600" dirty="0" smtClean="0"/>
            </a:br>
            <a:r>
              <a:rPr lang="en-US" sz="1600" dirty="0" smtClean="0"/>
              <a:t>FY 2011-2012</a:t>
            </a:r>
            <a:endParaRPr lang="en-US" sz="3000" dirty="0"/>
          </a:p>
        </p:txBody>
      </p:sp>
      <p:graphicFrame>
        <p:nvGraphicFramePr>
          <p:cNvPr id="6" name="Content Placeholder 5"/>
          <p:cNvGraphicFramePr>
            <a:graphicFrameLocks noGrp="1"/>
          </p:cNvGraphicFramePr>
          <p:nvPr>
            <p:ph sz="quarter" idx="1"/>
          </p:nvPr>
        </p:nvGraphicFramePr>
        <p:xfrm>
          <a:off x="301625" y="1527175"/>
          <a:ext cx="8504238"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7BCBFC88-5924-455D-A0C0-85AB3C00A5CC}"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Local Taxes- Property Tax Revenue (In Millions)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150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Revenue</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11</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State Foundation Revenue (In Millions)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150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Revenue</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12</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Education Jobs Fund (In Millions)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150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Revenue</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13</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Property Tax Allocation – State Hold Harmless Reimbursements (In Millions)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150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Revenue</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14</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Other Revenue (In Millions)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150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Revenue</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15</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p:cNvSpPr>
            <a:spLocks noGrp="1"/>
          </p:cNvSpPr>
          <p:nvPr>
            <p:ph type="body" idx="1"/>
          </p:nvPr>
        </p:nvSpPr>
        <p:spPr/>
        <p:txBody>
          <a:bodyPr/>
          <a:lstStyle/>
          <a:p>
            <a:pPr algn="ctr"/>
            <a:r>
              <a:rPr lang="en-US" dirty="0" smtClean="0"/>
              <a:t>Including </a:t>
            </a:r>
            <a:r>
              <a:rPr smtClean="0"/>
              <a:t>Pass-Through</a:t>
            </a:r>
            <a:endParaRPr lang="en-US" dirty="0"/>
          </a:p>
        </p:txBody>
      </p:sp>
      <p:sp>
        <p:nvSpPr>
          <p:cNvPr id="12" name="Text Placeholder 11"/>
          <p:cNvSpPr>
            <a:spLocks noGrp="1"/>
          </p:cNvSpPr>
          <p:nvPr>
            <p:ph type="body" sz="half" idx="3"/>
          </p:nvPr>
        </p:nvSpPr>
        <p:spPr/>
        <p:txBody>
          <a:bodyPr/>
          <a:lstStyle/>
          <a:p>
            <a:pPr algn="ctr"/>
            <a:r>
              <a:rPr lang="en-US" dirty="0" smtClean="0"/>
              <a:t>Excluding Pass-Through</a:t>
            </a:r>
            <a:endParaRPr lang="en-US" dirty="0"/>
          </a:p>
        </p:txBody>
      </p:sp>
      <p:graphicFrame>
        <p:nvGraphicFramePr>
          <p:cNvPr id="6" name="Content Placeholder 5"/>
          <p:cNvGraphicFramePr>
            <a:graphicFrameLocks noGrp="1"/>
          </p:cNvGraphicFramePr>
          <p:nvPr>
            <p:ph sz="quarter" idx="2"/>
          </p:nvPr>
        </p:nvGraphicFramePr>
        <p:xfrm>
          <a:off x="301625" y="2471738"/>
          <a:ext cx="4041775" cy="38179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ontent Placeholder 5"/>
          <p:cNvGraphicFramePr>
            <a:graphicFrameLocks noGrp="1"/>
          </p:cNvGraphicFramePr>
          <p:nvPr>
            <p:ph sz="quarter" idx="4"/>
          </p:nvPr>
        </p:nvGraphicFramePr>
        <p:xfrm>
          <a:off x="4800600" y="2471738"/>
          <a:ext cx="4038600" cy="3821112"/>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fld id="{7BCBFC88-5924-455D-A0C0-85AB3C00A5CC}" type="slidenum">
              <a:rPr lang="en-US" smtClean="0"/>
              <a:pPr/>
              <a:t>16</a:t>
            </a:fld>
            <a:endParaRPr lang="en-US" dirty="0"/>
          </a:p>
        </p:txBody>
      </p:sp>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Where the Money Goes - Fiscal Year 2011-2012</a:t>
            </a:r>
            <a:endParaRPr lang="en-US" sz="3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Salaries (In Millions)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150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4" y="3282434"/>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17</a:t>
            </a:fld>
            <a:endParaRPr lang="en-US" dirty="0"/>
          </a:p>
        </p:txBody>
      </p:sp>
      <p:sp>
        <p:nvSpPr>
          <p:cNvPr id="9" name="TextBox 8"/>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Fringe Benefits (In Millions)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150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18</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Purchased Services (In Millions)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19</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7848"/>
            <a:ext cx="8534400" cy="758952"/>
          </a:xfrm>
        </p:spPr>
        <p:txBody>
          <a:bodyPr>
            <a:noAutofit/>
          </a:bodyPr>
          <a:lstStyle/>
          <a:p>
            <a:r>
              <a:rPr lang="en-US" sz="2700" dirty="0" smtClean="0"/>
              <a:t>Fiscal Year 2012 Annual</a:t>
            </a:r>
            <a:br>
              <a:rPr lang="en-US" sz="2700" dirty="0" smtClean="0"/>
            </a:br>
            <a:r>
              <a:rPr lang="en-US" sz="2700" dirty="0" smtClean="0"/>
              <a:t>Appropriation Measure</a:t>
            </a:r>
            <a:endParaRPr lang="en-US" sz="2700"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2</a:t>
            </a:fld>
            <a:endParaRPr lang="en-US" dirty="0"/>
          </a:p>
        </p:txBody>
      </p:sp>
      <p:graphicFrame>
        <p:nvGraphicFramePr>
          <p:cNvPr id="6" name="Table 5"/>
          <p:cNvGraphicFramePr>
            <a:graphicFrameLocks noGrp="1"/>
          </p:cNvGraphicFramePr>
          <p:nvPr/>
        </p:nvGraphicFramePr>
        <p:xfrm>
          <a:off x="1143000" y="1371600"/>
          <a:ext cx="6781800" cy="5156211"/>
        </p:xfrm>
        <a:graphic>
          <a:graphicData uri="http://schemas.openxmlformats.org/drawingml/2006/table">
            <a:tbl>
              <a:tblPr/>
              <a:tblGrid>
                <a:gridCol w="385742"/>
                <a:gridCol w="2782616"/>
                <a:gridCol w="1266023"/>
                <a:gridCol w="1081396"/>
                <a:gridCol w="1266023"/>
              </a:tblGrid>
              <a:tr h="128716">
                <a:tc>
                  <a:txBody>
                    <a:bodyPr/>
                    <a:lstStyle/>
                    <a:p>
                      <a:pPr algn="l"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l"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l" fontAlgn="b"/>
                      <a:endParaRPr lang="en-US" sz="600" b="1" i="0" u="none" strike="noStrike">
                        <a:latin typeface="Arial"/>
                      </a:endParaRPr>
                    </a:p>
                  </a:txBody>
                  <a:tcPr marL="143225" marR="5968" marT="5968" marB="0" anchor="b">
                    <a:lnL>
                      <a:noFill/>
                    </a:lnL>
                    <a:lnR>
                      <a:noFill/>
                    </a:lnR>
                    <a:lnT>
                      <a:noFill/>
                    </a:lnT>
                    <a:lnB>
                      <a:noFill/>
                    </a:lnB>
                  </a:tcPr>
                </a:tc>
                <a:tc>
                  <a:txBody>
                    <a:bodyPr/>
                    <a:lstStyle/>
                    <a:p>
                      <a:pPr algn="l"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ctr" fontAlgn="b"/>
                      <a:r>
                        <a:rPr lang="en-US" sz="600" b="1" i="0" u="none" strike="noStrike">
                          <a:latin typeface="Arial"/>
                        </a:rPr>
                        <a:t>Total</a:t>
                      </a:r>
                    </a:p>
                  </a:txBody>
                  <a:tcPr marL="5968" marR="5968" marT="5968" marB="0" anchor="b">
                    <a:lnL>
                      <a:noFill/>
                    </a:lnL>
                    <a:lnR>
                      <a:noFill/>
                    </a:lnR>
                    <a:lnT>
                      <a:noFill/>
                    </a:lnT>
                    <a:lnB>
                      <a:noFill/>
                    </a:lnB>
                  </a:tcPr>
                </a:tc>
              </a:tr>
              <a:tr h="128716">
                <a:tc>
                  <a:txBody>
                    <a:bodyPr/>
                    <a:lstStyle/>
                    <a:p>
                      <a:pPr algn="ct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ct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ctr" fontAlgn="b"/>
                      <a:r>
                        <a:rPr lang="en-US" sz="600" b="1" i="0" u="none" strike="noStrike">
                          <a:latin typeface="Arial"/>
                        </a:rPr>
                        <a:t>FY 2012</a:t>
                      </a:r>
                    </a:p>
                  </a:txBody>
                  <a:tcPr marL="5968" marR="5968" marT="5968" marB="0" anchor="b">
                    <a:lnL>
                      <a:noFill/>
                    </a:lnL>
                    <a:lnR>
                      <a:noFill/>
                    </a:lnR>
                    <a:lnT>
                      <a:noFill/>
                    </a:lnT>
                    <a:lnB>
                      <a:noFill/>
                    </a:lnB>
                  </a:tcPr>
                </a:tc>
                <a:tc>
                  <a:txBody>
                    <a:bodyPr/>
                    <a:lstStyle/>
                    <a:p>
                      <a:pPr algn="ctr" fontAlgn="b"/>
                      <a:r>
                        <a:rPr lang="en-US" sz="600" b="1" i="0" u="none" strike="noStrike">
                          <a:latin typeface="Arial"/>
                        </a:rPr>
                        <a:t>Carryover</a:t>
                      </a:r>
                    </a:p>
                  </a:txBody>
                  <a:tcPr marL="5968" marR="5968" marT="5968" marB="0" anchor="b">
                    <a:lnL>
                      <a:noFill/>
                    </a:lnL>
                    <a:lnR>
                      <a:noFill/>
                    </a:lnR>
                    <a:lnT>
                      <a:noFill/>
                    </a:lnT>
                    <a:lnB>
                      <a:noFill/>
                    </a:lnB>
                  </a:tcPr>
                </a:tc>
                <a:tc>
                  <a:txBody>
                    <a:bodyPr/>
                    <a:lstStyle/>
                    <a:p>
                      <a:pPr algn="ctr" fontAlgn="b"/>
                      <a:r>
                        <a:rPr lang="en-US" sz="600" b="1" i="0" u="none" strike="noStrike">
                          <a:latin typeface="Arial"/>
                        </a:rPr>
                        <a:t>FY 2012</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Fund</a:t>
                      </a:r>
                    </a:p>
                  </a:txBody>
                  <a:tcPr marL="5968" marR="5968" marT="59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600" b="1" i="0" u="sng" strike="noStrike">
                        <a:latin typeface="Arial"/>
                      </a:endParaRPr>
                    </a:p>
                  </a:txBody>
                  <a:tcPr marL="5968" marR="5968" marT="5968" marB="0" anchor="b">
                    <a:lnL>
                      <a:noFill/>
                    </a:lnL>
                    <a:lnR>
                      <a:noFill/>
                    </a:lnR>
                    <a:lnT>
                      <a:noFill/>
                    </a:lnT>
                    <a:lnB>
                      <a:noFill/>
                    </a:lnB>
                  </a:tcPr>
                </a:tc>
                <a:tc>
                  <a:txBody>
                    <a:bodyPr/>
                    <a:lstStyle/>
                    <a:p>
                      <a:pPr algn="ctr" fontAlgn="b"/>
                      <a:r>
                        <a:rPr lang="en-US" sz="600" b="1" i="0" u="none" strike="noStrike">
                          <a:latin typeface="Arial"/>
                        </a:rPr>
                        <a:t>Appropriation</a:t>
                      </a:r>
                    </a:p>
                  </a:txBody>
                  <a:tcPr marL="5968" marR="5968" marT="59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Arial"/>
                        </a:rPr>
                        <a:t>Encumbrances</a:t>
                      </a:r>
                    </a:p>
                  </a:txBody>
                  <a:tcPr marL="5968" marR="5968" marT="59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600" b="1" i="0" u="none" strike="noStrike">
                          <a:latin typeface="Arial"/>
                        </a:rPr>
                        <a:t>Appropriation</a:t>
                      </a:r>
                    </a:p>
                  </a:txBody>
                  <a:tcPr marL="5968" marR="5968" marT="5968" marB="0" anchor="b">
                    <a:lnL>
                      <a:noFill/>
                    </a:lnL>
                    <a:lnR>
                      <a:noFill/>
                    </a:lnR>
                    <a:lnT>
                      <a:noFill/>
                    </a:lnT>
                    <a:lnB w="6350" cap="flat" cmpd="sng" algn="ctr">
                      <a:solidFill>
                        <a:srgbClr val="000000"/>
                      </a:solidFill>
                      <a:prstDash val="solid"/>
                      <a:round/>
                      <a:headEnd type="none" w="med" len="med"/>
                      <a:tailEnd type="none" w="med" len="med"/>
                    </a:lnB>
                  </a:tcPr>
                </a:tc>
              </a:tr>
              <a:tr h="128716">
                <a:tc>
                  <a:txBody>
                    <a:bodyPr/>
                    <a:lstStyle/>
                    <a:p>
                      <a:pPr algn="ctr" fontAlgn="b"/>
                      <a:r>
                        <a:rPr lang="en-US" sz="600" b="1" i="0" u="none" strike="noStrike">
                          <a:latin typeface="Arial"/>
                        </a:rPr>
                        <a:t>001</a:t>
                      </a:r>
                    </a:p>
                  </a:txBody>
                  <a:tcPr marL="5968" marR="5968" marT="59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600" b="1" i="0" u="none" strike="noStrike">
                          <a:latin typeface="Arial"/>
                        </a:rPr>
                        <a:t>General</a:t>
                      </a:r>
                    </a:p>
                  </a:txBody>
                  <a:tcPr marL="5968" marR="5968" marT="5968" marB="0" anchor="b">
                    <a:lnL>
                      <a:noFill/>
                    </a:lnL>
                    <a:lnR>
                      <a:noFill/>
                    </a:lnR>
                    <a:lnT>
                      <a:noFill/>
                    </a:lnT>
                    <a:lnB>
                      <a:noFill/>
                    </a:lnB>
                  </a:tcPr>
                </a:tc>
                <a:tc>
                  <a:txBody>
                    <a:bodyPr/>
                    <a:lstStyle/>
                    <a:p>
                      <a:pPr algn="r" fontAlgn="b"/>
                      <a:r>
                        <a:rPr lang="en-US" sz="600" b="1" i="0" u="none" strike="noStrike">
                          <a:latin typeface="Arial"/>
                        </a:rPr>
                        <a:t> $    624,561,458.44 </a:t>
                      </a:r>
                    </a:p>
                  </a:txBody>
                  <a:tcPr marL="5968" marR="5968" marT="59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latin typeface="Arial"/>
                        </a:rPr>
                        <a:t> $   7,000,000.00 </a:t>
                      </a:r>
                    </a:p>
                  </a:txBody>
                  <a:tcPr marL="5968" marR="5968" marT="59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600" b="1" i="0" u="none" strike="noStrike">
                          <a:latin typeface="Arial"/>
                        </a:rPr>
                        <a:t> $    631,561,458.44 </a:t>
                      </a:r>
                    </a:p>
                  </a:txBody>
                  <a:tcPr marL="5968" marR="5968" marT="5968" marB="0" anchor="b">
                    <a:lnL>
                      <a:noFill/>
                    </a:lnL>
                    <a:lnR>
                      <a:noFill/>
                    </a:lnR>
                    <a:lnT w="6350" cap="flat" cmpd="sng" algn="ctr">
                      <a:solidFill>
                        <a:srgbClr val="000000"/>
                      </a:solidFill>
                      <a:prstDash val="solid"/>
                      <a:round/>
                      <a:headEnd type="none" w="med" len="med"/>
                      <a:tailEnd type="none" w="med" len="med"/>
                    </a:lnT>
                    <a:lnB>
                      <a:noFill/>
                    </a:lnB>
                  </a:tcPr>
                </a:tc>
              </a:tr>
              <a:tr h="128716">
                <a:tc>
                  <a:txBody>
                    <a:bodyPr/>
                    <a:lstStyle/>
                    <a:p>
                      <a:pPr algn="ctr" fontAlgn="b"/>
                      <a:r>
                        <a:rPr lang="en-US" sz="600" b="1" i="0" u="none" strike="noStrike">
                          <a:latin typeface="Arial"/>
                        </a:rPr>
                        <a:t>002</a:t>
                      </a:r>
                    </a:p>
                  </a:txBody>
                  <a:tcPr marL="5968" marR="5968" marT="5968" marB="0" anchor="b">
                    <a:lnL>
                      <a:noFill/>
                    </a:lnL>
                    <a:lnR>
                      <a:noFill/>
                    </a:lnR>
                    <a:lnT>
                      <a:noFill/>
                    </a:lnT>
                    <a:lnB>
                      <a:noFill/>
                    </a:lnB>
                  </a:tcPr>
                </a:tc>
                <a:tc>
                  <a:txBody>
                    <a:bodyPr/>
                    <a:lstStyle/>
                    <a:p>
                      <a:pPr algn="l" fontAlgn="b"/>
                      <a:r>
                        <a:rPr lang="en-US" sz="600" b="1" i="0" u="none" strike="noStrike">
                          <a:latin typeface="Arial"/>
                        </a:rPr>
                        <a:t>Bond Retirement</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16,811,395.00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16,811,395.00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003</a:t>
                      </a:r>
                    </a:p>
                  </a:txBody>
                  <a:tcPr marL="5968" marR="5968" marT="5968" marB="0" anchor="b">
                    <a:lnL>
                      <a:noFill/>
                    </a:lnL>
                    <a:lnR>
                      <a:noFill/>
                    </a:lnR>
                    <a:lnT>
                      <a:noFill/>
                    </a:lnT>
                    <a:lnB>
                      <a:noFill/>
                    </a:lnB>
                  </a:tcPr>
                </a:tc>
                <a:tc>
                  <a:txBody>
                    <a:bodyPr/>
                    <a:lstStyle/>
                    <a:p>
                      <a:pPr algn="l" fontAlgn="b"/>
                      <a:r>
                        <a:rPr lang="en-US" sz="600" b="1" i="0" u="none" strike="noStrike">
                          <a:latin typeface="Arial"/>
                        </a:rPr>
                        <a:t>Permanent Improvement</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25,000,000.00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5,000,000.00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30,000,000.00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004</a:t>
                      </a:r>
                    </a:p>
                  </a:txBody>
                  <a:tcPr marL="5968" marR="5968" marT="5968" marB="0" anchor="b">
                    <a:lnL>
                      <a:noFill/>
                    </a:lnL>
                    <a:lnR>
                      <a:noFill/>
                    </a:lnR>
                    <a:lnT>
                      <a:noFill/>
                    </a:lnT>
                    <a:lnB>
                      <a:noFill/>
                    </a:lnB>
                  </a:tcPr>
                </a:tc>
                <a:tc>
                  <a:txBody>
                    <a:bodyPr/>
                    <a:lstStyle/>
                    <a:p>
                      <a:pPr algn="l" fontAlgn="b"/>
                      <a:r>
                        <a:rPr lang="en-US" sz="600" b="1" i="0" u="none" strike="noStrike">
                          <a:latin typeface="Arial"/>
                        </a:rPr>
                        <a:t>Building</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1,391,065.00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1,391,065.00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006</a:t>
                      </a:r>
                    </a:p>
                  </a:txBody>
                  <a:tcPr marL="5968" marR="5968" marT="5968" marB="0" anchor="b">
                    <a:lnL>
                      <a:noFill/>
                    </a:lnL>
                    <a:lnR>
                      <a:noFill/>
                    </a:lnR>
                    <a:lnT>
                      <a:noFill/>
                    </a:lnT>
                    <a:lnB>
                      <a:noFill/>
                    </a:lnB>
                  </a:tcPr>
                </a:tc>
                <a:tc>
                  <a:txBody>
                    <a:bodyPr/>
                    <a:lstStyle/>
                    <a:p>
                      <a:pPr algn="l" fontAlgn="b"/>
                      <a:r>
                        <a:rPr lang="en-US" sz="600" b="1" i="0" u="none" strike="noStrike">
                          <a:latin typeface="Arial"/>
                        </a:rPr>
                        <a:t>Food Services</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25,381,539.00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500,000.00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25,881,539.00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007</a:t>
                      </a:r>
                    </a:p>
                  </a:txBody>
                  <a:tcPr marL="5968" marR="5968" marT="5968" marB="0" anchor="b">
                    <a:lnL>
                      <a:noFill/>
                    </a:lnL>
                    <a:lnR>
                      <a:noFill/>
                    </a:lnR>
                    <a:lnT>
                      <a:noFill/>
                    </a:lnT>
                    <a:lnB>
                      <a:noFill/>
                    </a:lnB>
                  </a:tcPr>
                </a:tc>
                <a:tc>
                  <a:txBody>
                    <a:bodyPr/>
                    <a:lstStyle/>
                    <a:p>
                      <a:pPr algn="l" fontAlgn="b"/>
                      <a:r>
                        <a:rPr lang="en-US" sz="600" b="1" i="0" u="none" strike="noStrike">
                          <a:latin typeface="Arial"/>
                        </a:rPr>
                        <a:t>Special Trust</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10,000,000.00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700,000.00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10,700,000.00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010</a:t>
                      </a:r>
                    </a:p>
                  </a:txBody>
                  <a:tcPr marL="5968" marR="5968" marT="5968" marB="0" anchor="b">
                    <a:lnL>
                      <a:noFill/>
                    </a:lnL>
                    <a:lnR>
                      <a:noFill/>
                    </a:lnR>
                    <a:lnT>
                      <a:noFill/>
                    </a:lnT>
                    <a:lnB>
                      <a:noFill/>
                    </a:lnB>
                  </a:tcPr>
                </a:tc>
                <a:tc>
                  <a:txBody>
                    <a:bodyPr/>
                    <a:lstStyle/>
                    <a:p>
                      <a:pPr algn="l" fontAlgn="b"/>
                      <a:r>
                        <a:rPr lang="en-US" sz="600" b="1" i="0" u="none" strike="noStrike">
                          <a:latin typeface="Arial"/>
                        </a:rPr>
                        <a:t>Classroom Facilities</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242,700,000.00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55,000,000.00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297,700,000.00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018</a:t>
                      </a:r>
                    </a:p>
                  </a:txBody>
                  <a:tcPr marL="5968" marR="5968" marT="5968" marB="0" anchor="b">
                    <a:lnL>
                      <a:noFill/>
                    </a:lnL>
                    <a:lnR>
                      <a:noFill/>
                    </a:lnR>
                    <a:lnT>
                      <a:noFill/>
                    </a:lnT>
                    <a:lnB>
                      <a:noFill/>
                    </a:lnB>
                  </a:tcPr>
                </a:tc>
                <a:tc>
                  <a:txBody>
                    <a:bodyPr/>
                    <a:lstStyle/>
                    <a:p>
                      <a:pPr algn="l" fontAlgn="b"/>
                      <a:r>
                        <a:rPr lang="en-US" sz="600" b="1" i="0" u="none" strike="noStrike">
                          <a:latin typeface="Arial"/>
                        </a:rPr>
                        <a:t>Public School Support</a:t>
                      </a:r>
                    </a:p>
                  </a:txBody>
                  <a:tcPr marL="5968" marR="5968" marT="5968" marB="0" anchor="b">
                    <a:lnL>
                      <a:noFill/>
                    </a:lnL>
                    <a:lnR>
                      <a:noFill/>
                    </a:lnR>
                    <a:lnT>
                      <a:noFill/>
                    </a:lnT>
                    <a:lnB>
                      <a:noFill/>
                    </a:lnB>
                  </a:tcPr>
                </a:tc>
                <a:tc>
                  <a:txBody>
                    <a:bodyPr/>
                    <a:lstStyle/>
                    <a:p>
                      <a:pPr algn="r" fontAlgn="b"/>
                      <a:r>
                        <a:rPr lang="en-US" sz="600" b="1" i="0" u="none" strike="noStrike">
                          <a:latin typeface="Arial"/>
                        </a:rPr>
                        <a:t>             600,000.00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80,000.00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680,000.00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019</a:t>
                      </a:r>
                    </a:p>
                  </a:txBody>
                  <a:tcPr marL="5968" marR="5968" marT="5968" marB="0" anchor="b">
                    <a:lnL>
                      <a:noFill/>
                    </a:lnL>
                    <a:lnR>
                      <a:noFill/>
                    </a:lnR>
                    <a:lnT>
                      <a:noFill/>
                    </a:lnT>
                    <a:lnB>
                      <a:noFill/>
                    </a:lnB>
                  </a:tcPr>
                </a:tc>
                <a:tc>
                  <a:txBody>
                    <a:bodyPr/>
                    <a:lstStyle/>
                    <a:p>
                      <a:pPr algn="l" fontAlgn="b"/>
                      <a:r>
                        <a:rPr lang="en-US" sz="600" b="1" i="0" u="none" strike="noStrike">
                          <a:latin typeface="Arial"/>
                        </a:rPr>
                        <a:t>Other Grant</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1,400,000.00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1,400,000.00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023</a:t>
                      </a:r>
                    </a:p>
                  </a:txBody>
                  <a:tcPr marL="5968" marR="5968" marT="5968" marB="0" anchor="b">
                    <a:lnL>
                      <a:noFill/>
                    </a:lnL>
                    <a:lnR>
                      <a:noFill/>
                    </a:lnR>
                    <a:lnT>
                      <a:noFill/>
                    </a:lnT>
                    <a:lnB>
                      <a:noFill/>
                    </a:lnB>
                  </a:tcPr>
                </a:tc>
                <a:tc>
                  <a:txBody>
                    <a:bodyPr/>
                    <a:lstStyle/>
                    <a:p>
                      <a:pPr algn="l" fontAlgn="b"/>
                      <a:r>
                        <a:rPr lang="en-US" sz="600" b="1" i="0" u="none" strike="noStrike">
                          <a:latin typeface="Arial"/>
                        </a:rPr>
                        <a:t>Liability Self-Insurance</a:t>
                      </a:r>
                    </a:p>
                  </a:txBody>
                  <a:tcPr marL="5968" marR="5968" marT="5968" marB="0" anchor="b">
                    <a:lnL>
                      <a:noFill/>
                    </a:lnL>
                    <a:lnR>
                      <a:noFill/>
                    </a:lnR>
                    <a:lnT>
                      <a:noFill/>
                    </a:lnT>
                    <a:lnB>
                      <a:noFill/>
                    </a:lnB>
                  </a:tcPr>
                </a:tc>
                <a:tc>
                  <a:txBody>
                    <a:bodyPr/>
                    <a:lstStyle/>
                    <a:p>
                      <a:pPr algn="r" fontAlgn="b"/>
                      <a:r>
                        <a:rPr lang="en-US" sz="600" b="1" i="0" u="none" strike="noStrike">
                          <a:latin typeface="Arial"/>
                        </a:rPr>
                        <a:t>             500,000.00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475,000.00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975,000.00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024</a:t>
                      </a:r>
                    </a:p>
                  </a:txBody>
                  <a:tcPr marL="5968" marR="5968" marT="5968" marB="0" anchor="b">
                    <a:lnL>
                      <a:noFill/>
                    </a:lnL>
                    <a:lnR>
                      <a:noFill/>
                    </a:lnR>
                    <a:lnT>
                      <a:noFill/>
                    </a:lnT>
                    <a:lnB>
                      <a:noFill/>
                    </a:lnB>
                  </a:tcPr>
                </a:tc>
                <a:tc>
                  <a:txBody>
                    <a:bodyPr/>
                    <a:lstStyle/>
                    <a:p>
                      <a:pPr algn="l" fontAlgn="b"/>
                      <a:r>
                        <a:rPr lang="en-US" sz="600" b="1" i="0" u="none" strike="noStrike">
                          <a:latin typeface="Arial"/>
                        </a:rPr>
                        <a:t>Employee Benefits Self-Insurance</a:t>
                      </a:r>
                    </a:p>
                  </a:txBody>
                  <a:tcPr marL="5968" marR="5968" marT="5968" marB="0" anchor="b">
                    <a:lnL>
                      <a:noFill/>
                    </a:lnL>
                    <a:lnR>
                      <a:noFill/>
                    </a:lnR>
                    <a:lnT>
                      <a:noFill/>
                    </a:lnT>
                    <a:lnB>
                      <a:noFill/>
                    </a:lnB>
                  </a:tcPr>
                </a:tc>
                <a:tc>
                  <a:txBody>
                    <a:bodyPr/>
                    <a:lstStyle/>
                    <a:p>
                      <a:pPr algn="r" fontAlgn="b"/>
                      <a:r>
                        <a:rPr lang="en-US" sz="600" b="1" i="0" u="none" strike="noStrike">
                          <a:latin typeface="Arial"/>
                        </a:rPr>
                        <a:t>         58,600,000.00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95,000.00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58,695,000.00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034</a:t>
                      </a:r>
                    </a:p>
                  </a:txBody>
                  <a:tcPr marL="5968" marR="5968" marT="5968" marB="0" anchor="b">
                    <a:lnL>
                      <a:noFill/>
                    </a:lnL>
                    <a:lnR>
                      <a:noFill/>
                    </a:lnR>
                    <a:lnT>
                      <a:noFill/>
                    </a:lnT>
                    <a:lnB>
                      <a:noFill/>
                    </a:lnB>
                  </a:tcPr>
                </a:tc>
                <a:tc>
                  <a:txBody>
                    <a:bodyPr/>
                    <a:lstStyle/>
                    <a:p>
                      <a:pPr algn="l" fontAlgn="b"/>
                      <a:r>
                        <a:rPr lang="en-US" sz="600" b="1" i="0" u="none" strike="noStrike">
                          <a:latin typeface="Arial"/>
                        </a:rPr>
                        <a:t>Classroom Facilities Maintenance</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2,000,000.00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302,000.00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2,302,000.00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200</a:t>
                      </a:r>
                    </a:p>
                  </a:txBody>
                  <a:tcPr marL="5968" marR="5968" marT="5968" marB="0" anchor="b">
                    <a:lnL>
                      <a:noFill/>
                    </a:lnL>
                    <a:lnR>
                      <a:noFill/>
                    </a:lnR>
                    <a:lnT>
                      <a:noFill/>
                    </a:lnT>
                    <a:lnB>
                      <a:noFill/>
                    </a:lnB>
                  </a:tcPr>
                </a:tc>
                <a:tc>
                  <a:txBody>
                    <a:bodyPr/>
                    <a:lstStyle/>
                    <a:p>
                      <a:pPr algn="l" fontAlgn="b"/>
                      <a:r>
                        <a:rPr lang="en-US" sz="600" b="1" i="0" u="none" strike="noStrike">
                          <a:latin typeface="Arial"/>
                        </a:rPr>
                        <a:t>Student Managed Activity</a:t>
                      </a:r>
                    </a:p>
                  </a:txBody>
                  <a:tcPr marL="5968" marR="5968" marT="5968" marB="0" anchor="b">
                    <a:lnL>
                      <a:noFill/>
                    </a:lnL>
                    <a:lnR>
                      <a:noFill/>
                    </a:lnR>
                    <a:lnT>
                      <a:noFill/>
                    </a:lnT>
                    <a:lnB>
                      <a:noFill/>
                    </a:lnB>
                  </a:tcPr>
                </a:tc>
                <a:tc>
                  <a:txBody>
                    <a:bodyPr/>
                    <a:lstStyle/>
                    <a:p>
                      <a:pPr algn="r" fontAlgn="b"/>
                      <a:r>
                        <a:rPr lang="en-US" sz="600" b="1" i="0" u="none" strike="noStrike">
                          <a:latin typeface="Arial"/>
                        </a:rPr>
                        <a:t>             600,000.00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162,000.00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762,000.00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300</a:t>
                      </a:r>
                    </a:p>
                  </a:txBody>
                  <a:tcPr marL="5968" marR="5968" marT="5968" marB="0" anchor="b">
                    <a:lnL>
                      <a:noFill/>
                    </a:lnL>
                    <a:lnR>
                      <a:noFill/>
                    </a:lnR>
                    <a:lnT>
                      <a:noFill/>
                    </a:lnT>
                    <a:lnB>
                      <a:noFill/>
                    </a:lnB>
                  </a:tcPr>
                </a:tc>
                <a:tc>
                  <a:txBody>
                    <a:bodyPr/>
                    <a:lstStyle/>
                    <a:p>
                      <a:pPr algn="l" fontAlgn="b"/>
                      <a:r>
                        <a:rPr lang="en-US" sz="600" b="1" i="0" u="none" strike="noStrike">
                          <a:latin typeface="Arial"/>
                        </a:rPr>
                        <a:t>District Managed Student Activity</a:t>
                      </a:r>
                    </a:p>
                  </a:txBody>
                  <a:tcPr marL="5968" marR="5968" marT="5968" marB="0" anchor="b">
                    <a:lnL>
                      <a:noFill/>
                    </a:lnL>
                    <a:lnR>
                      <a:noFill/>
                    </a:lnR>
                    <a:lnT>
                      <a:noFill/>
                    </a:lnT>
                    <a:lnB>
                      <a:noFill/>
                    </a:lnB>
                  </a:tcPr>
                </a:tc>
                <a:tc>
                  <a:txBody>
                    <a:bodyPr/>
                    <a:lstStyle/>
                    <a:p>
                      <a:pPr algn="r" fontAlgn="b"/>
                      <a:r>
                        <a:rPr lang="en-US" sz="600" b="1" i="0" u="none" strike="noStrike">
                          <a:latin typeface="Arial"/>
                        </a:rPr>
                        <a:t>             300,000.00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37,000.00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337,000.00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401</a:t>
                      </a:r>
                    </a:p>
                  </a:txBody>
                  <a:tcPr marL="5968" marR="5968" marT="5968" marB="0" anchor="b">
                    <a:lnL>
                      <a:noFill/>
                    </a:lnL>
                    <a:lnR>
                      <a:noFill/>
                    </a:lnR>
                    <a:lnT>
                      <a:noFill/>
                    </a:lnT>
                    <a:lnB>
                      <a:noFill/>
                    </a:lnB>
                  </a:tcPr>
                </a:tc>
                <a:tc>
                  <a:txBody>
                    <a:bodyPr/>
                    <a:lstStyle/>
                    <a:p>
                      <a:pPr algn="l" fontAlgn="b"/>
                      <a:r>
                        <a:rPr lang="en-US" sz="600" b="1" i="0" u="none" strike="noStrike">
                          <a:latin typeface="Arial"/>
                        </a:rPr>
                        <a:t>Auxiliary Services (NPSS)</a:t>
                      </a:r>
                    </a:p>
                  </a:txBody>
                  <a:tcPr marL="5968" marR="5968" marT="5968" marB="0" anchor="b">
                    <a:lnL>
                      <a:noFill/>
                    </a:lnL>
                    <a:lnR>
                      <a:noFill/>
                    </a:lnR>
                    <a:lnT>
                      <a:noFill/>
                    </a:lnT>
                    <a:lnB>
                      <a:noFill/>
                    </a:lnB>
                  </a:tcPr>
                </a:tc>
                <a:tc>
                  <a:txBody>
                    <a:bodyPr/>
                    <a:lstStyle/>
                    <a:p>
                      <a:pPr algn="r" fontAlgn="b"/>
                      <a:r>
                        <a:rPr lang="en-US" sz="600" b="1" i="0" u="none" strike="noStrike">
                          <a:latin typeface="Arial"/>
                        </a:rPr>
                        <a:t>           8,100,000.00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680,000.00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8,780,000.00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416</a:t>
                      </a:r>
                    </a:p>
                  </a:txBody>
                  <a:tcPr marL="5968" marR="5968" marT="5968" marB="0" anchor="b">
                    <a:lnL>
                      <a:noFill/>
                    </a:lnL>
                    <a:lnR>
                      <a:noFill/>
                    </a:lnR>
                    <a:lnT>
                      <a:noFill/>
                    </a:lnT>
                    <a:lnB>
                      <a:noFill/>
                    </a:lnB>
                  </a:tcPr>
                </a:tc>
                <a:tc>
                  <a:txBody>
                    <a:bodyPr/>
                    <a:lstStyle/>
                    <a:p>
                      <a:pPr algn="l" fontAlgn="b"/>
                      <a:r>
                        <a:rPr lang="en-US" sz="600" b="1" i="0" u="none" strike="noStrike">
                          <a:latin typeface="Arial"/>
                        </a:rPr>
                        <a:t>Teacher Development</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200,000.00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200,000.00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432</a:t>
                      </a:r>
                    </a:p>
                  </a:txBody>
                  <a:tcPr marL="5968" marR="5968" marT="5968" marB="0" anchor="b">
                    <a:lnL>
                      <a:noFill/>
                    </a:lnL>
                    <a:lnR>
                      <a:noFill/>
                    </a:lnR>
                    <a:lnT>
                      <a:noFill/>
                    </a:lnT>
                    <a:lnB>
                      <a:noFill/>
                    </a:lnB>
                  </a:tcPr>
                </a:tc>
                <a:tc>
                  <a:txBody>
                    <a:bodyPr/>
                    <a:lstStyle/>
                    <a:p>
                      <a:pPr algn="l" fontAlgn="b"/>
                      <a:r>
                        <a:rPr lang="en-US" sz="600" b="1" i="0" u="none" strike="noStrike">
                          <a:latin typeface="Arial"/>
                        </a:rPr>
                        <a:t>Management Information System</a:t>
                      </a:r>
                    </a:p>
                  </a:txBody>
                  <a:tcPr marL="5968" marR="5968" marT="5968" marB="0" anchor="b">
                    <a:lnL>
                      <a:noFill/>
                    </a:lnL>
                    <a:lnR>
                      <a:noFill/>
                    </a:lnR>
                    <a:lnT>
                      <a:noFill/>
                    </a:lnT>
                    <a:lnB>
                      <a:noFill/>
                    </a:lnB>
                  </a:tcPr>
                </a:tc>
                <a:tc>
                  <a:txBody>
                    <a:bodyPr/>
                    <a:lstStyle/>
                    <a:p>
                      <a:pPr algn="r" fontAlgn="b"/>
                      <a:r>
                        <a:rPr lang="en-US" sz="600" b="1" i="0" u="none" strike="noStrike">
                          <a:latin typeface="Arial"/>
                        </a:rPr>
                        <a:t>             300,000.00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300,000.00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439</a:t>
                      </a:r>
                    </a:p>
                  </a:txBody>
                  <a:tcPr marL="5968" marR="5968" marT="5968" marB="0" anchor="b">
                    <a:lnL>
                      <a:noFill/>
                    </a:lnL>
                    <a:lnR>
                      <a:noFill/>
                    </a:lnR>
                    <a:lnT>
                      <a:noFill/>
                    </a:lnT>
                    <a:lnB>
                      <a:noFill/>
                    </a:lnB>
                  </a:tcPr>
                </a:tc>
                <a:tc>
                  <a:txBody>
                    <a:bodyPr/>
                    <a:lstStyle/>
                    <a:p>
                      <a:pPr algn="l" fontAlgn="b"/>
                      <a:r>
                        <a:rPr lang="en-US" sz="600" b="1" i="0" u="none" strike="noStrike">
                          <a:latin typeface="Arial"/>
                        </a:rPr>
                        <a:t>Public School Preschool</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250,000.00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250,000.00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451</a:t>
                      </a:r>
                    </a:p>
                  </a:txBody>
                  <a:tcPr marL="5968" marR="5968" marT="5968" marB="0" anchor="b">
                    <a:lnL>
                      <a:noFill/>
                    </a:lnL>
                    <a:lnR>
                      <a:noFill/>
                    </a:lnR>
                    <a:lnT>
                      <a:noFill/>
                    </a:lnT>
                    <a:lnB>
                      <a:noFill/>
                    </a:lnB>
                  </a:tcPr>
                </a:tc>
                <a:tc>
                  <a:txBody>
                    <a:bodyPr/>
                    <a:lstStyle/>
                    <a:p>
                      <a:pPr algn="l" fontAlgn="b"/>
                      <a:r>
                        <a:rPr lang="en-US" sz="600" b="1" i="0" u="none" strike="noStrike">
                          <a:latin typeface="Arial"/>
                        </a:rPr>
                        <a:t>Data Communications for School Buildings</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250,000.00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45,000.00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295,000.00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461</a:t>
                      </a:r>
                    </a:p>
                  </a:txBody>
                  <a:tcPr marL="5968" marR="5968" marT="5968" marB="0" anchor="b">
                    <a:lnL>
                      <a:noFill/>
                    </a:lnL>
                    <a:lnR>
                      <a:noFill/>
                    </a:lnR>
                    <a:lnT>
                      <a:noFill/>
                    </a:lnT>
                    <a:lnB>
                      <a:noFill/>
                    </a:lnB>
                  </a:tcPr>
                </a:tc>
                <a:tc>
                  <a:txBody>
                    <a:bodyPr/>
                    <a:lstStyle/>
                    <a:p>
                      <a:pPr algn="l" fontAlgn="b"/>
                      <a:r>
                        <a:rPr lang="en-US" sz="600" b="1" i="0" u="none" strike="noStrike">
                          <a:latin typeface="Arial"/>
                        </a:rPr>
                        <a:t>Vocational Education Enhancement</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10,000.00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463</a:t>
                      </a:r>
                    </a:p>
                  </a:txBody>
                  <a:tcPr marL="5968" marR="5968" marT="5968" marB="0" anchor="b">
                    <a:lnL>
                      <a:noFill/>
                    </a:lnL>
                    <a:lnR>
                      <a:noFill/>
                    </a:lnR>
                    <a:lnT>
                      <a:noFill/>
                    </a:lnT>
                    <a:lnB>
                      <a:noFill/>
                    </a:lnB>
                  </a:tcPr>
                </a:tc>
                <a:tc>
                  <a:txBody>
                    <a:bodyPr/>
                    <a:lstStyle/>
                    <a:p>
                      <a:pPr algn="l" fontAlgn="b"/>
                      <a:r>
                        <a:rPr lang="en-US" sz="600" b="1" i="0" u="none" strike="noStrike">
                          <a:latin typeface="Arial"/>
                        </a:rPr>
                        <a:t>Alternative Schools</a:t>
                      </a:r>
                    </a:p>
                  </a:txBody>
                  <a:tcPr marL="5968" marR="5968" marT="5968" marB="0" anchor="b">
                    <a:lnL>
                      <a:noFill/>
                    </a:lnL>
                    <a:lnR>
                      <a:noFill/>
                    </a:lnR>
                    <a:lnT>
                      <a:noFill/>
                    </a:lnT>
                    <a:lnB>
                      <a:noFill/>
                    </a:lnB>
                  </a:tcPr>
                </a:tc>
                <a:tc>
                  <a:txBody>
                    <a:bodyPr/>
                    <a:lstStyle/>
                    <a:p>
                      <a:pPr algn="r" fontAlgn="b"/>
                      <a:r>
                        <a:rPr lang="en-US" sz="600" b="1" i="0" u="none" strike="noStrike">
                          <a:latin typeface="Arial"/>
                        </a:rPr>
                        <a:t>             450,000.00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450,000.00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499</a:t>
                      </a:r>
                    </a:p>
                  </a:txBody>
                  <a:tcPr marL="5968" marR="5968" marT="5968" marB="0" anchor="b">
                    <a:lnL>
                      <a:noFill/>
                    </a:lnL>
                    <a:lnR>
                      <a:noFill/>
                    </a:lnR>
                    <a:lnT>
                      <a:noFill/>
                    </a:lnT>
                    <a:lnB>
                      <a:noFill/>
                    </a:lnB>
                  </a:tcPr>
                </a:tc>
                <a:tc>
                  <a:txBody>
                    <a:bodyPr/>
                    <a:lstStyle/>
                    <a:p>
                      <a:pPr algn="l" fontAlgn="b"/>
                      <a:r>
                        <a:rPr lang="en-US" sz="600" b="1" i="0" u="none" strike="noStrike">
                          <a:latin typeface="Arial"/>
                        </a:rPr>
                        <a:t>Miscellaneous State Grants</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2,900,000.00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30,000.00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2,930,000.00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502</a:t>
                      </a:r>
                    </a:p>
                  </a:txBody>
                  <a:tcPr marL="5968" marR="5968" marT="5968" marB="0" anchor="b">
                    <a:lnL>
                      <a:noFill/>
                    </a:lnL>
                    <a:lnR>
                      <a:noFill/>
                    </a:lnR>
                    <a:lnT>
                      <a:noFill/>
                    </a:lnT>
                    <a:lnB>
                      <a:noFill/>
                    </a:lnB>
                  </a:tcPr>
                </a:tc>
                <a:tc>
                  <a:txBody>
                    <a:bodyPr/>
                    <a:lstStyle/>
                    <a:p>
                      <a:pPr algn="l" fontAlgn="b"/>
                      <a:r>
                        <a:rPr lang="en-US" sz="600" b="1" i="0" u="none" strike="noStrike">
                          <a:latin typeface="Arial"/>
                        </a:rPr>
                        <a:t>School to Work</a:t>
                      </a:r>
                    </a:p>
                  </a:txBody>
                  <a:tcPr marL="5968" marR="5968" marT="5968" marB="0" anchor="b">
                    <a:lnL>
                      <a:noFill/>
                    </a:lnL>
                    <a:lnR>
                      <a:noFill/>
                    </a:lnR>
                    <a:lnT>
                      <a:noFill/>
                    </a:lnT>
                    <a:lnB>
                      <a:noFill/>
                    </a:lnB>
                  </a:tcPr>
                </a:tc>
                <a:tc>
                  <a:txBody>
                    <a:bodyPr/>
                    <a:lstStyle/>
                    <a:p>
                      <a:pPr algn="r" fontAlgn="b"/>
                      <a:r>
                        <a:rPr lang="en-US" sz="600" b="1" i="0" u="none" strike="noStrike">
                          <a:latin typeface="Arial"/>
                        </a:rPr>
                        <a:t>             500,000.00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9,000.00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509,000.00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504</a:t>
                      </a:r>
                    </a:p>
                  </a:txBody>
                  <a:tcPr marL="5968" marR="5968" marT="5968" marB="0" anchor="b">
                    <a:lnL>
                      <a:noFill/>
                    </a:lnL>
                    <a:lnR>
                      <a:noFill/>
                    </a:lnR>
                    <a:lnT>
                      <a:noFill/>
                    </a:lnT>
                    <a:lnB>
                      <a:noFill/>
                    </a:lnB>
                  </a:tcPr>
                </a:tc>
                <a:tc>
                  <a:txBody>
                    <a:bodyPr/>
                    <a:lstStyle/>
                    <a:p>
                      <a:pPr algn="l" fontAlgn="b"/>
                      <a:r>
                        <a:rPr lang="en-US" sz="600" b="1" i="0" u="none" strike="noStrike">
                          <a:latin typeface="Arial"/>
                        </a:rPr>
                        <a:t>Education Jobs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17,171,707.00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17,171,707.00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506</a:t>
                      </a:r>
                    </a:p>
                  </a:txBody>
                  <a:tcPr marL="5968" marR="5968" marT="5968" marB="0" anchor="b">
                    <a:lnL>
                      <a:noFill/>
                    </a:lnL>
                    <a:lnR>
                      <a:noFill/>
                    </a:lnR>
                    <a:lnT>
                      <a:noFill/>
                    </a:lnT>
                    <a:lnB>
                      <a:noFill/>
                    </a:lnB>
                  </a:tcPr>
                </a:tc>
                <a:tc>
                  <a:txBody>
                    <a:bodyPr/>
                    <a:lstStyle/>
                    <a:p>
                      <a:pPr algn="l" fontAlgn="b"/>
                      <a:r>
                        <a:rPr lang="en-US" sz="600" b="1" i="0" u="none" strike="noStrike">
                          <a:latin typeface="Arial"/>
                        </a:rPr>
                        <a:t>ARRA - Race to the Top</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12,000,000.00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12,000,000.00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516</a:t>
                      </a:r>
                    </a:p>
                  </a:txBody>
                  <a:tcPr marL="5968" marR="5968" marT="5968" marB="0" anchor="b">
                    <a:lnL>
                      <a:noFill/>
                    </a:lnL>
                    <a:lnR>
                      <a:noFill/>
                    </a:lnR>
                    <a:lnT>
                      <a:noFill/>
                    </a:lnT>
                    <a:lnB>
                      <a:noFill/>
                    </a:lnB>
                  </a:tcPr>
                </a:tc>
                <a:tc>
                  <a:txBody>
                    <a:bodyPr/>
                    <a:lstStyle/>
                    <a:p>
                      <a:pPr algn="l" fontAlgn="b"/>
                      <a:r>
                        <a:rPr lang="en-US" sz="600" b="1" i="0" u="none" strike="noStrike">
                          <a:latin typeface="Arial"/>
                        </a:rPr>
                        <a:t>Idea, Part B Special Education</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20,000,000.00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450,000.00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20,450,000.00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524</a:t>
                      </a:r>
                    </a:p>
                  </a:txBody>
                  <a:tcPr marL="5968" marR="5968" marT="5968" marB="0" anchor="b">
                    <a:lnL>
                      <a:noFill/>
                    </a:lnL>
                    <a:lnR>
                      <a:noFill/>
                    </a:lnR>
                    <a:lnT>
                      <a:noFill/>
                    </a:lnT>
                    <a:lnB>
                      <a:noFill/>
                    </a:lnB>
                  </a:tcPr>
                </a:tc>
                <a:tc>
                  <a:txBody>
                    <a:bodyPr/>
                    <a:lstStyle/>
                    <a:p>
                      <a:pPr algn="l" fontAlgn="b"/>
                      <a:r>
                        <a:rPr lang="en-US" sz="600" b="1" i="0" u="none" strike="noStrike">
                          <a:latin typeface="Arial"/>
                        </a:rPr>
                        <a:t>Vocational Education</a:t>
                      </a:r>
                    </a:p>
                  </a:txBody>
                  <a:tcPr marL="5968" marR="5968" marT="5968" marB="0" anchor="b">
                    <a:lnL>
                      <a:noFill/>
                    </a:lnL>
                    <a:lnR>
                      <a:noFill/>
                    </a:lnR>
                    <a:lnT>
                      <a:noFill/>
                    </a:lnT>
                    <a:lnB>
                      <a:noFill/>
                    </a:lnB>
                  </a:tcPr>
                </a:tc>
                <a:tc>
                  <a:txBody>
                    <a:bodyPr/>
                    <a:lstStyle/>
                    <a:p>
                      <a:pPr algn="r" fontAlgn="b"/>
                      <a:r>
                        <a:rPr lang="en-US" sz="600" b="1" i="0" u="none" strike="noStrike">
                          <a:latin typeface="Arial"/>
                        </a:rPr>
                        <a:t>           4,200,000.00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130,000.00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4,330,000.00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533</a:t>
                      </a:r>
                    </a:p>
                  </a:txBody>
                  <a:tcPr marL="5968" marR="5968" marT="5968" marB="0" anchor="b">
                    <a:lnL>
                      <a:noFill/>
                    </a:lnL>
                    <a:lnR>
                      <a:noFill/>
                    </a:lnR>
                    <a:lnT>
                      <a:noFill/>
                    </a:lnT>
                    <a:lnB>
                      <a:noFill/>
                    </a:lnB>
                  </a:tcPr>
                </a:tc>
                <a:tc>
                  <a:txBody>
                    <a:bodyPr/>
                    <a:lstStyle/>
                    <a:p>
                      <a:pPr algn="l" fontAlgn="b"/>
                      <a:r>
                        <a:rPr lang="en-US" sz="600" b="1" i="0" u="none" strike="noStrike">
                          <a:latin typeface="Arial"/>
                        </a:rPr>
                        <a:t>Title II D Technology</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1,200,000.00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7,500.00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1,207,500.00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536</a:t>
                      </a:r>
                    </a:p>
                  </a:txBody>
                  <a:tcPr marL="5968" marR="5968" marT="5968" marB="0" anchor="b">
                    <a:lnL>
                      <a:noFill/>
                    </a:lnL>
                    <a:lnR>
                      <a:noFill/>
                    </a:lnR>
                    <a:lnT>
                      <a:noFill/>
                    </a:lnT>
                    <a:lnB>
                      <a:noFill/>
                    </a:lnB>
                  </a:tcPr>
                </a:tc>
                <a:tc>
                  <a:txBody>
                    <a:bodyPr/>
                    <a:lstStyle/>
                    <a:p>
                      <a:pPr algn="l" fontAlgn="b"/>
                      <a:r>
                        <a:rPr lang="en-US" sz="600" b="1" i="0" u="none" strike="noStrike">
                          <a:latin typeface="Arial"/>
                        </a:rPr>
                        <a:t>Title I School Improvement Subsidy A</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10,000,000.00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10,000,000.00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537</a:t>
                      </a:r>
                    </a:p>
                  </a:txBody>
                  <a:tcPr marL="5968" marR="5968" marT="5968" marB="0" anchor="b">
                    <a:lnL>
                      <a:noFill/>
                    </a:lnL>
                    <a:lnR>
                      <a:noFill/>
                    </a:lnR>
                    <a:lnT>
                      <a:noFill/>
                    </a:lnT>
                    <a:lnB>
                      <a:noFill/>
                    </a:lnB>
                  </a:tcPr>
                </a:tc>
                <a:tc>
                  <a:txBody>
                    <a:bodyPr/>
                    <a:lstStyle/>
                    <a:p>
                      <a:pPr algn="l" fontAlgn="b"/>
                      <a:r>
                        <a:rPr lang="en-US" sz="600" b="1" i="0" u="none" strike="noStrike">
                          <a:latin typeface="Arial"/>
                        </a:rPr>
                        <a:t>Title I School Improvement Subsidy G</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10,000,000.00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10,000,000.00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551</a:t>
                      </a:r>
                    </a:p>
                  </a:txBody>
                  <a:tcPr marL="5968" marR="5968" marT="5968" marB="0" anchor="b">
                    <a:lnL>
                      <a:noFill/>
                    </a:lnL>
                    <a:lnR>
                      <a:noFill/>
                    </a:lnR>
                    <a:lnT>
                      <a:noFill/>
                    </a:lnT>
                    <a:lnB>
                      <a:noFill/>
                    </a:lnB>
                  </a:tcPr>
                </a:tc>
                <a:tc>
                  <a:txBody>
                    <a:bodyPr/>
                    <a:lstStyle/>
                    <a:p>
                      <a:pPr algn="l" fontAlgn="b"/>
                      <a:r>
                        <a:rPr lang="en-US" sz="600" b="1" i="0" u="none" strike="noStrike">
                          <a:latin typeface="Arial"/>
                        </a:rPr>
                        <a:t>Title III - Limited English Proficiency</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1,000,000.00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1,000,000.00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571</a:t>
                      </a:r>
                    </a:p>
                  </a:txBody>
                  <a:tcPr marL="5968" marR="5968" marT="5968" marB="0" anchor="b">
                    <a:lnL>
                      <a:noFill/>
                    </a:lnL>
                    <a:lnR>
                      <a:noFill/>
                    </a:lnR>
                    <a:lnT>
                      <a:noFill/>
                    </a:lnT>
                    <a:lnB>
                      <a:noFill/>
                    </a:lnB>
                  </a:tcPr>
                </a:tc>
                <a:tc>
                  <a:txBody>
                    <a:bodyPr/>
                    <a:lstStyle/>
                    <a:p>
                      <a:pPr algn="l" fontAlgn="b"/>
                      <a:r>
                        <a:rPr lang="en-US" sz="600" b="1" i="0" u="none" strike="noStrike">
                          <a:latin typeface="Arial"/>
                        </a:rPr>
                        <a:t>Refugee Children School Impact Act</a:t>
                      </a:r>
                    </a:p>
                  </a:txBody>
                  <a:tcPr marL="5968" marR="5968" marT="5968" marB="0" anchor="b">
                    <a:lnL>
                      <a:noFill/>
                    </a:lnL>
                    <a:lnR>
                      <a:noFill/>
                    </a:lnR>
                    <a:lnT>
                      <a:noFill/>
                    </a:lnT>
                    <a:lnB>
                      <a:noFill/>
                    </a:lnB>
                  </a:tcPr>
                </a:tc>
                <a:tc>
                  <a:txBody>
                    <a:bodyPr/>
                    <a:lstStyle/>
                    <a:p>
                      <a:pPr algn="r" fontAlgn="b"/>
                      <a:r>
                        <a:rPr lang="en-US" sz="600" b="1" i="0" u="none" strike="noStrike">
                          <a:latin typeface="Arial"/>
                        </a:rPr>
                        <a:t>             200,000.00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200,000.00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572</a:t>
                      </a:r>
                    </a:p>
                  </a:txBody>
                  <a:tcPr marL="5968" marR="5968" marT="5968" marB="0" anchor="b">
                    <a:lnL>
                      <a:noFill/>
                    </a:lnL>
                    <a:lnR>
                      <a:noFill/>
                    </a:lnR>
                    <a:lnT>
                      <a:noFill/>
                    </a:lnT>
                    <a:lnB>
                      <a:noFill/>
                    </a:lnB>
                  </a:tcPr>
                </a:tc>
                <a:tc>
                  <a:txBody>
                    <a:bodyPr/>
                    <a:lstStyle/>
                    <a:p>
                      <a:pPr algn="l" fontAlgn="b"/>
                      <a:r>
                        <a:rPr lang="en-US" sz="600" b="1" i="0" u="none" strike="noStrike">
                          <a:latin typeface="Arial"/>
                        </a:rPr>
                        <a:t>Title I - Disadvantaged Children</a:t>
                      </a:r>
                    </a:p>
                  </a:txBody>
                  <a:tcPr marL="5968" marR="5968" marT="5968" marB="0" anchor="b">
                    <a:lnL>
                      <a:noFill/>
                    </a:lnL>
                    <a:lnR>
                      <a:noFill/>
                    </a:lnR>
                    <a:lnT>
                      <a:noFill/>
                    </a:lnT>
                    <a:lnB>
                      <a:noFill/>
                    </a:lnB>
                  </a:tcPr>
                </a:tc>
                <a:tc>
                  <a:txBody>
                    <a:bodyPr/>
                    <a:lstStyle/>
                    <a:p>
                      <a:pPr algn="r" fontAlgn="b"/>
                      <a:r>
                        <a:rPr lang="en-US" sz="600" b="1" i="0" u="none" strike="noStrike">
                          <a:latin typeface="Arial"/>
                        </a:rPr>
                        <a:t>         75,000,000.00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1,900,000.00 </a:t>
                      </a:r>
                    </a:p>
                  </a:txBody>
                  <a:tcPr marL="5968" marR="5968" marT="5968" marB="0" anchor="b">
                    <a:lnL>
                      <a:noFill/>
                    </a:lnL>
                    <a:lnR>
                      <a:noFill/>
                    </a:lnR>
                    <a:lnT>
                      <a:noFill/>
                    </a:lnT>
                    <a:lnB>
                      <a:noFill/>
                    </a:lnB>
                  </a:tcPr>
                </a:tc>
                <a:tc>
                  <a:txBody>
                    <a:bodyPr/>
                    <a:lstStyle/>
                    <a:p>
                      <a:pPr algn="r" fontAlgn="b"/>
                      <a:r>
                        <a:rPr lang="en-US" sz="600" b="1" i="0" u="none" strike="noStrike">
                          <a:latin typeface="Arial"/>
                        </a:rPr>
                        <a:t>         76,900,000.00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587</a:t>
                      </a:r>
                    </a:p>
                  </a:txBody>
                  <a:tcPr marL="5968" marR="5968" marT="5968" marB="0" anchor="b">
                    <a:lnL>
                      <a:noFill/>
                    </a:lnL>
                    <a:lnR>
                      <a:noFill/>
                    </a:lnR>
                    <a:lnT>
                      <a:noFill/>
                    </a:lnT>
                    <a:lnB>
                      <a:noFill/>
                    </a:lnB>
                  </a:tcPr>
                </a:tc>
                <a:tc>
                  <a:txBody>
                    <a:bodyPr/>
                    <a:lstStyle/>
                    <a:p>
                      <a:pPr algn="l" fontAlgn="b"/>
                      <a:r>
                        <a:rPr lang="en-US" sz="600" b="1" i="0" u="none" strike="noStrike">
                          <a:latin typeface="Arial"/>
                        </a:rPr>
                        <a:t>Idea Preschool Grant for the Handicapped</a:t>
                      </a:r>
                    </a:p>
                  </a:txBody>
                  <a:tcPr marL="5968" marR="5968" marT="5968" marB="0" anchor="b">
                    <a:lnL>
                      <a:noFill/>
                    </a:lnL>
                    <a:lnR>
                      <a:noFill/>
                    </a:lnR>
                    <a:lnT>
                      <a:noFill/>
                    </a:lnT>
                    <a:lnB>
                      <a:noFill/>
                    </a:lnB>
                  </a:tcPr>
                </a:tc>
                <a:tc>
                  <a:txBody>
                    <a:bodyPr/>
                    <a:lstStyle/>
                    <a:p>
                      <a:pPr algn="r" fontAlgn="b"/>
                      <a:r>
                        <a:rPr lang="en-US" sz="600" b="1" i="0" u="none" strike="noStrike">
                          <a:latin typeface="Arial"/>
                        </a:rPr>
                        <a:t>             800,000.00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800,000.00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590</a:t>
                      </a:r>
                    </a:p>
                  </a:txBody>
                  <a:tcPr marL="5968" marR="5968" marT="5968" marB="0" anchor="b">
                    <a:lnL>
                      <a:noFill/>
                    </a:lnL>
                    <a:lnR>
                      <a:noFill/>
                    </a:lnR>
                    <a:lnT>
                      <a:noFill/>
                    </a:lnT>
                    <a:lnB>
                      <a:noFill/>
                    </a:lnB>
                  </a:tcPr>
                </a:tc>
                <a:tc>
                  <a:txBody>
                    <a:bodyPr/>
                    <a:lstStyle/>
                    <a:p>
                      <a:pPr algn="l" fontAlgn="b"/>
                      <a:r>
                        <a:rPr lang="en-US" sz="600" b="1" i="0" u="none" strike="noStrike">
                          <a:latin typeface="Arial"/>
                        </a:rPr>
                        <a:t>Improving Teacher Quality</a:t>
                      </a:r>
                    </a:p>
                  </a:txBody>
                  <a:tcPr marL="5968" marR="5968" marT="5968" marB="0" anchor="b">
                    <a:lnL>
                      <a:noFill/>
                    </a:lnL>
                    <a:lnR>
                      <a:noFill/>
                    </a:lnR>
                    <a:lnT>
                      <a:noFill/>
                    </a:lnT>
                    <a:lnB>
                      <a:noFill/>
                    </a:lnB>
                  </a:tcPr>
                </a:tc>
                <a:tc>
                  <a:txBody>
                    <a:bodyPr/>
                    <a:lstStyle/>
                    <a:p>
                      <a:pPr algn="r" fontAlgn="b"/>
                      <a:r>
                        <a:rPr lang="en-US" sz="600" b="1" i="0" u="none" strike="noStrike">
                          <a:latin typeface="Arial"/>
                        </a:rPr>
                        <a:t>         10,000,000.00 </a:t>
                      </a:r>
                    </a:p>
                  </a:txBody>
                  <a:tcPr marL="5968" marR="5968" marT="5968" marB="0" anchor="b">
                    <a:lnL>
                      <a:noFill/>
                    </a:lnL>
                    <a:lnR>
                      <a:noFill/>
                    </a:lnR>
                    <a:lnT>
                      <a:noFill/>
                    </a:lnT>
                    <a:lnB>
                      <a:noFill/>
                    </a:lnB>
                  </a:tcPr>
                </a:tc>
                <a:tc>
                  <a:txBody>
                    <a:bodyPr/>
                    <a:lstStyle/>
                    <a:p>
                      <a:pPr algn="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r" fontAlgn="b"/>
                      <a:r>
                        <a:rPr lang="en-US" sz="600" b="1" i="0" u="none" strike="noStrike">
                          <a:latin typeface="Arial"/>
                        </a:rPr>
                        <a:t>         10,000,000.00 </a:t>
                      </a:r>
                    </a:p>
                  </a:txBody>
                  <a:tcPr marL="5968" marR="5968" marT="5968" marB="0" anchor="b">
                    <a:lnL>
                      <a:noFill/>
                    </a:lnL>
                    <a:lnR>
                      <a:noFill/>
                    </a:lnR>
                    <a:lnT>
                      <a:noFill/>
                    </a:lnT>
                    <a:lnB>
                      <a:noFill/>
                    </a:lnB>
                  </a:tcPr>
                </a:tc>
              </a:tr>
              <a:tr h="128716">
                <a:tc>
                  <a:txBody>
                    <a:bodyPr/>
                    <a:lstStyle/>
                    <a:p>
                      <a:pPr algn="ctr" fontAlgn="b"/>
                      <a:r>
                        <a:rPr lang="en-US" sz="600" b="1" i="0" u="none" strike="noStrike">
                          <a:latin typeface="Arial"/>
                        </a:rPr>
                        <a:t>599</a:t>
                      </a:r>
                    </a:p>
                  </a:txBody>
                  <a:tcPr marL="5968" marR="5968" marT="5968" marB="0" anchor="b">
                    <a:lnL>
                      <a:noFill/>
                    </a:lnL>
                    <a:lnR>
                      <a:noFill/>
                    </a:lnR>
                    <a:lnT>
                      <a:noFill/>
                    </a:lnT>
                    <a:lnB>
                      <a:noFill/>
                    </a:lnB>
                  </a:tcPr>
                </a:tc>
                <a:tc>
                  <a:txBody>
                    <a:bodyPr/>
                    <a:lstStyle/>
                    <a:p>
                      <a:pPr algn="l" fontAlgn="b"/>
                      <a:r>
                        <a:rPr lang="en-US" sz="600" b="1" i="0" u="none" strike="noStrike">
                          <a:latin typeface="Arial"/>
                        </a:rPr>
                        <a:t>Miscellaneous Federal Grant Fund</a:t>
                      </a:r>
                    </a:p>
                  </a:txBody>
                  <a:tcPr marL="5968" marR="5968" marT="5968" marB="0" anchor="b">
                    <a:lnL>
                      <a:noFill/>
                    </a:lnL>
                    <a:lnR>
                      <a:noFill/>
                    </a:lnR>
                    <a:lnT>
                      <a:noFill/>
                    </a:lnT>
                    <a:lnB>
                      <a:noFill/>
                    </a:lnB>
                  </a:tcPr>
                </a:tc>
                <a:tc>
                  <a:txBody>
                    <a:bodyPr/>
                    <a:lstStyle/>
                    <a:p>
                      <a:pPr algn="r" fontAlgn="b"/>
                      <a:r>
                        <a:rPr lang="en-US" sz="600" b="1" i="0" u="none" strike="noStrike">
                          <a:latin typeface="Arial"/>
                        </a:rPr>
                        <a:t>             800,000.00 </a:t>
                      </a:r>
                    </a:p>
                  </a:txBody>
                  <a:tcPr marL="5968" marR="5968" marT="59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latin typeface="Arial"/>
                        </a:rPr>
                        <a:t>          40,000.00 </a:t>
                      </a:r>
                    </a:p>
                  </a:txBody>
                  <a:tcPr marL="5968" marR="5968" marT="5968"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r" fontAlgn="b"/>
                      <a:r>
                        <a:rPr lang="en-US" sz="600" b="1" i="0" u="none" strike="noStrike">
                          <a:latin typeface="Arial"/>
                        </a:rPr>
                        <a:t>             840,000.00 </a:t>
                      </a:r>
                    </a:p>
                  </a:txBody>
                  <a:tcPr marL="5968" marR="5968" marT="5968" marB="0" anchor="b">
                    <a:lnL>
                      <a:noFill/>
                    </a:lnL>
                    <a:lnR>
                      <a:noFill/>
                    </a:lnR>
                    <a:lnT>
                      <a:noFill/>
                    </a:lnT>
                    <a:lnB w="6350" cap="flat" cmpd="sng" algn="ctr">
                      <a:solidFill>
                        <a:srgbClr val="000000"/>
                      </a:solidFill>
                      <a:prstDash val="solid"/>
                      <a:round/>
                      <a:headEnd type="none" w="med" len="med"/>
                      <a:tailEnd type="none" w="med" len="med"/>
                    </a:lnB>
                  </a:tcPr>
                </a:tc>
              </a:tr>
              <a:tr h="136287">
                <a:tc>
                  <a:txBody>
                    <a:bodyPr/>
                    <a:lstStyle/>
                    <a:p>
                      <a:pPr algn="ctr" fontAlgn="b"/>
                      <a:endParaRPr lang="en-US" sz="600" b="1" i="0" u="none" strike="noStrike">
                        <a:latin typeface="Arial"/>
                      </a:endParaRPr>
                    </a:p>
                  </a:txBody>
                  <a:tcPr marL="5968" marR="5968" marT="5968" marB="0" anchor="b">
                    <a:lnL>
                      <a:noFill/>
                    </a:lnL>
                    <a:lnR>
                      <a:noFill/>
                    </a:lnR>
                    <a:lnT>
                      <a:noFill/>
                    </a:lnT>
                    <a:lnB>
                      <a:noFill/>
                    </a:lnB>
                  </a:tcPr>
                </a:tc>
                <a:tc>
                  <a:txBody>
                    <a:bodyPr/>
                    <a:lstStyle/>
                    <a:p>
                      <a:pPr algn="ctr" fontAlgn="b"/>
                      <a:r>
                        <a:rPr lang="en-US" sz="600" b="1" i="0" u="none" strike="noStrike">
                          <a:latin typeface="Arial"/>
                        </a:rPr>
                        <a:t>TOTAL ALL FUNDS</a:t>
                      </a:r>
                    </a:p>
                  </a:txBody>
                  <a:tcPr marL="5968" marR="5968" marT="5968" marB="0" anchor="b">
                    <a:lnL>
                      <a:noFill/>
                    </a:lnL>
                    <a:lnR>
                      <a:noFill/>
                    </a:lnR>
                    <a:lnT>
                      <a:noFill/>
                    </a:lnT>
                    <a:lnB>
                      <a:noFill/>
                    </a:lnB>
                  </a:tcPr>
                </a:tc>
                <a:tc>
                  <a:txBody>
                    <a:bodyPr/>
                    <a:lstStyle/>
                    <a:p>
                      <a:pPr algn="r" fontAlgn="b"/>
                      <a:r>
                        <a:rPr lang="en-US" sz="600" b="1" i="0" u="none" strike="noStrike">
                          <a:latin typeface="Arial"/>
                        </a:rPr>
                        <a:t> $  1,185,177,164.44 </a:t>
                      </a:r>
                    </a:p>
                  </a:txBody>
                  <a:tcPr marL="5968" marR="5968" marT="5968"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a:latin typeface="Arial"/>
                        </a:rPr>
                        <a:t> $ 72,642,500.00 </a:t>
                      </a:r>
                    </a:p>
                  </a:txBody>
                  <a:tcPr marL="5968" marR="5968" marT="5968"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r" fontAlgn="b"/>
                      <a:r>
                        <a:rPr lang="en-US" sz="600" b="1" i="0" u="none" strike="noStrike" dirty="0">
                          <a:latin typeface="Arial"/>
                        </a:rPr>
                        <a:t> $  1,257,819,664.44 </a:t>
                      </a:r>
                    </a:p>
                  </a:txBody>
                  <a:tcPr marL="5968" marR="5968" marT="5968" marB="0" anchor="b">
                    <a:lnL>
                      <a:noFill/>
                    </a:lnL>
                    <a:lnR>
                      <a:noFill/>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Supplies, Textbooks, Equipment, and Other Expenditures (In Millions)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150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20</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Debt Service</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21</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Debt Service</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22</a:t>
            </a:fld>
            <a:endParaRPr lang="en-US" dirty="0"/>
          </a:p>
        </p:txBody>
      </p:sp>
      <p:graphicFrame>
        <p:nvGraphicFramePr>
          <p:cNvPr id="8" name="Content Placeholder 7"/>
          <p:cNvGraphicFramePr>
            <a:graphicFrameLocks noChangeAspect="1"/>
          </p:cNvGraphicFramePr>
          <p:nvPr>
            <p:ph sz="quarter" idx="1"/>
          </p:nvPr>
        </p:nvGraphicFramePr>
        <p:xfrm>
          <a:off x="533400" y="2347913"/>
          <a:ext cx="8102600" cy="3046412"/>
        </p:xfrm>
        <a:graphic>
          <a:graphicData uri="http://schemas.openxmlformats.org/presentationml/2006/ole">
            <p:oleObj spid="_x0000_s126978" name="Worksheet" r:id="rId3" imgW="5143432" imgH="1933742" progId="Excel.Sheet.12">
              <p:embed/>
            </p:oleObj>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Transfers and Advances (In Millions)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150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23</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Transfers</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24</a:t>
            </a:fld>
            <a:endParaRPr lang="en-US" dirty="0"/>
          </a:p>
        </p:txBody>
      </p:sp>
      <p:graphicFrame>
        <p:nvGraphicFramePr>
          <p:cNvPr id="8" name="Content Placeholder 7"/>
          <p:cNvGraphicFramePr>
            <a:graphicFrameLocks noChangeAspect="1"/>
          </p:cNvGraphicFramePr>
          <p:nvPr>
            <p:ph sz="quarter" idx="1"/>
          </p:nvPr>
        </p:nvGraphicFramePr>
        <p:xfrm>
          <a:off x="838200" y="2057400"/>
          <a:ext cx="7461250" cy="3846512"/>
        </p:xfrm>
        <a:graphic>
          <a:graphicData uri="http://schemas.openxmlformats.org/presentationml/2006/ole">
            <p:oleObj spid="_x0000_s125954" name="Worksheet" r:id="rId3" imgW="3067050" imgH="1581150" progId="Excel.Sheet.12">
              <p:embed/>
            </p:oleObj>
          </a:graphicData>
        </a:graphic>
      </p:graphicFrame>
      <p:sp>
        <p:nvSpPr>
          <p:cNvPr id="5" name="TextBox 4"/>
          <p:cNvSpPr txBox="1"/>
          <p:nvPr/>
        </p:nvSpPr>
        <p:spPr>
          <a:xfrm>
            <a:off x="304800" y="6324600"/>
            <a:ext cx="8534400" cy="369332"/>
          </a:xfrm>
          <a:prstGeom prst="rect">
            <a:avLst/>
          </a:prstGeom>
          <a:noFill/>
        </p:spPr>
        <p:txBody>
          <a:bodyPr wrap="square" rtlCol="0">
            <a:spAutoFit/>
          </a:bodyPr>
          <a:lstStyle/>
          <a:p>
            <a:r>
              <a:rPr lang="en-US" dirty="0" smtClean="0"/>
              <a:t>* Projected</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200" dirty="0" smtClean="0"/>
              <a:t>Cleveland Municipal School District</a:t>
            </a:r>
            <a:br>
              <a:rPr lang="en-US" sz="3200" dirty="0" smtClean="0"/>
            </a:br>
            <a:r>
              <a:rPr lang="en-US" sz="1600" dirty="0" smtClean="0"/>
              <a:t>General Funds  - FY 2011-2012</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25</a:t>
            </a:fld>
            <a:endParaRPr lang="en-US" dirty="0"/>
          </a:p>
        </p:txBody>
      </p:sp>
      <p:sp>
        <p:nvSpPr>
          <p:cNvPr id="4" name="Content Placeholder 3"/>
          <p:cNvSpPr>
            <a:spLocks noGrp="1"/>
          </p:cNvSpPr>
          <p:nvPr>
            <p:ph sz="quarter" idx="1"/>
          </p:nvPr>
        </p:nvSpPr>
        <p:spPr/>
        <p:txBody>
          <a:bodyPr/>
          <a:lstStyle/>
          <a:p>
            <a:pPr>
              <a:buNone/>
            </a:pPr>
            <a:endParaRPr lang="en-US" dirty="0" smtClean="0"/>
          </a:p>
          <a:p>
            <a:endParaRPr lang="en-US" dirty="0" smtClean="0"/>
          </a:p>
          <a:p>
            <a:endParaRPr lang="en-US" dirty="0" smtClean="0"/>
          </a:p>
        </p:txBody>
      </p:sp>
      <p:graphicFrame>
        <p:nvGraphicFramePr>
          <p:cNvPr id="5" name="Table 4"/>
          <p:cNvGraphicFramePr>
            <a:graphicFrameLocks noGrp="1"/>
          </p:cNvGraphicFramePr>
          <p:nvPr/>
        </p:nvGraphicFramePr>
        <p:xfrm>
          <a:off x="2133600" y="2057400"/>
          <a:ext cx="4648200" cy="1770381"/>
        </p:xfrm>
        <a:graphic>
          <a:graphicData uri="http://schemas.openxmlformats.org/drawingml/2006/table">
            <a:tbl>
              <a:tblPr firstRow="1" bandRow="1">
                <a:tableStyleId>{5C22544A-7EE6-4342-B048-85BDC9FD1C3A}</a:tableStyleId>
              </a:tblPr>
              <a:tblGrid>
                <a:gridCol w="3048000"/>
                <a:gridCol w="1600200"/>
              </a:tblGrid>
              <a:tr h="376767">
                <a:tc>
                  <a:txBody>
                    <a:bodyPr/>
                    <a:lstStyle/>
                    <a:p>
                      <a:endParaRPr lang="en-US" dirty="0"/>
                    </a:p>
                  </a:txBody>
                  <a:tcPr/>
                </a:tc>
                <a:tc>
                  <a:txBody>
                    <a:bodyPr/>
                    <a:lstStyle/>
                    <a:p>
                      <a:endParaRPr lang="en-US"/>
                    </a:p>
                  </a:txBody>
                  <a:tcPr/>
                </a:tc>
              </a:tr>
              <a:tr h="376767">
                <a:tc>
                  <a:txBody>
                    <a:bodyPr/>
                    <a:lstStyle/>
                    <a:p>
                      <a:r>
                        <a:rPr lang="en-US" dirty="0" smtClean="0"/>
                        <a:t>Estimated Revenues</a:t>
                      </a:r>
                      <a:endParaRPr lang="en-US" dirty="0"/>
                    </a:p>
                  </a:txBody>
                  <a:tcPr/>
                </a:tc>
                <a:tc>
                  <a:txBody>
                    <a:bodyPr/>
                    <a:lstStyle/>
                    <a:p>
                      <a:pPr algn="r"/>
                      <a:r>
                        <a:rPr lang="en-US" dirty="0" smtClean="0"/>
                        <a:t>$ 645.9</a:t>
                      </a:r>
                      <a:endParaRPr lang="en-US" dirty="0"/>
                    </a:p>
                  </a:txBody>
                  <a:tcPr/>
                </a:tc>
              </a:tr>
              <a:tr h="376767">
                <a:tc>
                  <a:txBody>
                    <a:bodyPr/>
                    <a:lstStyle/>
                    <a:p>
                      <a:r>
                        <a:rPr lang="en-US" dirty="0" smtClean="0"/>
                        <a:t>Estimated Expenditures</a:t>
                      </a:r>
                      <a:endParaRPr lang="en-US" dirty="0"/>
                    </a:p>
                  </a:txBody>
                  <a:tcPr/>
                </a:tc>
                <a:tc>
                  <a:txBody>
                    <a:bodyPr/>
                    <a:lstStyle/>
                    <a:p>
                      <a:pPr algn="r"/>
                      <a:r>
                        <a:rPr lang="en-US" dirty="0" smtClean="0"/>
                        <a:t>641.7</a:t>
                      </a:r>
                      <a:endParaRPr lang="en-US" dirty="0"/>
                    </a:p>
                  </a:txBody>
                  <a:tcPr/>
                </a:tc>
              </a:tr>
              <a:tr h="376767">
                <a:tc>
                  <a:txBody>
                    <a:bodyPr/>
                    <a:lstStyle/>
                    <a:p>
                      <a:r>
                        <a:rPr lang="en-US" dirty="0" smtClean="0"/>
                        <a:t>Excess</a:t>
                      </a:r>
                      <a:r>
                        <a:rPr lang="en-US" baseline="0" dirty="0" smtClean="0"/>
                        <a:t> of Revenues over Expenditures</a:t>
                      </a:r>
                      <a:endParaRPr lang="en-US" dirty="0"/>
                    </a:p>
                  </a:txBody>
                  <a:tcPr/>
                </a:tc>
                <a:tc>
                  <a:txBody>
                    <a:bodyPr/>
                    <a:lstStyle/>
                    <a:p>
                      <a:pPr algn="r"/>
                      <a:r>
                        <a:rPr lang="en-US" dirty="0" smtClean="0"/>
                        <a:t>4.2</a:t>
                      </a:r>
                      <a:endParaRPr lang="en-US" dirty="0"/>
                    </a:p>
                  </a:txBody>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noAutofit/>
          </a:bodyPr>
          <a:lstStyle/>
          <a:p>
            <a:r>
              <a:rPr lang="en-US" sz="3200" dirty="0" smtClean="0">
                <a:solidFill>
                  <a:schemeClr val="tx1"/>
                </a:solidFill>
              </a:rPr>
              <a:t>General Funds</a:t>
            </a:r>
          </a:p>
          <a:p>
            <a:r>
              <a:rPr lang="en-US" sz="3200" dirty="0" smtClean="0">
                <a:solidFill>
                  <a:schemeClr val="tx1"/>
                </a:solidFill>
              </a:rPr>
              <a:t>Departments</a:t>
            </a:r>
            <a:endParaRPr lang="en-US" sz="3200" dirty="0">
              <a:solidFill>
                <a:schemeClr val="tx1"/>
              </a:solidFill>
            </a:endParaRPr>
          </a:p>
        </p:txBody>
      </p:sp>
      <p:sp>
        <p:nvSpPr>
          <p:cNvPr id="6" name="Slide Number Placeholder 5"/>
          <p:cNvSpPr>
            <a:spLocks noGrp="1"/>
          </p:cNvSpPr>
          <p:nvPr>
            <p:ph type="sldNum" sz="quarter" idx="12"/>
          </p:nvPr>
        </p:nvSpPr>
        <p:spPr/>
        <p:txBody>
          <a:bodyPr/>
          <a:lstStyle/>
          <a:p>
            <a:fld id="{7BCBFC88-5924-455D-A0C0-85AB3C00A5CC}" type="slidenum">
              <a:rPr lang="en-US" smtClean="0"/>
              <a:pPr/>
              <a:t>26</a:t>
            </a:fld>
            <a:endParaRPr lang="en-US" dirty="0"/>
          </a:p>
        </p:txBody>
      </p:sp>
      <p:sp>
        <p:nvSpPr>
          <p:cNvPr id="2" name="Title 1"/>
          <p:cNvSpPr>
            <a:spLocks noGrp="1"/>
          </p:cNvSpPr>
          <p:nvPr>
            <p:ph type="title"/>
          </p:nvPr>
        </p:nvSpPr>
        <p:spPr/>
        <p:txBody>
          <a:bodyPr/>
          <a:lstStyle/>
          <a:p>
            <a:r>
              <a:rPr lang="en-US" dirty="0" smtClean="0"/>
              <a:t>Cleveland Municipal School District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Staffing- General Funds</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27</a:t>
            </a:fld>
            <a:endParaRPr lang="en-US" dirty="0"/>
          </a:p>
        </p:txBody>
      </p:sp>
      <p:graphicFrame>
        <p:nvGraphicFramePr>
          <p:cNvPr id="8" name="Content Placeholder 7"/>
          <p:cNvGraphicFramePr>
            <a:graphicFrameLocks noChangeAspect="1"/>
          </p:cNvGraphicFramePr>
          <p:nvPr>
            <p:ph sz="quarter" idx="1"/>
          </p:nvPr>
        </p:nvGraphicFramePr>
        <p:xfrm>
          <a:off x="873125" y="2343150"/>
          <a:ext cx="7681913" cy="3336925"/>
        </p:xfrm>
        <a:graphic>
          <a:graphicData uri="http://schemas.openxmlformats.org/presentationml/2006/ole">
            <p:oleObj spid="_x0000_s60418" name="Worksheet" r:id="rId3" imgW="3991019" imgH="1733574" progId="Excel.Sheet.12">
              <p:embed/>
            </p:oleObj>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Where the Money  Goes – By Department </a:t>
            </a:r>
            <a:br>
              <a:rPr lang="en-US" sz="1600" dirty="0" smtClean="0"/>
            </a:br>
            <a:r>
              <a:rPr lang="en-US" sz="1600" dirty="0" smtClean="0"/>
              <a:t>Fiscal Year 2011-2012</a:t>
            </a:r>
            <a:endParaRPr lang="en-US" sz="3000" dirty="0"/>
          </a:p>
        </p:txBody>
      </p:sp>
      <p:graphicFrame>
        <p:nvGraphicFramePr>
          <p:cNvPr id="6" name="Content Placeholder 5"/>
          <p:cNvGraphicFramePr>
            <a:graphicFrameLocks noGrp="1"/>
          </p:cNvGraphicFramePr>
          <p:nvPr>
            <p:ph sz="quarter" idx="1"/>
          </p:nvPr>
        </p:nvGraphicFramePr>
        <p:xfrm>
          <a:off x="301625" y="1527175"/>
          <a:ext cx="8504238"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fld id="{7BCBFC88-5924-455D-A0C0-85AB3C00A5CC}" type="slidenum">
              <a:rPr lang="en-US" smtClean="0"/>
              <a:pPr/>
              <a:t>28</a:t>
            </a:fld>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Department 1 - CEO</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29</a:t>
            </a:fld>
            <a:endParaRPr lang="en-US" dirty="0"/>
          </a:p>
        </p:txBody>
      </p:sp>
      <p:graphicFrame>
        <p:nvGraphicFramePr>
          <p:cNvPr id="8" name="Content Placeholder 7"/>
          <p:cNvGraphicFramePr>
            <a:graphicFrameLocks noChangeAspect="1"/>
          </p:cNvGraphicFramePr>
          <p:nvPr>
            <p:ph sz="quarter" idx="1"/>
          </p:nvPr>
        </p:nvGraphicFramePr>
        <p:xfrm>
          <a:off x="827088" y="2497138"/>
          <a:ext cx="7504112" cy="2997200"/>
        </p:xfrm>
        <a:graphic>
          <a:graphicData uri="http://schemas.openxmlformats.org/presentationml/2006/ole">
            <p:oleObj spid="_x0000_s74754" name="Worksheet" r:id="rId3" imgW="3886245" imgH="1552629" progId="Excel.Sheet.12">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758952"/>
          </a:xfrm>
        </p:spPr>
        <p:txBody>
          <a:bodyPr>
            <a:normAutofit fontScale="90000"/>
          </a:bodyPr>
          <a:lstStyle/>
          <a:p>
            <a:pPr algn="ctr"/>
            <a:r>
              <a:rPr lang="en-US" dirty="0" smtClean="0"/>
              <a:t>Cleveland Municipal School District</a:t>
            </a:r>
            <a:r>
              <a:rPr lang="en-US" sz="3600" dirty="0" smtClean="0"/>
              <a:t/>
            </a:r>
            <a:br>
              <a:rPr lang="en-US" sz="3600" dirty="0" smtClean="0"/>
            </a:br>
            <a:r>
              <a:rPr lang="en-US" sz="1800" dirty="0" smtClean="0"/>
              <a:t>Enrollment Summary-CMSD</a:t>
            </a:r>
            <a:endParaRPr lang="en-US" sz="1800" dirty="0"/>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7BCBFC88-5924-455D-A0C0-85AB3C00A5CC}" type="slidenum">
              <a:rPr lang="en-US" smtClean="0"/>
              <a:pPr/>
              <a:t>3</a:t>
            </a:fld>
            <a:endParaRPr lang="en-US" dirty="0"/>
          </a:p>
        </p:txBody>
      </p:sp>
      <p:sp>
        <p:nvSpPr>
          <p:cNvPr id="6" name="TextBox 5"/>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Department 2 – Chief of Staff</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30</a:t>
            </a:fld>
            <a:endParaRPr lang="en-US" dirty="0"/>
          </a:p>
        </p:txBody>
      </p:sp>
      <p:graphicFrame>
        <p:nvGraphicFramePr>
          <p:cNvPr id="8" name="Content Placeholder 7"/>
          <p:cNvGraphicFramePr>
            <a:graphicFrameLocks noChangeAspect="1"/>
          </p:cNvGraphicFramePr>
          <p:nvPr>
            <p:ph sz="quarter" idx="1"/>
          </p:nvPr>
        </p:nvGraphicFramePr>
        <p:xfrm>
          <a:off x="827088" y="2528888"/>
          <a:ext cx="7504112" cy="2933700"/>
        </p:xfrm>
        <a:graphic>
          <a:graphicData uri="http://schemas.openxmlformats.org/presentationml/2006/ole">
            <p:oleObj spid="_x0000_s62466" name="Worksheet" r:id="rId3" imgW="3972025" imgH="1552619" progId="Excel.Sheet.12">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Department 3 – Chief Academic Officer</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31</a:t>
            </a:fld>
            <a:endParaRPr lang="en-US" dirty="0"/>
          </a:p>
        </p:txBody>
      </p:sp>
      <p:graphicFrame>
        <p:nvGraphicFramePr>
          <p:cNvPr id="8" name="Content Placeholder 7"/>
          <p:cNvGraphicFramePr>
            <a:graphicFrameLocks noChangeAspect="1"/>
          </p:cNvGraphicFramePr>
          <p:nvPr>
            <p:ph sz="quarter" idx="1"/>
          </p:nvPr>
        </p:nvGraphicFramePr>
        <p:xfrm>
          <a:off x="874713" y="2490788"/>
          <a:ext cx="7378700" cy="2884487"/>
        </p:xfrm>
        <a:graphic>
          <a:graphicData uri="http://schemas.openxmlformats.org/presentationml/2006/ole">
            <p:oleObj spid="_x0000_s73730" name="Worksheet" r:id="rId3" imgW="3972025" imgH="1552619" progId="Excel.Sheet.12">
              <p:embed/>
            </p:oleObj>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Department 4 – Chief Operating Officer</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32</a:t>
            </a:fld>
            <a:endParaRPr lang="en-US" dirty="0"/>
          </a:p>
        </p:txBody>
      </p:sp>
      <p:graphicFrame>
        <p:nvGraphicFramePr>
          <p:cNvPr id="8" name="Content Placeholder 7"/>
          <p:cNvGraphicFramePr>
            <a:graphicFrameLocks noChangeAspect="1"/>
          </p:cNvGraphicFramePr>
          <p:nvPr>
            <p:ph sz="quarter" idx="1"/>
          </p:nvPr>
        </p:nvGraphicFramePr>
        <p:xfrm>
          <a:off x="819150" y="2527300"/>
          <a:ext cx="7473950" cy="2873375"/>
        </p:xfrm>
        <a:graphic>
          <a:graphicData uri="http://schemas.openxmlformats.org/presentationml/2006/ole">
            <p:oleObj spid="_x0000_s63490" name="Worksheet" r:id="rId3" imgW="4038504" imgH="1552619" progId="Excel.Sheet.12">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Department 5 – Chief Financial Officer</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33</a:t>
            </a:fld>
            <a:endParaRPr lang="en-US" dirty="0"/>
          </a:p>
        </p:txBody>
      </p:sp>
      <p:graphicFrame>
        <p:nvGraphicFramePr>
          <p:cNvPr id="8" name="Content Placeholder 7"/>
          <p:cNvGraphicFramePr>
            <a:graphicFrameLocks noChangeAspect="1"/>
          </p:cNvGraphicFramePr>
          <p:nvPr>
            <p:ph sz="quarter" idx="1"/>
          </p:nvPr>
        </p:nvGraphicFramePr>
        <p:xfrm>
          <a:off x="819150" y="2538413"/>
          <a:ext cx="7505700" cy="2884487"/>
        </p:xfrm>
        <a:graphic>
          <a:graphicData uri="http://schemas.openxmlformats.org/presentationml/2006/ole">
            <p:oleObj spid="_x0000_s64514" name="Worksheet" r:id="rId3" imgW="3991019" imgH="1552619" progId="Excel.Sheet.12">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Department 5 – Chief Financial Officer-Other Costs</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34</a:t>
            </a:fld>
            <a:endParaRPr lang="en-US" dirty="0"/>
          </a:p>
        </p:txBody>
      </p:sp>
      <p:graphicFrame>
        <p:nvGraphicFramePr>
          <p:cNvPr id="8" name="Content Placeholder 7"/>
          <p:cNvGraphicFramePr>
            <a:graphicFrameLocks noChangeAspect="1"/>
          </p:cNvGraphicFramePr>
          <p:nvPr>
            <p:ph sz="quarter" idx="1"/>
          </p:nvPr>
        </p:nvGraphicFramePr>
        <p:xfrm>
          <a:off x="819150" y="2541588"/>
          <a:ext cx="7505700" cy="2878137"/>
        </p:xfrm>
        <a:graphic>
          <a:graphicData uri="http://schemas.openxmlformats.org/presentationml/2006/ole">
            <p:oleObj spid="_x0000_s253954" name="Worksheet" r:id="rId3" imgW="4048001" imgH="1552619" progId="Excel.Sheet.12">
              <p:embed/>
            </p:oleObj>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Department 6 - Board Office</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35</a:t>
            </a:fld>
            <a:endParaRPr lang="en-US" dirty="0"/>
          </a:p>
        </p:txBody>
      </p:sp>
      <p:graphicFrame>
        <p:nvGraphicFramePr>
          <p:cNvPr id="8" name="Content Placeholder 7"/>
          <p:cNvGraphicFramePr>
            <a:graphicFrameLocks noChangeAspect="1"/>
          </p:cNvGraphicFramePr>
          <p:nvPr>
            <p:ph sz="quarter" idx="1"/>
          </p:nvPr>
        </p:nvGraphicFramePr>
        <p:xfrm>
          <a:off x="830263" y="2497138"/>
          <a:ext cx="7483475" cy="2997200"/>
        </p:xfrm>
        <a:graphic>
          <a:graphicData uri="http://schemas.openxmlformats.org/presentationml/2006/ole">
            <p:oleObj spid="_x0000_s65538" name="Worksheet" r:id="rId3" imgW="3876839" imgH="1552629" progId="Excel.Sheet.12">
              <p:embed/>
            </p:oleObj>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Department 7 – Transformation Office</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36</a:t>
            </a:fld>
            <a:endParaRPr lang="en-US" dirty="0"/>
          </a:p>
        </p:txBody>
      </p:sp>
      <p:graphicFrame>
        <p:nvGraphicFramePr>
          <p:cNvPr id="8" name="Content Placeholder 7"/>
          <p:cNvGraphicFramePr>
            <a:graphicFrameLocks noChangeAspect="1"/>
          </p:cNvGraphicFramePr>
          <p:nvPr>
            <p:ph sz="quarter" idx="1"/>
          </p:nvPr>
        </p:nvGraphicFramePr>
        <p:xfrm>
          <a:off x="835025" y="2492375"/>
          <a:ext cx="7505700" cy="3006725"/>
        </p:xfrm>
        <a:graphic>
          <a:graphicData uri="http://schemas.openxmlformats.org/presentationml/2006/ole">
            <p:oleObj spid="_x0000_s66562" name="Worksheet" r:id="rId3" imgW="3876799" imgH="1552619" progId="Excel.Sheet.12">
              <p:embed/>
            </p:oleObj>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Department 8 – Schools Staff and Discretionary Funds</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37</a:t>
            </a:fld>
            <a:endParaRPr lang="en-US" dirty="0"/>
          </a:p>
        </p:txBody>
      </p:sp>
      <p:graphicFrame>
        <p:nvGraphicFramePr>
          <p:cNvPr id="8" name="Content Placeholder 7"/>
          <p:cNvGraphicFramePr>
            <a:graphicFrameLocks noChangeAspect="1"/>
          </p:cNvGraphicFramePr>
          <p:nvPr>
            <p:ph sz="quarter" idx="1"/>
          </p:nvPr>
        </p:nvGraphicFramePr>
        <p:xfrm>
          <a:off x="930275" y="2490788"/>
          <a:ext cx="7504113" cy="2884487"/>
        </p:xfrm>
        <a:graphic>
          <a:graphicData uri="http://schemas.openxmlformats.org/presentationml/2006/ole">
            <p:oleObj spid="_x0000_s67586" name="Worksheet" r:id="rId3" imgW="4057754" imgH="1552619" progId="Excel.Sheet.12">
              <p:embed/>
            </p:oleObj>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noAutofit/>
          </a:bodyPr>
          <a:lstStyle/>
          <a:p>
            <a:r>
              <a:rPr lang="en-US" sz="3200" dirty="0" smtClean="0">
                <a:solidFill>
                  <a:schemeClr val="tx1"/>
                </a:solidFill>
              </a:rPr>
              <a:t>Debt Service Fund</a:t>
            </a:r>
            <a:endParaRPr lang="en-US" sz="3200" dirty="0">
              <a:solidFill>
                <a:schemeClr val="tx1"/>
              </a:solidFill>
            </a:endParaRPr>
          </a:p>
        </p:txBody>
      </p:sp>
      <p:sp>
        <p:nvSpPr>
          <p:cNvPr id="6" name="Slide Number Placeholder 5"/>
          <p:cNvSpPr>
            <a:spLocks noGrp="1"/>
          </p:cNvSpPr>
          <p:nvPr>
            <p:ph type="sldNum" sz="quarter" idx="12"/>
          </p:nvPr>
        </p:nvSpPr>
        <p:spPr/>
        <p:txBody>
          <a:bodyPr/>
          <a:lstStyle/>
          <a:p>
            <a:fld id="{7BCBFC88-5924-455D-A0C0-85AB3C00A5CC}" type="slidenum">
              <a:rPr lang="en-US" smtClean="0"/>
              <a:pPr/>
              <a:t>38</a:t>
            </a:fld>
            <a:endParaRPr lang="en-US" dirty="0"/>
          </a:p>
        </p:txBody>
      </p:sp>
      <p:sp>
        <p:nvSpPr>
          <p:cNvPr id="2" name="Title 1"/>
          <p:cNvSpPr>
            <a:spLocks noGrp="1"/>
          </p:cNvSpPr>
          <p:nvPr>
            <p:ph type="title"/>
          </p:nvPr>
        </p:nvSpPr>
        <p:spPr/>
        <p:txBody>
          <a:bodyPr/>
          <a:lstStyle/>
          <a:p>
            <a:r>
              <a:rPr lang="en-US" dirty="0" smtClean="0"/>
              <a:t>Cleveland Municipal School District</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Debt Service Fund Expenditures - Fund 002</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39</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758952"/>
          </a:xfrm>
        </p:spPr>
        <p:txBody>
          <a:bodyPr>
            <a:normAutofit fontScale="90000"/>
          </a:bodyPr>
          <a:lstStyle/>
          <a:p>
            <a:pPr algn="ctr"/>
            <a:r>
              <a:rPr lang="en-US" dirty="0" smtClean="0"/>
              <a:t>Cleveland Municipal School District</a:t>
            </a:r>
            <a:r>
              <a:rPr lang="en-US" sz="3600" dirty="0" smtClean="0"/>
              <a:t/>
            </a:r>
            <a:br>
              <a:rPr lang="en-US" sz="3600" dirty="0" smtClean="0"/>
            </a:br>
            <a:r>
              <a:rPr lang="en-US" sz="1800" dirty="0" smtClean="0"/>
              <a:t>Enrollment Summary-Charter Schools</a:t>
            </a:r>
            <a:endParaRPr lang="en-US" sz="1800" dirty="0"/>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7BCBFC88-5924-455D-A0C0-85AB3C00A5CC}" type="slidenum">
              <a:rPr lang="en-US" smtClean="0"/>
              <a:pPr/>
              <a:t>4</a:t>
            </a:fld>
            <a:endParaRPr lang="en-US" dirty="0"/>
          </a:p>
        </p:txBody>
      </p:sp>
      <p:sp>
        <p:nvSpPr>
          <p:cNvPr id="6" name="TextBox 5"/>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Cleveland Municipal School District</a:t>
            </a:r>
            <a:br>
              <a:rPr lang="en-US" sz="3600" dirty="0" smtClean="0"/>
            </a:br>
            <a:r>
              <a:rPr lang="en-US" sz="1800" dirty="0" smtClean="0"/>
              <a:t>Debt Service – Fund 002</a:t>
            </a: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40</a:t>
            </a:fld>
            <a:endParaRPr lang="en-US" dirty="0"/>
          </a:p>
        </p:txBody>
      </p:sp>
      <p:graphicFrame>
        <p:nvGraphicFramePr>
          <p:cNvPr id="8" name="Content Placeholder 7"/>
          <p:cNvGraphicFramePr>
            <a:graphicFrameLocks noChangeAspect="1"/>
          </p:cNvGraphicFramePr>
          <p:nvPr>
            <p:ph sz="quarter" idx="1"/>
          </p:nvPr>
        </p:nvGraphicFramePr>
        <p:xfrm>
          <a:off x="457200" y="2679700"/>
          <a:ext cx="8102600" cy="2173288"/>
        </p:xfrm>
        <a:graphic>
          <a:graphicData uri="http://schemas.openxmlformats.org/presentationml/2006/ole">
            <p:oleObj spid="_x0000_s128002" name="Worksheet" r:id="rId3" imgW="6534150" imgH="1752600" progId="Excel.Sheet.12">
              <p:embed/>
            </p:oleObj>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noAutofit/>
          </a:bodyPr>
          <a:lstStyle/>
          <a:p>
            <a:r>
              <a:rPr lang="en-US" sz="3200" dirty="0" smtClean="0">
                <a:solidFill>
                  <a:schemeClr val="tx1"/>
                </a:solidFill>
              </a:rPr>
              <a:t>Capital projects Funds</a:t>
            </a:r>
            <a:endParaRPr lang="en-US" sz="3200" dirty="0">
              <a:solidFill>
                <a:schemeClr val="tx1"/>
              </a:solidFill>
            </a:endParaRPr>
          </a:p>
        </p:txBody>
      </p:sp>
      <p:sp>
        <p:nvSpPr>
          <p:cNvPr id="6" name="Slide Number Placeholder 5"/>
          <p:cNvSpPr>
            <a:spLocks noGrp="1"/>
          </p:cNvSpPr>
          <p:nvPr>
            <p:ph type="sldNum" sz="quarter" idx="12"/>
          </p:nvPr>
        </p:nvSpPr>
        <p:spPr/>
        <p:txBody>
          <a:bodyPr/>
          <a:lstStyle/>
          <a:p>
            <a:fld id="{7BCBFC88-5924-455D-A0C0-85AB3C00A5CC}" type="slidenum">
              <a:rPr lang="en-US" smtClean="0"/>
              <a:pPr/>
              <a:t>41</a:t>
            </a:fld>
            <a:endParaRPr lang="en-US" dirty="0"/>
          </a:p>
        </p:txBody>
      </p:sp>
      <p:sp>
        <p:nvSpPr>
          <p:cNvPr id="2" name="Title 1"/>
          <p:cNvSpPr>
            <a:spLocks noGrp="1"/>
          </p:cNvSpPr>
          <p:nvPr>
            <p:ph type="title"/>
          </p:nvPr>
        </p:nvSpPr>
        <p:spPr/>
        <p:txBody>
          <a:bodyPr/>
          <a:lstStyle/>
          <a:p>
            <a:r>
              <a:rPr lang="en-US" dirty="0" smtClean="0"/>
              <a:t>Cleveland Municipal School District</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Projects - Fund Definitions</a:t>
            </a:r>
            <a:endParaRPr lang="en-US" dirty="0"/>
          </a:p>
        </p:txBody>
      </p:sp>
      <p:sp>
        <p:nvSpPr>
          <p:cNvPr id="3" name="Content Placeholder 2"/>
          <p:cNvSpPr>
            <a:spLocks noGrp="1"/>
          </p:cNvSpPr>
          <p:nvPr>
            <p:ph sz="quarter" idx="1"/>
          </p:nvPr>
        </p:nvSpPr>
        <p:spPr/>
        <p:txBody>
          <a:bodyPr>
            <a:normAutofit/>
          </a:bodyPr>
          <a:lstStyle/>
          <a:p>
            <a:r>
              <a:rPr lang="en-US" sz="2000" b="1" dirty="0" smtClean="0"/>
              <a:t>Permanent Improvement Fund (Fund 003)</a:t>
            </a:r>
          </a:p>
          <a:p>
            <a:pPr lvl="1"/>
            <a:r>
              <a:rPr lang="en-US" sz="1400" dirty="0" smtClean="0">
                <a:solidFill>
                  <a:schemeClr val="tx1"/>
                </a:solidFill>
              </a:rPr>
              <a:t>This fund accounts for local funding initiatives associated with the facilities project funded with Issue 14 proceeds.</a:t>
            </a:r>
            <a:endParaRPr lang="en-US" sz="1500" b="1" dirty="0" smtClean="0"/>
          </a:p>
          <a:p>
            <a:r>
              <a:rPr lang="en-US" sz="2000" b="1" dirty="0" smtClean="0"/>
              <a:t>Building Fund (Fund 004)</a:t>
            </a:r>
          </a:p>
          <a:p>
            <a:pPr lvl="1"/>
            <a:r>
              <a:rPr lang="en-US" sz="1400" dirty="0" smtClean="0">
                <a:solidFill>
                  <a:schemeClr val="tx1"/>
                </a:solidFill>
              </a:rPr>
              <a:t>This fund is used for the accounting of $21,250,000 of Qualified Zone Academy Bonds (QZAB’s) issued  in 2001 to renovate 7 buildings.</a:t>
            </a:r>
            <a:r>
              <a:rPr lang="en-US" sz="1600" dirty="0" smtClean="0">
                <a:solidFill>
                  <a:schemeClr val="tx1"/>
                </a:solidFill>
              </a:rPr>
              <a:t> </a:t>
            </a:r>
          </a:p>
          <a:p>
            <a:r>
              <a:rPr lang="en-US" sz="2000" b="1" dirty="0" smtClean="0"/>
              <a:t>Classroom Facilities Fund (Fund 010)</a:t>
            </a:r>
          </a:p>
          <a:p>
            <a:pPr lvl="1"/>
            <a:r>
              <a:rPr lang="en-US" sz="1400" dirty="0" smtClean="0">
                <a:solidFill>
                  <a:schemeClr val="tx1"/>
                </a:solidFill>
              </a:rPr>
              <a:t>This fund is used to account for the facility project. All expenditures are split between the district (32%) and the Ohio School Facilities Commission (68%). </a:t>
            </a:r>
            <a:r>
              <a:rPr lang="en-US" sz="1600" dirty="0" smtClean="0">
                <a:solidFill>
                  <a:schemeClr val="tx1"/>
                </a:solidFill>
              </a:rPr>
              <a:t> </a:t>
            </a:r>
          </a:p>
          <a:p>
            <a:pPr>
              <a:buNone/>
            </a:pPr>
            <a:endParaRPr lang="en-US" dirty="0" smtClean="0"/>
          </a:p>
          <a:p>
            <a:pPr lvl="1">
              <a:buNone/>
            </a:pPr>
            <a:endParaRPr lang="en-US" dirty="0" smtClean="0"/>
          </a:p>
        </p:txBody>
      </p:sp>
      <p:sp>
        <p:nvSpPr>
          <p:cNvPr id="4" name="Slide Number Placeholder 3"/>
          <p:cNvSpPr>
            <a:spLocks noGrp="1"/>
          </p:cNvSpPr>
          <p:nvPr>
            <p:ph type="sldNum" sz="quarter" idx="12"/>
          </p:nvPr>
        </p:nvSpPr>
        <p:spPr/>
        <p:txBody>
          <a:bodyPr/>
          <a:lstStyle/>
          <a:p>
            <a:fld id="{7BCBFC88-5924-455D-A0C0-85AB3C00A5CC}"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Capital Projects Funds – Permanent Improvement Fund (Fund 003)</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43</a:t>
            </a:fld>
            <a:endParaRPr lang="en-US" dirty="0"/>
          </a:p>
        </p:txBody>
      </p:sp>
      <p:sp>
        <p:nvSpPr>
          <p:cNvPr id="9" name="TextBox 8"/>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Capital Projects Funds – Building Fund (Fund 004)</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44</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Capital Projects Funds – Classroom Facilities Fund (Fund 010)</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45</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01752" y="228600"/>
            <a:ext cx="8534400" cy="758952"/>
          </a:xfrm>
        </p:spPr>
        <p:txBody>
          <a:bodyPr>
            <a:noAutofit/>
          </a:bodyPr>
          <a:lstStyle/>
          <a:p>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2700" dirty="0" smtClean="0"/>
              <a:t>Cleveland Municipal School District</a:t>
            </a:r>
            <a:br>
              <a:rPr lang="en-US" sz="2700" dirty="0" smtClean="0"/>
            </a:br>
            <a:r>
              <a:rPr lang="en-US" sz="1400" dirty="0" smtClean="0"/>
              <a:t>Capital Projects Funds – Classroom Facilities Fund (Fund 010)</a:t>
            </a:r>
            <a:endParaRPr lang="en-US" sz="1400"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46</a:t>
            </a:fld>
            <a:endParaRPr lang="en-US" dirty="0"/>
          </a:p>
        </p:txBody>
      </p:sp>
      <p:graphicFrame>
        <p:nvGraphicFramePr>
          <p:cNvPr id="197634" name="Content Placeholder 7"/>
          <p:cNvGraphicFramePr>
            <a:graphicFrameLocks noChangeAspect="1"/>
          </p:cNvGraphicFramePr>
          <p:nvPr>
            <p:ph sz="quarter" idx="1"/>
          </p:nvPr>
        </p:nvGraphicFramePr>
        <p:xfrm>
          <a:off x="1042988" y="2085975"/>
          <a:ext cx="7169150" cy="3675063"/>
        </p:xfrm>
        <a:graphic>
          <a:graphicData uri="http://schemas.openxmlformats.org/presentationml/2006/ole">
            <p:oleObj spid="_x0000_s197634" name="Worksheet" r:id="rId3" imgW="5667290" imgH="2905128" progId="Excel.Sheet.12">
              <p:embed/>
            </p:oleObj>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noAutofit/>
          </a:bodyPr>
          <a:lstStyle/>
          <a:p>
            <a:r>
              <a:rPr lang="en-US" sz="3200" dirty="0" smtClean="0">
                <a:solidFill>
                  <a:schemeClr val="tx1"/>
                </a:solidFill>
              </a:rPr>
              <a:t>Internal service Funds</a:t>
            </a:r>
            <a:endParaRPr lang="en-US" sz="3200" dirty="0">
              <a:solidFill>
                <a:schemeClr val="tx1"/>
              </a:solidFill>
            </a:endParaRPr>
          </a:p>
        </p:txBody>
      </p:sp>
      <p:sp>
        <p:nvSpPr>
          <p:cNvPr id="6" name="Slide Number Placeholder 5"/>
          <p:cNvSpPr>
            <a:spLocks noGrp="1"/>
          </p:cNvSpPr>
          <p:nvPr>
            <p:ph type="sldNum" sz="quarter" idx="12"/>
          </p:nvPr>
        </p:nvSpPr>
        <p:spPr/>
        <p:txBody>
          <a:bodyPr/>
          <a:lstStyle/>
          <a:p>
            <a:fld id="{7BCBFC88-5924-455D-A0C0-85AB3C00A5CC}" type="slidenum">
              <a:rPr lang="en-US" smtClean="0"/>
              <a:pPr/>
              <a:t>47</a:t>
            </a:fld>
            <a:endParaRPr lang="en-US" dirty="0"/>
          </a:p>
        </p:txBody>
      </p:sp>
      <p:sp>
        <p:nvSpPr>
          <p:cNvPr id="2" name="Title 1"/>
          <p:cNvSpPr>
            <a:spLocks noGrp="1"/>
          </p:cNvSpPr>
          <p:nvPr>
            <p:ph type="title"/>
          </p:nvPr>
        </p:nvSpPr>
        <p:spPr/>
        <p:txBody>
          <a:bodyPr/>
          <a:lstStyle/>
          <a:p>
            <a:r>
              <a:rPr lang="en-US" dirty="0" smtClean="0"/>
              <a:t>Cleveland Municipal School District</a:t>
            </a:r>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Service - Fund Definitions</a:t>
            </a:r>
            <a:endParaRPr lang="en-US" dirty="0"/>
          </a:p>
        </p:txBody>
      </p:sp>
      <p:sp>
        <p:nvSpPr>
          <p:cNvPr id="3" name="Content Placeholder 2"/>
          <p:cNvSpPr>
            <a:spLocks noGrp="1"/>
          </p:cNvSpPr>
          <p:nvPr>
            <p:ph sz="quarter" idx="1"/>
          </p:nvPr>
        </p:nvSpPr>
        <p:spPr/>
        <p:txBody>
          <a:bodyPr>
            <a:normAutofit/>
          </a:bodyPr>
          <a:lstStyle/>
          <a:p>
            <a:r>
              <a:rPr lang="en-US" sz="2000" b="1" dirty="0" smtClean="0"/>
              <a:t>Liability Self Insurance Fund (Fund 023)</a:t>
            </a:r>
          </a:p>
          <a:p>
            <a:pPr lvl="1" indent="0">
              <a:buNone/>
            </a:pPr>
            <a:r>
              <a:rPr lang="en-US" sz="1600" dirty="0" smtClean="0">
                <a:solidFill>
                  <a:schemeClr val="tx1"/>
                </a:solidFill>
              </a:rPr>
              <a:t>The District is exposed to risk related torts: theft of, damage to and destruction of assets; errors and omissions and natural disasters. Because of the prohibitive cost of commercial insurance, the District, in 1987, established a self insurance fund to account for and finance its uninsured risks of loss and associated expenses attributed to general liability and property damage claim settlements and judgments. </a:t>
            </a:r>
          </a:p>
          <a:p>
            <a:r>
              <a:rPr lang="en-US" sz="2000" b="1" dirty="0" smtClean="0"/>
              <a:t>Employee Benefits Self Insurance Fund (Fund 024)</a:t>
            </a:r>
          </a:p>
          <a:p>
            <a:pPr lvl="1" indent="0">
              <a:buNone/>
            </a:pPr>
            <a:r>
              <a:rPr lang="en-US" sz="1600" dirty="0" smtClean="0">
                <a:solidFill>
                  <a:schemeClr val="tx1"/>
                </a:solidFill>
              </a:rPr>
              <a:t>This fund accounts for medical and dental claims. Because of the rising costs of health insurance, the District, in July 2008, established a self insurance fund to account for and finance its health care claims associated with Medical Mutual, Aetna and Met Life.</a:t>
            </a:r>
          </a:p>
          <a:p>
            <a:pPr>
              <a:buNone/>
            </a:pPr>
            <a:endParaRPr lang="en-US" dirty="0" smtClean="0"/>
          </a:p>
          <a:p>
            <a:pPr lvl="1">
              <a:buNone/>
            </a:pPr>
            <a:endParaRPr lang="en-US" dirty="0" smtClean="0"/>
          </a:p>
        </p:txBody>
      </p:sp>
      <p:sp>
        <p:nvSpPr>
          <p:cNvPr id="4" name="Slide Number Placeholder 3"/>
          <p:cNvSpPr>
            <a:spLocks noGrp="1"/>
          </p:cNvSpPr>
          <p:nvPr>
            <p:ph type="sldNum" sz="quarter" idx="12"/>
          </p:nvPr>
        </p:nvSpPr>
        <p:spPr/>
        <p:txBody>
          <a:bodyPr/>
          <a:lstStyle/>
          <a:p>
            <a:fld id="{7BCBFC88-5924-455D-A0C0-85AB3C00A5CC}" type="slidenum">
              <a:rPr lang="en-US" smtClean="0"/>
              <a:pPr/>
              <a:t>48</a:t>
            </a:fld>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Liability Self Insurance (Fund 023)</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49</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Definitions</a:t>
            </a:r>
            <a:endParaRPr lang="en-US" dirty="0"/>
          </a:p>
        </p:txBody>
      </p:sp>
      <p:sp>
        <p:nvSpPr>
          <p:cNvPr id="3" name="Content Placeholder 2"/>
          <p:cNvSpPr>
            <a:spLocks noGrp="1"/>
          </p:cNvSpPr>
          <p:nvPr>
            <p:ph sz="quarter" idx="1"/>
          </p:nvPr>
        </p:nvSpPr>
        <p:spPr/>
        <p:txBody>
          <a:bodyPr>
            <a:normAutofit lnSpcReduction="10000"/>
          </a:bodyPr>
          <a:lstStyle/>
          <a:p>
            <a:r>
              <a:rPr lang="en-US" sz="2000" b="1" dirty="0" smtClean="0"/>
              <a:t>General Funds</a:t>
            </a:r>
          </a:p>
          <a:p>
            <a:pPr lvl="1" indent="0">
              <a:buNone/>
            </a:pPr>
            <a:r>
              <a:rPr lang="en-US" sz="1600" dirty="0" smtClean="0">
                <a:solidFill>
                  <a:schemeClr val="tx1"/>
                </a:solidFill>
              </a:rPr>
              <a:t>This is the general operating fund used to account for the ordinary operations of the District. </a:t>
            </a:r>
          </a:p>
          <a:p>
            <a:pPr lvl="1" indent="0">
              <a:buNone/>
            </a:pPr>
            <a:r>
              <a:rPr lang="en-US" sz="1600" dirty="0" smtClean="0">
                <a:solidFill>
                  <a:schemeClr val="tx1"/>
                </a:solidFill>
              </a:rPr>
              <a:t>These funds represents 54.2%</a:t>
            </a:r>
            <a:r>
              <a:rPr lang="en-US" sz="1600" b="1" dirty="0" smtClean="0">
                <a:solidFill>
                  <a:schemeClr val="tx1"/>
                </a:solidFill>
              </a:rPr>
              <a:t> </a:t>
            </a:r>
            <a:r>
              <a:rPr lang="en-US" sz="1600" dirty="0" smtClean="0">
                <a:solidFill>
                  <a:schemeClr val="tx1"/>
                </a:solidFill>
              </a:rPr>
              <a:t>of all funds.</a:t>
            </a:r>
          </a:p>
          <a:p>
            <a:r>
              <a:rPr lang="en-US" sz="2000" b="1" dirty="0" smtClean="0"/>
              <a:t>Debt Service Fund</a:t>
            </a:r>
          </a:p>
          <a:p>
            <a:pPr lvl="1" indent="0">
              <a:buNone/>
            </a:pPr>
            <a:r>
              <a:rPr lang="en-US" sz="1600" dirty="0" smtClean="0">
                <a:solidFill>
                  <a:schemeClr val="tx1"/>
                </a:solidFill>
              </a:rPr>
              <a:t>This fund is for the accounting of tax receipts for the payment of outstanding Bonds and Interest.</a:t>
            </a:r>
          </a:p>
          <a:p>
            <a:pPr lvl="1" indent="0">
              <a:buNone/>
            </a:pPr>
            <a:r>
              <a:rPr lang="en-US" sz="1600" dirty="0" smtClean="0">
                <a:solidFill>
                  <a:schemeClr val="tx1"/>
                </a:solidFill>
              </a:rPr>
              <a:t>This fund represents 1.4% of all funds.</a:t>
            </a:r>
            <a:endParaRPr lang="en-US" dirty="0" smtClean="0"/>
          </a:p>
          <a:p>
            <a:r>
              <a:rPr lang="en-US" sz="2000" b="1" dirty="0" smtClean="0"/>
              <a:t>Capital Projects Funds</a:t>
            </a:r>
          </a:p>
          <a:p>
            <a:pPr lvl="1" indent="0">
              <a:buNone/>
            </a:pPr>
            <a:r>
              <a:rPr lang="en-US" sz="1600" dirty="0" smtClean="0">
                <a:solidFill>
                  <a:schemeClr val="tx1"/>
                </a:solidFill>
              </a:rPr>
              <a:t>These funds are used to account for acquisition, construction or repairs of major capital facilities.  </a:t>
            </a:r>
          </a:p>
          <a:p>
            <a:pPr lvl="1" indent="0">
              <a:buNone/>
            </a:pPr>
            <a:r>
              <a:rPr lang="en-US" sz="1600" dirty="0" smtClean="0">
                <a:solidFill>
                  <a:schemeClr val="tx1"/>
                </a:solidFill>
              </a:rPr>
              <a:t>These funds represents 22.7%</a:t>
            </a:r>
            <a:r>
              <a:rPr lang="en-US" sz="1600" b="1" dirty="0" smtClean="0">
                <a:solidFill>
                  <a:schemeClr val="tx1"/>
                </a:solidFill>
              </a:rPr>
              <a:t> </a:t>
            </a:r>
            <a:r>
              <a:rPr lang="en-US" sz="1600" dirty="0" smtClean="0">
                <a:solidFill>
                  <a:schemeClr val="tx1"/>
                </a:solidFill>
              </a:rPr>
              <a:t>of all funds.</a:t>
            </a:r>
          </a:p>
          <a:p>
            <a:r>
              <a:rPr lang="en-US" sz="2000" b="1" dirty="0" smtClean="0"/>
              <a:t>Internal Service Funds</a:t>
            </a:r>
          </a:p>
          <a:p>
            <a:pPr lvl="1" indent="0">
              <a:buNone/>
            </a:pPr>
            <a:r>
              <a:rPr lang="en-US" sz="1600" dirty="0" smtClean="0">
                <a:solidFill>
                  <a:schemeClr val="tx1"/>
                </a:solidFill>
              </a:rPr>
              <a:t>These funds are for the District’s Employee Self Insurance Fund and Liability Self Insurance Fund.</a:t>
            </a:r>
          </a:p>
          <a:p>
            <a:pPr lvl="1" indent="0">
              <a:buNone/>
            </a:pPr>
            <a:r>
              <a:rPr lang="en-US" sz="1600" dirty="0" smtClean="0">
                <a:solidFill>
                  <a:schemeClr val="tx1"/>
                </a:solidFill>
              </a:rPr>
              <a:t>These funds represents 5.0% of all funds.</a:t>
            </a:r>
            <a:endParaRPr lang="en-US" dirty="0" smtClean="0"/>
          </a:p>
          <a:p>
            <a:pPr lvl="1">
              <a:buNone/>
            </a:pPr>
            <a:endParaRPr lang="en-US" dirty="0" smtClean="0"/>
          </a:p>
        </p:txBody>
      </p:sp>
      <p:sp>
        <p:nvSpPr>
          <p:cNvPr id="4" name="Slide Number Placeholder 3"/>
          <p:cNvSpPr>
            <a:spLocks noGrp="1"/>
          </p:cNvSpPr>
          <p:nvPr>
            <p:ph type="sldNum" sz="quarter" idx="12"/>
          </p:nvPr>
        </p:nvSpPr>
        <p:spPr/>
        <p:txBody>
          <a:bodyPr/>
          <a:lstStyle/>
          <a:p>
            <a:fld id="{7BCBFC88-5924-455D-A0C0-85AB3C00A5CC}" type="slidenum">
              <a:rPr lang="en-US" smtClean="0"/>
              <a:pPr/>
              <a:t>5</a:t>
            </a:fld>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Employee Benefits Self Insurance Fund – (Fund 024)</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50</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Employee Benefits Self Insurance Fund – (Fund 024)</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587234"/>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51</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noAutofit/>
          </a:bodyPr>
          <a:lstStyle/>
          <a:p>
            <a:r>
              <a:rPr lang="en-US" sz="3200" dirty="0" smtClean="0">
                <a:solidFill>
                  <a:schemeClr val="tx1"/>
                </a:solidFill>
              </a:rPr>
              <a:t>Agency Fund</a:t>
            </a:r>
            <a:endParaRPr lang="en-US" sz="3200" dirty="0">
              <a:solidFill>
                <a:schemeClr val="tx1"/>
              </a:solidFill>
            </a:endParaRPr>
          </a:p>
        </p:txBody>
      </p:sp>
      <p:sp>
        <p:nvSpPr>
          <p:cNvPr id="6" name="Slide Number Placeholder 5"/>
          <p:cNvSpPr>
            <a:spLocks noGrp="1"/>
          </p:cNvSpPr>
          <p:nvPr>
            <p:ph type="sldNum" sz="quarter" idx="12"/>
          </p:nvPr>
        </p:nvSpPr>
        <p:spPr/>
        <p:txBody>
          <a:bodyPr/>
          <a:lstStyle/>
          <a:p>
            <a:fld id="{7BCBFC88-5924-455D-A0C0-85AB3C00A5CC}" type="slidenum">
              <a:rPr lang="en-US" smtClean="0"/>
              <a:pPr/>
              <a:t>52</a:t>
            </a:fld>
            <a:endParaRPr lang="en-US" dirty="0"/>
          </a:p>
        </p:txBody>
      </p:sp>
      <p:sp>
        <p:nvSpPr>
          <p:cNvPr id="2" name="Title 1"/>
          <p:cNvSpPr>
            <a:spLocks noGrp="1"/>
          </p:cNvSpPr>
          <p:nvPr>
            <p:ph type="title"/>
          </p:nvPr>
        </p:nvSpPr>
        <p:spPr/>
        <p:txBody>
          <a:bodyPr/>
          <a:lstStyle/>
          <a:p>
            <a:r>
              <a:rPr lang="en-US" dirty="0" smtClean="0"/>
              <a:t>Cleveland Municipal School District</a:t>
            </a:r>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Agency - Fund Definitions</a:t>
            </a:r>
            <a:endParaRPr lang="en-US" dirty="0"/>
          </a:p>
        </p:txBody>
      </p:sp>
      <p:sp>
        <p:nvSpPr>
          <p:cNvPr id="3" name="Content Placeholder 2"/>
          <p:cNvSpPr>
            <a:spLocks noGrp="1"/>
          </p:cNvSpPr>
          <p:nvPr>
            <p:ph sz="quarter" idx="1"/>
          </p:nvPr>
        </p:nvSpPr>
        <p:spPr/>
        <p:txBody>
          <a:bodyPr>
            <a:normAutofit/>
          </a:bodyPr>
          <a:lstStyle/>
          <a:p>
            <a:r>
              <a:rPr lang="en-US" sz="2000" b="1" dirty="0" smtClean="0"/>
              <a:t>Student Managed Student Activity Funds (Fund 200)</a:t>
            </a:r>
          </a:p>
          <a:p>
            <a:pPr lvl="1"/>
            <a:r>
              <a:rPr lang="en-US" sz="1400" dirty="0" smtClean="0">
                <a:solidFill>
                  <a:schemeClr val="tx1"/>
                </a:solidFill>
              </a:rPr>
              <a:t>This fund is used  to account for specific groups of students who conduct fund raisers in the schools such as the Senior Class, the sixth grade class or field trips.</a:t>
            </a:r>
            <a:endParaRPr lang="en-US" dirty="0" smtClean="0"/>
          </a:p>
          <a:p>
            <a:pPr lvl="1">
              <a:buNone/>
            </a:pPr>
            <a:endParaRPr lang="en-US" dirty="0" smtClean="0"/>
          </a:p>
        </p:txBody>
      </p:sp>
      <p:sp>
        <p:nvSpPr>
          <p:cNvPr id="4" name="Slide Number Placeholder 3"/>
          <p:cNvSpPr>
            <a:spLocks noGrp="1"/>
          </p:cNvSpPr>
          <p:nvPr>
            <p:ph type="sldNum" sz="quarter" idx="12"/>
          </p:nvPr>
        </p:nvSpPr>
        <p:spPr/>
        <p:txBody>
          <a:bodyPr/>
          <a:lstStyle/>
          <a:p>
            <a:fld id="{7BCBFC88-5924-455D-A0C0-85AB3C00A5CC}" type="slidenum">
              <a:rPr lang="en-US" smtClean="0"/>
              <a:pPr/>
              <a:t>53</a:t>
            </a:fld>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Agency Funds – (Fund 200)</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54</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noAutofit/>
          </a:bodyPr>
          <a:lstStyle/>
          <a:p>
            <a:r>
              <a:rPr lang="en-US" sz="3200" dirty="0" smtClean="0">
                <a:solidFill>
                  <a:schemeClr val="tx1"/>
                </a:solidFill>
              </a:rPr>
              <a:t>Special revenue Funds</a:t>
            </a:r>
            <a:endParaRPr lang="en-US" sz="3200" dirty="0">
              <a:solidFill>
                <a:schemeClr val="tx1"/>
              </a:solidFill>
            </a:endParaRPr>
          </a:p>
        </p:txBody>
      </p:sp>
      <p:sp>
        <p:nvSpPr>
          <p:cNvPr id="6" name="Slide Number Placeholder 5"/>
          <p:cNvSpPr>
            <a:spLocks noGrp="1"/>
          </p:cNvSpPr>
          <p:nvPr>
            <p:ph type="sldNum" sz="quarter" idx="12"/>
          </p:nvPr>
        </p:nvSpPr>
        <p:spPr/>
        <p:txBody>
          <a:bodyPr/>
          <a:lstStyle/>
          <a:p>
            <a:fld id="{7BCBFC88-5924-455D-A0C0-85AB3C00A5CC}" type="slidenum">
              <a:rPr lang="en-US" smtClean="0"/>
              <a:pPr/>
              <a:t>55</a:t>
            </a:fld>
            <a:endParaRPr lang="en-US" dirty="0"/>
          </a:p>
        </p:txBody>
      </p:sp>
      <p:sp>
        <p:nvSpPr>
          <p:cNvPr id="2" name="Title 1"/>
          <p:cNvSpPr>
            <a:spLocks noGrp="1"/>
          </p:cNvSpPr>
          <p:nvPr>
            <p:ph type="title"/>
          </p:nvPr>
        </p:nvSpPr>
        <p:spPr/>
        <p:txBody>
          <a:bodyPr/>
          <a:lstStyle/>
          <a:p>
            <a:r>
              <a:rPr lang="en-US" dirty="0" smtClean="0"/>
              <a:t>Cleveland Municipal School District</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Revenue Funds</a:t>
            </a:r>
            <a:endParaRPr lang="en-US" dirty="0"/>
          </a:p>
        </p:txBody>
      </p:sp>
      <p:sp>
        <p:nvSpPr>
          <p:cNvPr id="4" name="Slide Number Placeholder 3"/>
          <p:cNvSpPr>
            <a:spLocks noGrp="1"/>
          </p:cNvSpPr>
          <p:nvPr>
            <p:ph type="sldNum" sz="quarter" idx="12"/>
          </p:nvPr>
        </p:nvSpPr>
        <p:spPr/>
        <p:txBody>
          <a:bodyPr/>
          <a:lstStyle/>
          <a:p>
            <a:fld id="{7BCBFC88-5924-455D-A0C0-85AB3C00A5CC}" type="slidenum">
              <a:rPr lang="en-US" smtClean="0"/>
              <a:pPr/>
              <a:t>56</a:t>
            </a:fld>
            <a:endParaRPr lang="en-US" dirty="0"/>
          </a:p>
        </p:txBody>
      </p:sp>
      <p:sp>
        <p:nvSpPr>
          <p:cNvPr id="3" name="Content Placeholder 2"/>
          <p:cNvSpPr>
            <a:spLocks noGrp="1"/>
          </p:cNvSpPr>
          <p:nvPr>
            <p:ph sz="half" idx="1"/>
          </p:nvPr>
        </p:nvSpPr>
        <p:spPr/>
        <p:txBody>
          <a:bodyPr>
            <a:normAutofit fontScale="47500" lnSpcReduction="20000"/>
          </a:bodyPr>
          <a:lstStyle/>
          <a:p>
            <a:pPr>
              <a:buNone/>
            </a:pPr>
            <a:r>
              <a:rPr lang="en-US" sz="2900" b="1" dirty="0" smtClean="0"/>
              <a:t>Local Funds</a:t>
            </a:r>
          </a:p>
          <a:p>
            <a:r>
              <a:rPr lang="en-US" sz="2700" b="1" dirty="0" smtClean="0"/>
              <a:t>Special Trust Funds (Fund 007)</a:t>
            </a:r>
          </a:p>
          <a:p>
            <a:r>
              <a:rPr lang="en-US" sz="2700" b="1" dirty="0" smtClean="0"/>
              <a:t>Public School Support Funds (Fund 018)</a:t>
            </a:r>
          </a:p>
          <a:p>
            <a:r>
              <a:rPr lang="en-US" sz="2700" b="1" dirty="0" smtClean="0">
                <a:solidFill>
                  <a:schemeClr val="tx1"/>
                </a:solidFill>
              </a:rPr>
              <a:t>Other Grants Funds (Fund 019)</a:t>
            </a:r>
          </a:p>
          <a:p>
            <a:r>
              <a:rPr lang="en-US" sz="2700" b="1" dirty="0" smtClean="0"/>
              <a:t>Classroom Facilities Maintenance Fund (Fund 034)</a:t>
            </a:r>
          </a:p>
          <a:p>
            <a:r>
              <a:rPr lang="en-US" sz="2700" b="1" dirty="0" smtClean="0">
                <a:solidFill>
                  <a:schemeClr val="tx1"/>
                </a:solidFill>
              </a:rPr>
              <a:t>District Managed Activity Fund (Fund 300)</a:t>
            </a:r>
          </a:p>
          <a:p>
            <a:pPr lvl="1"/>
            <a:endParaRPr lang="en-US" sz="2500" b="1" dirty="0" smtClean="0">
              <a:solidFill>
                <a:schemeClr val="tx1"/>
              </a:solidFill>
            </a:endParaRPr>
          </a:p>
          <a:p>
            <a:pPr>
              <a:buNone/>
            </a:pPr>
            <a:r>
              <a:rPr lang="en-US" sz="2900" b="1" dirty="0" smtClean="0"/>
              <a:t>State Funds</a:t>
            </a:r>
          </a:p>
          <a:p>
            <a:r>
              <a:rPr lang="en-US" sz="2700" b="1" dirty="0" smtClean="0"/>
              <a:t>Auxiliary Services (Fund 401)</a:t>
            </a:r>
          </a:p>
          <a:p>
            <a:r>
              <a:rPr lang="en-US" sz="2700" b="1" dirty="0" smtClean="0"/>
              <a:t>Teacher Development (Fund 416)</a:t>
            </a:r>
          </a:p>
          <a:p>
            <a:r>
              <a:rPr lang="en-US" sz="2700" b="1" dirty="0" smtClean="0"/>
              <a:t>Management Info System (Fund 432)</a:t>
            </a:r>
          </a:p>
          <a:p>
            <a:r>
              <a:rPr lang="en-US" sz="2700" b="1" dirty="0" smtClean="0"/>
              <a:t>Public School Preschool (Fund 439)</a:t>
            </a:r>
          </a:p>
          <a:p>
            <a:r>
              <a:rPr lang="en-US" sz="2700" b="1" dirty="0" smtClean="0"/>
              <a:t>Data Communications (Fund 451)</a:t>
            </a:r>
          </a:p>
          <a:p>
            <a:r>
              <a:rPr lang="en-US" sz="2700" b="1" dirty="0" smtClean="0"/>
              <a:t>Vocational Educational Enhancement (Fund 461)</a:t>
            </a:r>
          </a:p>
          <a:p>
            <a:r>
              <a:rPr lang="en-US" sz="2700" b="1" dirty="0" smtClean="0"/>
              <a:t>Alternative Schools (Fund 463)</a:t>
            </a:r>
          </a:p>
          <a:p>
            <a:r>
              <a:rPr lang="en-US" sz="2700" b="1" dirty="0" smtClean="0"/>
              <a:t>Miscellaneous State Grants (Fund 499)</a:t>
            </a:r>
          </a:p>
          <a:p>
            <a:pPr lvl="1"/>
            <a:endParaRPr lang="en-US" sz="1500" b="1" dirty="0" smtClean="0"/>
          </a:p>
          <a:p>
            <a:pPr lvl="1">
              <a:buNone/>
            </a:pPr>
            <a:endParaRPr lang="en-US" sz="1600" dirty="0" smtClean="0">
              <a:solidFill>
                <a:schemeClr val="tx1"/>
              </a:solidFill>
            </a:endParaRPr>
          </a:p>
          <a:p>
            <a:pPr>
              <a:buNone/>
            </a:pPr>
            <a:endParaRPr lang="en-US" dirty="0" smtClean="0"/>
          </a:p>
          <a:p>
            <a:pPr lvl="1">
              <a:buNone/>
            </a:pPr>
            <a:endParaRPr lang="en-US" dirty="0" smtClean="0"/>
          </a:p>
        </p:txBody>
      </p:sp>
      <p:sp>
        <p:nvSpPr>
          <p:cNvPr id="5" name="Content Placeholder 4"/>
          <p:cNvSpPr>
            <a:spLocks noGrp="1"/>
          </p:cNvSpPr>
          <p:nvPr>
            <p:ph sz="half" idx="2"/>
          </p:nvPr>
        </p:nvSpPr>
        <p:spPr/>
        <p:txBody>
          <a:bodyPr>
            <a:normAutofit fontScale="47500" lnSpcReduction="20000"/>
          </a:bodyPr>
          <a:lstStyle/>
          <a:p>
            <a:pPr>
              <a:buNone/>
            </a:pPr>
            <a:r>
              <a:rPr lang="en-US" sz="2900" b="1" dirty="0" smtClean="0"/>
              <a:t>Federal Funds</a:t>
            </a:r>
          </a:p>
          <a:p>
            <a:r>
              <a:rPr lang="en-US" sz="2800" b="1" dirty="0" smtClean="0"/>
              <a:t>Food Service Funds (Fund 006)</a:t>
            </a:r>
          </a:p>
          <a:p>
            <a:r>
              <a:rPr lang="en-US" sz="2800" b="1" dirty="0" smtClean="0"/>
              <a:t>Job Training Partnership Act (Fund 502)</a:t>
            </a:r>
          </a:p>
          <a:p>
            <a:r>
              <a:rPr lang="en-US" sz="2800" b="1" dirty="0" smtClean="0"/>
              <a:t>ARRA – Race to the Top (Fund 506)</a:t>
            </a:r>
          </a:p>
          <a:p>
            <a:r>
              <a:rPr lang="en-US" sz="2800" b="1" dirty="0" smtClean="0"/>
              <a:t>IDEA-B Special Education (Fund 516)</a:t>
            </a:r>
          </a:p>
          <a:p>
            <a:r>
              <a:rPr lang="en-US" sz="2800" b="1" dirty="0" smtClean="0"/>
              <a:t>Carl Perkins Vocational Education Act (Fund 524)</a:t>
            </a:r>
          </a:p>
          <a:p>
            <a:r>
              <a:rPr lang="en-US" sz="2800" b="1" dirty="0" smtClean="0"/>
              <a:t>Title II D Technology (Fund 533)</a:t>
            </a:r>
          </a:p>
          <a:p>
            <a:r>
              <a:rPr lang="en-US" sz="2800" b="1" dirty="0" smtClean="0"/>
              <a:t>Title I School Improvement Subsidy A (Fund 536)</a:t>
            </a:r>
          </a:p>
          <a:p>
            <a:r>
              <a:rPr lang="en-US" sz="2800" b="1" dirty="0" smtClean="0"/>
              <a:t>Title I School Improvement Subsidy G (Fund 537)</a:t>
            </a:r>
          </a:p>
          <a:p>
            <a:r>
              <a:rPr lang="en-US" sz="2800" b="1" dirty="0" smtClean="0"/>
              <a:t>Title III LEP (Fund 551)</a:t>
            </a:r>
          </a:p>
          <a:p>
            <a:r>
              <a:rPr lang="en-US" sz="2800" b="1" dirty="0" smtClean="0"/>
              <a:t>Transition for Refugee (Fund 571)</a:t>
            </a:r>
          </a:p>
          <a:p>
            <a:r>
              <a:rPr lang="en-US" sz="2800" b="1" dirty="0" smtClean="0"/>
              <a:t>Title I (Fund 572)</a:t>
            </a:r>
          </a:p>
          <a:p>
            <a:r>
              <a:rPr lang="en-US" sz="2800" b="1" dirty="0" smtClean="0"/>
              <a:t>Special Education Preschool Grant (Fund 587)</a:t>
            </a:r>
          </a:p>
          <a:p>
            <a:r>
              <a:rPr lang="en-US" sz="2400" b="1" dirty="0" smtClean="0"/>
              <a:t>Title II-A Teacher Quality/Reduced Class </a:t>
            </a:r>
            <a:r>
              <a:rPr lang="en-US" sz="2800" b="1" dirty="0" smtClean="0"/>
              <a:t>(Fund 590)</a:t>
            </a:r>
          </a:p>
          <a:p>
            <a:r>
              <a:rPr lang="en-US" sz="2800" b="1" dirty="0" smtClean="0"/>
              <a:t>Miscellaneous Federal Grants (Fund 599)</a:t>
            </a:r>
          </a:p>
          <a:p>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Special Revenue Funds-Local Funds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07777"/>
          </a:xfrm>
          <a:prstGeom prst="rect">
            <a:avLst/>
          </a:prstGeom>
          <a:noFill/>
        </p:spPr>
        <p:txBody>
          <a:bodyPr wrap="square" rtlCol="0">
            <a:spAutoFit/>
          </a:bodyPr>
          <a:lstStyle/>
          <a:p>
            <a:r>
              <a:rPr lang="en-US" sz="1400" dirty="0" smtClean="0"/>
              <a:t>Fiscal Year</a:t>
            </a:r>
            <a:endParaRPr lang="en-US" sz="1400"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57</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Special Revenue Funds-State Funds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733800" y="5788223"/>
            <a:ext cx="1600200" cy="307777"/>
          </a:xfrm>
          <a:prstGeom prst="rect">
            <a:avLst/>
          </a:prstGeom>
          <a:noFill/>
        </p:spPr>
        <p:txBody>
          <a:bodyPr wrap="square" rtlCol="0">
            <a:spAutoFit/>
          </a:bodyPr>
          <a:lstStyle/>
          <a:p>
            <a:pPr algn="ctr"/>
            <a:r>
              <a:rPr lang="en-US" sz="1400" dirty="0" smtClean="0"/>
              <a:t>Fiscal Year</a:t>
            </a:r>
            <a:endParaRPr lang="en-US" sz="1400"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58</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Special Revenue Funds-Federal Funds</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657600" y="5791200"/>
            <a:ext cx="1600200" cy="307777"/>
          </a:xfrm>
          <a:prstGeom prst="rect">
            <a:avLst/>
          </a:prstGeom>
          <a:noFill/>
        </p:spPr>
        <p:txBody>
          <a:bodyPr wrap="square" rtlCol="0">
            <a:spAutoFit/>
          </a:bodyPr>
          <a:lstStyle/>
          <a:p>
            <a:pPr algn="ctr"/>
            <a:r>
              <a:rPr lang="en-US" sz="1400" dirty="0" smtClean="0"/>
              <a:t>Fiscal Year</a:t>
            </a:r>
            <a:endParaRPr lang="en-US" sz="1400"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59</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Definitions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sz="2000" b="1" dirty="0" smtClean="0"/>
              <a:t>Agency Funds</a:t>
            </a:r>
          </a:p>
          <a:p>
            <a:pPr lvl="1" indent="0">
              <a:buNone/>
            </a:pPr>
            <a:r>
              <a:rPr lang="en-US" sz="1600" dirty="0" smtClean="0">
                <a:solidFill>
                  <a:schemeClr val="tx1"/>
                </a:solidFill>
              </a:rPr>
              <a:t>These funds are used to account for the District Agency Fund and Student Managed Activity Fund</a:t>
            </a:r>
          </a:p>
          <a:p>
            <a:pPr lvl="1" indent="0">
              <a:buNone/>
            </a:pPr>
            <a:r>
              <a:rPr lang="en-US" sz="1600" dirty="0" smtClean="0">
                <a:solidFill>
                  <a:schemeClr val="tx1"/>
                </a:solidFill>
              </a:rPr>
              <a:t>These fund represents 0.0%</a:t>
            </a:r>
            <a:r>
              <a:rPr lang="en-US" sz="1600" b="1" dirty="0" smtClean="0">
                <a:solidFill>
                  <a:schemeClr val="tx1"/>
                </a:solidFill>
              </a:rPr>
              <a:t> </a:t>
            </a:r>
            <a:r>
              <a:rPr lang="en-US" sz="1600" dirty="0" smtClean="0">
                <a:solidFill>
                  <a:schemeClr val="tx1"/>
                </a:solidFill>
              </a:rPr>
              <a:t>of all funds.</a:t>
            </a:r>
          </a:p>
          <a:p>
            <a:r>
              <a:rPr lang="en-US" sz="2000" b="1" dirty="0" smtClean="0"/>
              <a:t>Special Revenue Funds</a:t>
            </a:r>
          </a:p>
          <a:p>
            <a:pPr lvl="1" indent="0">
              <a:buNone/>
            </a:pPr>
            <a:r>
              <a:rPr lang="en-US" sz="1600" dirty="0" smtClean="0">
                <a:solidFill>
                  <a:schemeClr val="tx1"/>
                </a:solidFill>
              </a:rPr>
              <a:t>These funds are used to account for use of money that had a specific purpose or that has special restrictions. Included are Food Service Fund, Special Trust Fund, Public School Support, Other Grant (Promise Academy), Classroom Facilities Maintenance, District Managed Student Activity, various State Grants, (such as Auxiliary Service, Post Secondary Vocational Education, Teacher Development, Management Information System, Public School Preschool, Entry Year Program, Data Communications for School Building, School Net Professional Development, Ohio Literacy Improvement, Vocational Education Enhancement, Alternative Schools, and Miscellaneous State Grants), and various Federal Grants (such as  Race to the Top, Education Jobs, School To Work, IDEA-B Special Education, Vocational Education, Title II D Technology, Title I School Improvement Subsidy A &amp; G, Title III-Limited English Proficiency, Refugee Children School Impact Act, Title I-Disadvantaged Children, IDEA Preschool Grant for the Handicapped, Improving Teacher Quality, and Miscellaneous Federal Grant Fund.</a:t>
            </a:r>
          </a:p>
          <a:p>
            <a:pPr lvl="1" indent="0">
              <a:buNone/>
            </a:pPr>
            <a:r>
              <a:rPr lang="en-US" sz="1600" dirty="0" smtClean="0">
                <a:solidFill>
                  <a:schemeClr val="tx1"/>
                </a:solidFill>
              </a:rPr>
              <a:t>These fund represents 16.7%</a:t>
            </a:r>
            <a:r>
              <a:rPr lang="en-US" sz="1600" b="1" dirty="0" smtClean="0">
                <a:solidFill>
                  <a:schemeClr val="tx1"/>
                </a:solidFill>
              </a:rPr>
              <a:t> </a:t>
            </a:r>
            <a:r>
              <a:rPr lang="en-US" sz="1600" dirty="0" smtClean="0">
                <a:solidFill>
                  <a:schemeClr val="tx1"/>
                </a:solidFill>
              </a:rPr>
              <a:t>of all funds.</a:t>
            </a:r>
          </a:p>
          <a:p>
            <a:pPr lvl="1">
              <a:buNone/>
            </a:pPr>
            <a:endParaRPr lang="en-US" dirty="0" smtClean="0"/>
          </a:p>
        </p:txBody>
      </p:sp>
      <p:sp>
        <p:nvSpPr>
          <p:cNvPr id="4" name="Slide Number Placeholder 3"/>
          <p:cNvSpPr>
            <a:spLocks noGrp="1"/>
          </p:cNvSpPr>
          <p:nvPr>
            <p:ph type="sldNum" sz="quarter" idx="12"/>
          </p:nvPr>
        </p:nvSpPr>
        <p:spPr/>
        <p:txBody>
          <a:bodyPr/>
          <a:lstStyle/>
          <a:p>
            <a:fld id="{7BCBFC88-5924-455D-A0C0-85AB3C00A5CC}" type="slidenum">
              <a:rPr lang="en-US" smtClean="0"/>
              <a:pPr/>
              <a:t>6</a:t>
            </a:fld>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000" dirty="0" smtClean="0"/>
              <a:t>Cleveland Municipal School District</a:t>
            </a:r>
            <a:br>
              <a:rPr lang="en-US" sz="3000" dirty="0" smtClean="0"/>
            </a:br>
            <a:r>
              <a:rPr lang="en-US" sz="1600" dirty="0" smtClean="0"/>
              <a:t>Food Service – (Fund 006)</a:t>
            </a:r>
            <a:endParaRPr lang="en-US" sz="3000" dirty="0"/>
          </a:p>
        </p:txBody>
      </p:sp>
      <p:graphicFrame>
        <p:nvGraphicFramePr>
          <p:cNvPr id="4" name="Content Placeholder 3"/>
          <p:cNvGraphicFramePr>
            <a:graphicFrameLocks noGrp="1"/>
          </p:cNvGraphicFramePr>
          <p:nvPr>
            <p:ph sz="quarter" idx="1"/>
          </p:nvPr>
        </p:nvGraphicFramePr>
        <p:xfrm>
          <a:off x="301625" y="1527174"/>
          <a:ext cx="8504238" cy="4797425"/>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3581400" y="5791200"/>
            <a:ext cx="1600200" cy="381000"/>
          </a:xfrm>
          <a:prstGeom prst="rect">
            <a:avLst/>
          </a:prstGeom>
          <a:noFill/>
        </p:spPr>
        <p:txBody>
          <a:bodyPr wrap="square" rtlCol="0">
            <a:spAutoFit/>
          </a:bodyPr>
          <a:lstStyle/>
          <a:p>
            <a:r>
              <a:rPr lang="en-US" dirty="0" smtClean="0"/>
              <a:t>Fiscal Year</a:t>
            </a:r>
            <a:endParaRPr lang="en-US" dirty="0"/>
          </a:p>
        </p:txBody>
      </p:sp>
      <p:sp>
        <p:nvSpPr>
          <p:cNvPr id="6" name="TextBox 5"/>
          <p:cNvSpPr txBox="1"/>
          <p:nvPr/>
        </p:nvSpPr>
        <p:spPr>
          <a:xfrm rot="16200000">
            <a:off x="-386833" y="3200400"/>
            <a:ext cx="1600200" cy="369332"/>
          </a:xfrm>
          <a:prstGeom prst="rect">
            <a:avLst/>
          </a:prstGeom>
          <a:noFill/>
        </p:spPr>
        <p:txBody>
          <a:bodyPr wrap="square" rtlCol="0">
            <a:spAutoFit/>
          </a:bodyPr>
          <a:lstStyle/>
          <a:p>
            <a:r>
              <a:rPr lang="en-US" dirty="0" smtClean="0"/>
              <a:t>Expenditures</a:t>
            </a:r>
            <a:endParaRPr lang="en-US" dirty="0"/>
          </a:p>
        </p:txBody>
      </p:sp>
      <p:sp>
        <p:nvSpPr>
          <p:cNvPr id="7" name="Slide Number Placeholder 6"/>
          <p:cNvSpPr>
            <a:spLocks noGrp="1"/>
          </p:cNvSpPr>
          <p:nvPr>
            <p:ph type="sldNum" sz="quarter" idx="12"/>
          </p:nvPr>
        </p:nvSpPr>
        <p:spPr/>
        <p:txBody>
          <a:bodyPr/>
          <a:lstStyle/>
          <a:p>
            <a:fld id="{7BCBFC88-5924-455D-A0C0-85AB3C00A5CC}" type="slidenum">
              <a:rPr lang="en-US" smtClean="0"/>
              <a:pPr/>
              <a:t>60</a:t>
            </a:fld>
            <a:endParaRPr lang="en-US" dirty="0"/>
          </a:p>
        </p:txBody>
      </p:sp>
      <p:sp>
        <p:nvSpPr>
          <p:cNvPr id="8" name="TextBox 7"/>
          <p:cNvSpPr txBox="1"/>
          <p:nvPr/>
        </p:nvSpPr>
        <p:spPr>
          <a:xfrm>
            <a:off x="228600" y="6400800"/>
            <a:ext cx="8686800" cy="307777"/>
          </a:xfrm>
          <a:prstGeom prst="rect">
            <a:avLst/>
          </a:prstGeom>
          <a:noFill/>
        </p:spPr>
        <p:txBody>
          <a:bodyPr wrap="square" rtlCol="0">
            <a:spAutoFit/>
          </a:bodyPr>
          <a:lstStyle/>
          <a:p>
            <a:r>
              <a:rPr lang="en-US" sz="1400" dirty="0" smtClean="0"/>
              <a:t>*Projected</a:t>
            </a: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subTitle" idx="1"/>
          </p:nvPr>
        </p:nvSpPr>
        <p:spPr/>
        <p:txBody>
          <a:bodyPr/>
          <a:lstStyle/>
          <a:p>
            <a:pPr algn="ctr">
              <a:buNone/>
            </a:pPr>
            <a:endParaRPr lang="en-US" dirty="0" smtClean="0"/>
          </a:p>
          <a:p>
            <a:pPr algn="ctr">
              <a:buNone/>
            </a:pPr>
            <a:endParaRPr lang="en-US" dirty="0" smtClean="0"/>
          </a:p>
          <a:p>
            <a:pPr algn="ctr">
              <a:buNone/>
            </a:pPr>
            <a:r>
              <a:rPr lang="en-US" dirty="0" smtClean="0">
                <a:solidFill>
                  <a:schemeClr val="tx1"/>
                </a:solidFill>
              </a:rPr>
              <a:t>Fiscal Year 2012 Annual Budget</a:t>
            </a:r>
          </a:p>
          <a:p>
            <a:pPr algn="ctr">
              <a:buNone/>
            </a:pPr>
            <a:r>
              <a:rPr lang="en-US" dirty="0" smtClean="0">
                <a:solidFill>
                  <a:schemeClr val="tx1"/>
                </a:solidFill>
              </a:rPr>
              <a:t>Questions and Review</a:t>
            </a:r>
          </a:p>
          <a:p>
            <a:pPr>
              <a:buNone/>
            </a:pPr>
            <a:endParaRPr lang="en-US" dirty="0"/>
          </a:p>
        </p:txBody>
      </p:sp>
      <p:sp>
        <p:nvSpPr>
          <p:cNvPr id="3" name="Slide Number Placeholder 2"/>
          <p:cNvSpPr>
            <a:spLocks noGrp="1"/>
          </p:cNvSpPr>
          <p:nvPr>
            <p:ph type="sldNum" sz="quarter" idx="12"/>
          </p:nvPr>
        </p:nvSpPr>
        <p:spPr/>
        <p:txBody>
          <a:bodyPr/>
          <a:lstStyle/>
          <a:p>
            <a:fld id="{7BCBFC88-5924-455D-A0C0-85AB3C00A5CC}" type="slidenum">
              <a:rPr lang="en-US" smtClean="0"/>
              <a:pPr/>
              <a:t>61</a:t>
            </a:fld>
            <a:endParaRPr lang="en-US" dirty="0"/>
          </a:p>
        </p:txBody>
      </p:sp>
      <p:sp>
        <p:nvSpPr>
          <p:cNvPr id="2" name="Title 1"/>
          <p:cNvSpPr>
            <a:spLocks noGrp="1"/>
          </p:cNvSpPr>
          <p:nvPr>
            <p:ph type="ctrTitle"/>
          </p:nvPr>
        </p:nvSpPr>
        <p:spPr/>
        <p:txBody>
          <a:bodyPr/>
          <a:lstStyle/>
          <a:p>
            <a:r>
              <a:rPr lang="en-US" dirty="0" smtClean="0"/>
              <a:t>Cleveland Municipal School District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04800"/>
            <a:ext cx="8534400" cy="758952"/>
          </a:xfrm>
        </p:spPr>
        <p:txBody>
          <a:bodyPr>
            <a:normAutofit fontScale="90000"/>
          </a:bodyPr>
          <a:lstStyle/>
          <a:p>
            <a:r>
              <a:rPr lang="en-US" dirty="0" smtClean="0"/>
              <a:t>Cleveland Municipal School District</a:t>
            </a:r>
            <a:br>
              <a:rPr lang="en-US" dirty="0" smtClean="0"/>
            </a:br>
            <a:r>
              <a:rPr lang="en-US" sz="1800" dirty="0" smtClean="0"/>
              <a:t>Appropriation By Fund Category</a:t>
            </a:r>
            <a:br>
              <a:rPr lang="en-US" sz="1800" dirty="0" smtClean="0"/>
            </a:br>
            <a:r>
              <a:rPr lang="en-US" sz="1800" dirty="0" smtClean="0"/>
              <a:t>Fiscal Year 2011-2012</a:t>
            </a:r>
            <a:endParaRPr lang="en-US" sz="1800" dirty="0"/>
          </a:p>
        </p:txBody>
      </p:sp>
      <p:graphicFrame>
        <p:nvGraphicFramePr>
          <p:cNvPr id="4" name="Content Placeholder 3"/>
          <p:cNvGraphicFramePr>
            <a:graphicFrameLocks noGrp="1"/>
          </p:cNvGraphicFramePr>
          <p:nvPr>
            <p:ph sz="quarter" idx="1"/>
          </p:nvPr>
        </p:nvGraphicFramePr>
        <p:xfrm>
          <a:off x="301625" y="1527175"/>
          <a:ext cx="8504238"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5" name="Slide Number Placeholder 4"/>
          <p:cNvSpPr>
            <a:spLocks noGrp="1"/>
          </p:cNvSpPr>
          <p:nvPr>
            <p:ph type="sldNum" sz="quarter" idx="12"/>
          </p:nvPr>
        </p:nvSpPr>
        <p:spPr/>
        <p:txBody>
          <a:bodyPr/>
          <a:lstStyle/>
          <a:p>
            <a:fld id="{7BCBFC88-5924-455D-A0C0-85AB3C00A5CC}"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body" idx="1"/>
          </p:nvPr>
        </p:nvSpPr>
        <p:spPr/>
        <p:txBody>
          <a:bodyPr>
            <a:noAutofit/>
          </a:bodyPr>
          <a:lstStyle/>
          <a:p>
            <a:r>
              <a:rPr lang="en-US" sz="3200" dirty="0" smtClean="0">
                <a:solidFill>
                  <a:schemeClr val="tx1"/>
                </a:solidFill>
              </a:rPr>
              <a:t>General Funds</a:t>
            </a:r>
            <a:endParaRPr lang="en-US" sz="3200" dirty="0">
              <a:solidFill>
                <a:schemeClr val="tx1"/>
              </a:solidFill>
            </a:endParaRPr>
          </a:p>
        </p:txBody>
      </p:sp>
      <p:sp>
        <p:nvSpPr>
          <p:cNvPr id="6" name="Slide Number Placeholder 5"/>
          <p:cNvSpPr>
            <a:spLocks noGrp="1"/>
          </p:cNvSpPr>
          <p:nvPr>
            <p:ph type="sldNum" sz="quarter" idx="12"/>
          </p:nvPr>
        </p:nvSpPr>
        <p:spPr/>
        <p:txBody>
          <a:bodyPr/>
          <a:lstStyle/>
          <a:p>
            <a:fld id="{7BCBFC88-5924-455D-A0C0-85AB3C00A5CC}" type="slidenum">
              <a:rPr lang="en-US" smtClean="0"/>
              <a:pPr/>
              <a:t>8</a:t>
            </a:fld>
            <a:endParaRPr lang="en-US" dirty="0"/>
          </a:p>
        </p:txBody>
      </p:sp>
      <p:sp>
        <p:nvSpPr>
          <p:cNvPr id="2" name="Title 1"/>
          <p:cNvSpPr>
            <a:spLocks noGrp="1"/>
          </p:cNvSpPr>
          <p:nvPr>
            <p:ph type="title"/>
          </p:nvPr>
        </p:nvSpPr>
        <p:spPr/>
        <p:txBody>
          <a:bodyPr/>
          <a:lstStyle/>
          <a:p>
            <a:r>
              <a:rPr lang="en-US" dirty="0" smtClean="0"/>
              <a:t>Cleveland Municipal School District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304800"/>
            <a:ext cx="7924800" cy="609600"/>
          </a:xfrm>
          <a:noFill/>
        </p:spPr>
        <p:txBody>
          <a:bodyPr anchor="t">
            <a:normAutofit fontScale="90000"/>
          </a:bodyPr>
          <a:lstStyle/>
          <a:p>
            <a:pPr algn="ctr"/>
            <a:r>
              <a:rPr lang="en-US" sz="4000" b="1" dirty="0"/>
              <a:t>Specific </a:t>
            </a:r>
            <a:r>
              <a:rPr lang="en-US" sz="4000" b="1" dirty="0" smtClean="0"/>
              <a:t>Recommendations</a:t>
            </a:r>
            <a:endParaRPr lang="en-US" sz="4000" b="1" dirty="0"/>
          </a:p>
        </p:txBody>
      </p:sp>
      <p:graphicFrame>
        <p:nvGraphicFramePr>
          <p:cNvPr id="3108" name="Group 36"/>
          <p:cNvGraphicFramePr>
            <a:graphicFrameLocks noGrp="1"/>
          </p:cNvGraphicFramePr>
          <p:nvPr>
            <p:ph sz="half" idx="1"/>
          </p:nvPr>
        </p:nvGraphicFramePr>
        <p:xfrm>
          <a:off x="152400" y="1371600"/>
          <a:ext cx="8839200" cy="5313617"/>
        </p:xfrm>
        <a:graphic>
          <a:graphicData uri="http://schemas.openxmlformats.org/drawingml/2006/table">
            <a:tbl>
              <a:tblPr/>
              <a:tblGrid>
                <a:gridCol w="1549183"/>
                <a:gridCol w="3470248"/>
                <a:gridCol w="1198359"/>
                <a:gridCol w="2621410"/>
              </a:tblGrid>
              <a:tr h="373951">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1" i="0" u="none" strike="noStrike" cap="none" normalizeH="0" baseline="0" dirty="0" smtClean="0">
                          <a:ln>
                            <a:noFill/>
                          </a:ln>
                          <a:solidFill>
                            <a:schemeClr val="tx1"/>
                          </a:solidFill>
                          <a:effectLst/>
                          <a:latin typeface="Times New Roman" pitchFamily="18" charset="0"/>
                        </a:rPr>
                        <a:t>Area</a:t>
                      </a: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0" indent="-457200" algn="ctr"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2000" b="1" i="0" u="none" strike="noStrike" cap="none" normalizeH="0" baseline="0" dirty="0" smtClean="0">
                          <a:ln>
                            <a:noFill/>
                          </a:ln>
                          <a:solidFill>
                            <a:schemeClr val="tx1"/>
                          </a:solidFill>
                          <a:effectLst/>
                          <a:latin typeface="Times New Roman" pitchFamily="18" charset="0"/>
                        </a:rPr>
                        <a:t>Action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1" i="0" u="none" strike="noStrike" cap="none" normalizeH="0" baseline="0" dirty="0" smtClean="0">
                          <a:ln>
                            <a:noFill/>
                          </a:ln>
                          <a:solidFill>
                            <a:schemeClr val="tx1"/>
                          </a:solidFill>
                          <a:effectLst/>
                          <a:latin typeface="Times New Roman" pitchFamily="18" charset="0"/>
                        </a:rPr>
                        <a:t>Savings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2000" b="1" i="0" u="none" strike="noStrike" cap="none" normalizeH="0" baseline="0" dirty="0" smtClean="0">
                          <a:ln>
                            <a:noFill/>
                          </a:ln>
                          <a:solidFill>
                            <a:schemeClr val="tx1"/>
                          </a:solidFill>
                          <a:effectLst/>
                          <a:latin typeface="Times New Roman" pitchFamily="18" charset="0"/>
                        </a:rPr>
                        <a:t>Notes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7649">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1"/>
                          </a:solidFill>
                          <a:effectLst/>
                          <a:latin typeface="Times New Roman" pitchFamily="18" charset="0"/>
                        </a:rPr>
                        <a:t>Personnel</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300" b="1"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300" b="1" i="0" u="none" strike="noStrike" cap="none" normalizeH="0" baseline="0" smtClean="0">
                        <a:ln>
                          <a:noFill/>
                        </a:ln>
                        <a:solidFill>
                          <a:schemeClr val="tx1"/>
                        </a:solidFill>
                        <a:effectLst/>
                        <a:latin typeface="Times New Roman" pitchFamily="18"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rPr>
                        <a:t>Central Office –Compensation/Benefit Reductions and Reduction in Force</a:t>
                      </a:r>
                    </a:p>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rPr>
                        <a:t>School Based Attrition – 135 employees</a:t>
                      </a:r>
                    </a:p>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rPr>
                        <a:t>School Based Layoffs – 835 employees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endParaRPr kumimoji="0" lang="en-US" sz="1000" b="0"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000" b="0" i="0" u="none" strike="noStrike" cap="none" normalizeH="0" baseline="0" smtClean="0">
                          <a:ln>
                            <a:noFill/>
                          </a:ln>
                          <a:solidFill>
                            <a:schemeClr val="tx1"/>
                          </a:solidFill>
                          <a:effectLst/>
                          <a:latin typeface="Times New Roman" pitchFamily="18" charset="0"/>
                        </a:rPr>
                        <a:t> </a:t>
                      </a:r>
                      <a:r>
                        <a:rPr kumimoji="0" lang="en-US" sz="1200" b="0" i="0" u="none" strike="noStrike" cap="none" normalizeH="0" baseline="0" smtClean="0">
                          <a:ln>
                            <a:noFill/>
                          </a:ln>
                          <a:solidFill>
                            <a:schemeClr val="tx1"/>
                          </a:solidFill>
                          <a:effectLst/>
                          <a:latin typeface="Times New Roman" pitchFamily="18" charset="0"/>
                        </a:rPr>
                        <a:t>$   3,850,000</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smtClean="0">
                          <a:ln>
                            <a:noFill/>
                          </a:ln>
                          <a:solidFill>
                            <a:schemeClr val="tx1"/>
                          </a:solidFill>
                          <a:effectLst/>
                          <a:latin typeface="Times New Roman" pitchFamily="18" charset="0"/>
                        </a:rPr>
                        <a:t> $ 12,800,000</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smtClean="0">
                          <a:ln>
                            <a:noFill/>
                          </a:ln>
                          <a:solidFill>
                            <a:schemeClr val="tx1"/>
                          </a:solidFill>
                          <a:effectLst/>
                          <a:latin typeface="Times New Roman" pitchFamily="18" charset="0"/>
                        </a:rPr>
                        <a:t> $ 46,000,000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School Based layoffs include teachers, nurses, social workers, guidance counselors, community aides, hearing officers, PCIA, educational aides, school secretaries, resource officers, and part time security officers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883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1"/>
                          </a:solidFill>
                          <a:effectLst/>
                          <a:latin typeface="Times New Roman" pitchFamily="18" charset="0"/>
                        </a:rPr>
                        <a:t>Non-Personnel</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500" b="1"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500" b="1" i="0" u="none" strike="noStrike" cap="none" normalizeH="0" baseline="0" smtClean="0">
                        <a:ln>
                          <a:noFill/>
                        </a:ln>
                        <a:solidFill>
                          <a:schemeClr val="tx1"/>
                        </a:solidFill>
                        <a:effectLst/>
                        <a:latin typeface="Times New Roman" pitchFamily="18"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cs typeface="Arial" charset="0"/>
                        </a:rPr>
                        <a:t>Reduce Textbooks Budget</a:t>
                      </a:r>
                      <a:endParaRPr kumimoji="0" lang="en-US" sz="1200" b="0" i="0" u="none" strike="noStrike" cap="none" normalizeH="0" baseline="0" dirty="0" smtClean="0">
                        <a:ln>
                          <a:noFill/>
                        </a:ln>
                        <a:solidFill>
                          <a:schemeClr val="tx1"/>
                        </a:solidFill>
                        <a:effectLst/>
                        <a:latin typeface="Times New Roman" pitchFamily="18" charset="0"/>
                      </a:endParaRPr>
                    </a:p>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cs typeface="Arial" charset="0"/>
                        </a:rPr>
                        <a:t> Reduce Central Office Non Staff Budget</a:t>
                      </a:r>
                      <a:endParaRPr kumimoji="0" lang="en-US" sz="1200" b="0" i="0" u="none" strike="noStrike" cap="none" normalizeH="0" baseline="0" dirty="0" smtClean="0">
                        <a:ln>
                          <a:noFill/>
                        </a:ln>
                        <a:solidFill>
                          <a:schemeClr val="tx1"/>
                        </a:solidFill>
                        <a:effectLst/>
                        <a:latin typeface="Times New Roman" pitchFamily="18" charset="0"/>
                      </a:endParaRPr>
                    </a:p>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rPr>
                        <a:t> Transportation Services</a:t>
                      </a:r>
                    </a:p>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rPr>
                        <a:t> Academic Programming </a:t>
                      </a:r>
                    </a:p>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rPr>
                        <a:t> Extracurricular Activities Reduction</a:t>
                      </a:r>
                    </a:p>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rPr>
                        <a:t> Reduce Outside Legal Fees</a:t>
                      </a:r>
                    </a:p>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cs typeface="Arial" charset="0"/>
                        </a:rPr>
                        <a:t>Outsourcing some Support Services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rPr>
                        <a:t> $   0</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rPr>
                        <a:t> $ 1,200,000</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rPr>
                        <a:t> $ 1,000,000</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rPr>
                        <a:t> $ 1,400,000</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rPr>
                        <a:t> $   0</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rPr>
                        <a:t> $    500,000</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rPr>
                        <a:t> TBD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000" b="0" i="0" u="none" strike="noStrike" cap="none" normalizeH="0" baseline="0" smtClean="0">
                          <a:ln>
                            <a:noFill/>
                          </a:ln>
                          <a:solidFill>
                            <a:schemeClr val="tx1"/>
                          </a:solidFill>
                          <a:effectLst/>
                          <a:latin typeface="Times New Roman" pitchFamily="18" charset="0"/>
                        </a:rPr>
                        <a:t>Academic programming reductions include professional development expenses, student ID expansion, administrator scheduling stipends, shifting programming to RttT, etc.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155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600" b="1"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1"/>
                          </a:solidFill>
                          <a:effectLst/>
                          <a:latin typeface="Times New Roman" pitchFamily="18" charset="0"/>
                        </a:rPr>
                        <a:t>Facilities</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300" b="1" i="0" u="none" strike="noStrike" cap="none" normalizeH="0" baseline="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300" b="1" i="0" u="none" strike="noStrike" cap="none" normalizeH="0" baseline="0" smtClean="0">
                        <a:ln>
                          <a:noFill/>
                        </a:ln>
                        <a:solidFill>
                          <a:schemeClr val="tx1"/>
                        </a:solidFill>
                        <a:effectLst/>
                        <a:latin typeface="Times New Roman" pitchFamily="18"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cs typeface="Arial" charset="0"/>
                        </a:rPr>
                        <a:t>Close 7 schools – 79 positions</a:t>
                      </a:r>
                    </a:p>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cs typeface="Arial" charset="0"/>
                        </a:rPr>
                        <a:t> Sell Unneeded School Buildings</a:t>
                      </a:r>
                    </a:p>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cs typeface="Arial" charset="0"/>
                        </a:rPr>
                        <a:t> Sell Administration Building (a)</a:t>
                      </a:r>
                      <a:endParaRPr kumimoji="0" lang="en-US" sz="1200" b="0" i="0" u="none" strike="noStrike" cap="none" normalizeH="0" baseline="0" dirty="0" smtClean="0">
                        <a:ln>
                          <a:noFill/>
                        </a:ln>
                        <a:solidFill>
                          <a:schemeClr val="tx1"/>
                        </a:solidFill>
                        <a:effectLst/>
                        <a:latin typeface="Times New Roman" pitchFamily="18" charset="0"/>
                      </a:endParaRPr>
                    </a:p>
                    <a:p>
                      <a:pPr marL="228600" marR="0" lvl="0" indent="-228600" algn="l" defTabSz="914400" rtl="0" eaLnBrk="1" fontAlgn="base" latinLnBrk="0" hangingPunct="1">
                        <a:lnSpc>
                          <a:spcPct val="100000"/>
                        </a:lnSpc>
                        <a:spcBef>
                          <a:spcPct val="2000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rPr>
                        <a:t>    (a) Amount represents only net operational savings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cs typeface="Arial" charset="0"/>
                        </a:rPr>
                        <a:t> $ 2,000,000</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cs typeface="Arial" charset="0"/>
                        </a:rPr>
                        <a:t> $ 2,000,000</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cs typeface="Arial" charset="0"/>
                        </a:rPr>
                        <a:t> $    400,000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000" b="0" i="0" u="none" strike="noStrike" cap="none" normalizeH="0" baseline="0" dirty="0" smtClean="0">
                          <a:ln>
                            <a:noFill/>
                          </a:ln>
                          <a:solidFill>
                            <a:schemeClr val="tx1"/>
                          </a:solidFill>
                          <a:effectLst/>
                          <a:latin typeface="Times New Roman" pitchFamily="18" charset="0"/>
                          <a:cs typeface="Arial" charset="0"/>
                        </a:rPr>
                        <a:t>Cost savings include principals, assistant principals, secretaries, custodial staff, internal suspension room aides, security, differentials, custodian overtime, rubbish collection, electric, gas and water and sewage</a:t>
                      </a:r>
                      <a:endParaRPr kumimoji="0" lang="en-US" sz="10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81063">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600" b="1"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600" b="1" i="0" u="none" strike="noStrike" cap="none" normalizeH="0" baseline="0" dirty="0" smtClean="0">
                          <a:ln>
                            <a:noFill/>
                          </a:ln>
                          <a:solidFill>
                            <a:schemeClr val="tx1"/>
                          </a:solidFill>
                          <a:effectLst/>
                          <a:latin typeface="Times New Roman" pitchFamily="18" charset="0"/>
                        </a:rPr>
                        <a:t>Revenue</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600" b="1" i="0" u="none" strike="noStrike" cap="none" normalizeH="0" baseline="0" dirty="0" smtClean="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anchor="b"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228600" marR="0" lvl="0" indent="-228600" algn="l" defTabSz="914400" rtl="0" eaLnBrk="1" fontAlgn="b" latinLnBrk="0" hangingPunct="1">
                        <a:lnSpc>
                          <a:spcPct val="100000"/>
                        </a:lnSpc>
                        <a:spcBef>
                          <a:spcPct val="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cs typeface="Arial" charset="0"/>
                        </a:rPr>
                        <a:t> Gain Timely Reimbursements for Medicaid</a:t>
                      </a:r>
                    </a:p>
                    <a:p>
                      <a:pPr marL="228600" marR="0" lvl="0" indent="-228600" algn="l" defTabSz="914400" rtl="0" eaLnBrk="1" fontAlgn="b" latinLnBrk="0" hangingPunct="1">
                        <a:lnSpc>
                          <a:spcPct val="100000"/>
                        </a:lnSpc>
                        <a:spcBef>
                          <a:spcPct val="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cs typeface="Arial" charset="0"/>
                        </a:rPr>
                        <a:t> Improved Tax Collection</a:t>
                      </a:r>
                    </a:p>
                    <a:p>
                      <a:pPr marL="228600" marR="0" lvl="0" indent="-228600" algn="l" defTabSz="914400" rtl="0" eaLnBrk="1" fontAlgn="b" latinLnBrk="0" hangingPunct="1">
                        <a:lnSpc>
                          <a:spcPct val="100000"/>
                        </a:lnSpc>
                        <a:spcBef>
                          <a:spcPct val="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cs typeface="Arial" charset="0"/>
                        </a:rPr>
                        <a:t> Levy</a:t>
                      </a:r>
                    </a:p>
                    <a:p>
                      <a:pPr marL="228600" marR="0" lvl="0" indent="-228600" algn="l" defTabSz="914400" rtl="0" eaLnBrk="1" fontAlgn="b" latinLnBrk="0" hangingPunct="1">
                        <a:lnSpc>
                          <a:spcPct val="100000"/>
                        </a:lnSpc>
                        <a:spcBef>
                          <a:spcPct val="0"/>
                        </a:spcBef>
                        <a:spcAft>
                          <a:spcPct val="0"/>
                        </a:spcAft>
                        <a:buClr>
                          <a:schemeClr val="bg2"/>
                        </a:buClr>
                        <a:buSzPct val="70000"/>
                        <a:buFont typeface="+mj-lt"/>
                        <a:buAutoNum type="arabicPeriod"/>
                        <a:tabLst/>
                      </a:pPr>
                      <a:r>
                        <a:rPr kumimoji="0" lang="en-US" sz="1200" b="0" i="0" u="none" strike="noStrike" cap="none" normalizeH="0" baseline="0" dirty="0" smtClean="0">
                          <a:ln>
                            <a:noFill/>
                          </a:ln>
                          <a:solidFill>
                            <a:schemeClr val="tx1"/>
                          </a:solidFill>
                          <a:effectLst/>
                          <a:latin typeface="Times New Roman" pitchFamily="18" charset="0"/>
                          <a:cs typeface="Arial" charset="0"/>
                        </a:rPr>
                        <a:t>                                    </a:t>
                      </a:r>
                    </a:p>
                    <a:p>
                      <a:pPr marL="228600" marR="0" lvl="0" indent="-228600" algn="l" defTabSz="914400" rtl="0" eaLnBrk="1" fontAlgn="b" latinLnBrk="0" hangingPunct="1">
                        <a:lnSpc>
                          <a:spcPct val="100000"/>
                        </a:lnSpc>
                        <a:spcBef>
                          <a:spcPct val="0"/>
                        </a:spcBef>
                        <a:spcAft>
                          <a:spcPct val="0"/>
                        </a:spcAft>
                        <a:buClr>
                          <a:schemeClr val="bg2"/>
                        </a:buClr>
                        <a:buSzPct val="70000"/>
                        <a:buFont typeface="+mj-lt"/>
                        <a:buAutoNum type="arabicPeriod"/>
                        <a:tabLst/>
                      </a:pPr>
                      <a:endParaRPr kumimoji="0" lang="en-US" sz="1200" b="1" i="0" u="none" strike="noStrike" cap="none" normalizeH="0" baseline="0" dirty="0" smtClean="0">
                        <a:ln>
                          <a:noFill/>
                        </a:ln>
                        <a:solidFill>
                          <a:schemeClr val="tx1"/>
                        </a:solidFill>
                        <a:effectLst/>
                        <a:latin typeface="Times New Roman" pitchFamily="18" charset="0"/>
                      </a:endParaRPr>
                    </a:p>
                    <a:p>
                      <a:pPr marL="228600" marR="0" lvl="0" indent="-228600" algn="l" defTabSz="914400" rtl="0" eaLnBrk="1" fontAlgn="b" latinLnBrk="0" hangingPunct="1">
                        <a:lnSpc>
                          <a:spcPct val="100000"/>
                        </a:lnSpc>
                        <a:spcBef>
                          <a:spcPct val="0"/>
                        </a:spcBef>
                        <a:spcAft>
                          <a:spcPct val="0"/>
                        </a:spcAft>
                        <a:buClr>
                          <a:schemeClr val="bg2"/>
                        </a:buClr>
                        <a:buSzPct val="70000"/>
                        <a:buFont typeface="+mj-lt"/>
                        <a:buNone/>
                        <a:tabLst/>
                      </a:pPr>
                      <a:r>
                        <a:rPr kumimoji="0" lang="en-US" sz="1200" b="1" i="0" u="none" strike="noStrike" cap="none" normalizeH="0" baseline="0" dirty="0" smtClean="0">
                          <a:ln>
                            <a:noFill/>
                          </a:ln>
                          <a:solidFill>
                            <a:schemeClr val="tx1"/>
                          </a:solidFill>
                          <a:effectLst/>
                          <a:latin typeface="Times New Roman" pitchFamily="18" charset="0"/>
                        </a:rPr>
                        <a:t>       Total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rPr>
                        <a:t> $ 1,500,000</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rPr>
                        <a:t> TBD </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Char char="q"/>
                        <a:tabLst/>
                      </a:pPr>
                      <a:r>
                        <a:rPr kumimoji="0" lang="en-US" sz="1200" b="0" i="0" u="none" strike="noStrike" cap="none" normalizeH="0" baseline="0" dirty="0" smtClean="0">
                          <a:ln>
                            <a:noFill/>
                          </a:ln>
                          <a:solidFill>
                            <a:schemeClr val="tx1"/>
                          </a:solidFill>
                          <a:effectLst/>
                          <a:latin typeface="Times New Roman" pitchFamily="18" charset="0"/>
                        </a:rPr>
                        <a:t> TBD</a:t>
                      </a:r>
                    </a:p>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1" i="0" u="none" strike="noStrike" cap="none" normalizeH="0" baseline="0" dirty="0" smtClean="0">
                          <a:ln>
                            <a:noFill/>
                          </a:ln>
                          <a:solidFill>
                            <a:schemeClr val="tx1"/>
                          </a:solidFill>
                          <a:effectLst/>
                          <a:latin typeface="Times New Roman" pitchFamily="18" charset="0"/>
                        </a:rPr>
                        <a:t>$72,650,000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en-US" sz="2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Slide Number Placeholder 3"/>
          <p:cNvSpPr>
            <a:spLocks noGrp="1"/>
          </p:cNvSpPr>
          <p:nvPr>
            <p:ph type="sldNum" sz="quarter" idx="12"/>
          </p:nvPr>
        </p:nvSpPr>
        <p:spPr/>
        <p:txBody>
          <a:bodyPr/>
          <a:lstStyle/>
          <a:p>
            <a:fld id="{7BCBFC88-5924-455D-A0C0-85AB3C00A5CC}"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Overr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Override>
</file>

<file path=ppt/theme/themeOverride2.xml><?xml version="1.0" encoding="utf-8"?>
<a:themeOverride xmlns:a="http://schemas.openxmlformats.org/drawingml/2006/main">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Override>
</file>

<file path=docProps/app.xml><?xml version="1.0" encoding="utf-8"?>
<Properties xmlns="http://schemas.openxmlformats.org/officeDocument/2006/extended-properties" xmlns:vt="http://schemas.openxmlformats.org/officeDocument/2006/docPropsVTypes">
  <Template>Civic</Template>
  <TotalTime>4626</TotalTime>
  <Words>2026</Words>
  <Application>Microsoft Office PowerPoint</Application>
  <PresentationFormat>On-screen Show (4:3)</PresentationFormat>
  <Paragraphs>546</Paragraphs>
  <Slides>61</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3" baseType="lpstr">
      <vt:lpstr>Civic</vt:lpstr>
      <vt:lpstr>Worksheet</vt:lpstr>
      <vt:lpstr>Cleveland Municipal School District</vt:lpstr>
      <vt:lpstr>Fiscal Year 2012 Annual Appropriation Measure</vt:lpstr>
      <vt:lpstr>Cleveland Municipal School District Enrollment Summary-CMSD</vt:lpstr>
      <vt:lpstr>Cleveland Municipal School District Enrollment Summary-Charter Schools</vt:lpstr>
      <vt:lpstr>Fund Definitions</vt:lpstr>
      <vt:lpstr>Fund Definitions</vt:lpstr>
      <vt:lpstr>Cleveland Municipal School District Appropriation By Fund Category Fiscal Year 2011-2012</vt:lpstr>
      <vt:lpstr>Cleveland Municipal School District</vt:lpstr>
      <vt:lpstr>Specific Recommendations</vt:lpstr>
      <vt:lpstr>Cleveland Municipal School District Where the Money Comes From  FY 2011-2012</vt:lpstr>
      <vt:lpstr>Cleveland Municipal School District Local Taxes- Property Tax Revenue (In Millions)</vt:lpstr>
      <vt:lpstr>Cleveland Municipal School District State Foundation Revenue (In Millions)</vt:lpstr>
      <vt:lpstr>Cleveland Municipal School District Education Jobs Fund (In Millions)</vt:lpstr>
      <vt:lpstr>Cleveland Municipal School District Property Tax Allocation – State Hold Harmless Reimbursements (In Millions)</vt:lpstr>
      <vt:lpstr>Cleveland Municipal School District Other Revenue (In Millions)</vt:lpstr>
      <vt:lpstr>Cleveland Municipal School District Where the Money Goes - Fiscal Year 2011-2012</vt:lpstr>
      <vt:lpstr>Cleveland Municipal School District Salaries (In Millions)</vt:lpstr>
      <vt:lpstr>Cleveland Municipal School District Fringe Benefits (In Millions)</vt:lpstr>
      <vt:lpstr>Cleveland Municipal School District Purchased Services (In Millions)</vt:lpstr>
      <vt:lpstr>Cleveland Municipal School District Supplies, Textbooks, Equipment, and Other Expenditures (In Millions)</vt:lpstr>
      <vt:lpstr>Cleveland Municipal School District Debt Service</vt:lpstr>
      <vt:lpstr>Cleveland Municipal School District Debt Service</vt:lpstr>
      <vt:lpstr>Cleveland Municipal School District Transfers and Advances (In Millions)</vt:lpstr>
      <vt:lpstr>Cleveland Municipal School District Transfers</vt:lpstr>
      <vt:lpstr>Cleveland Municipal School District General Funds  - FY 2011-2012</vt:lpstr>
      <vt:lpstr>Cleveland Municipal School District</vt:lpstr>
      <vt:lpstr>Cleveland Municipal School District Staffing- General Funds</vt:lpstr>
      <vt:lpstr>Cleveland Municipal School District Where the Money  Goes – By Department  Fiscal Year 2011-2012</vt:lpstr>
      <vt:lpstr>Cleveland Municipal School District Department 1 - CEO</vt:lpstr>
      <vt:lpstr>Cleveland Municipal School District Department 2 – Chief of Staff</vt:lpstr>
      <vt:lpstr>Cleveland Municipal School District Department 3 – Chief Academic Officer</vt:lpstr>
      <vt:lpstr>Cleveland Municipal School District Department 4 – Chief Operating Officer</vt:lpstr>
      <vt:lpstr>Cleveland Municipal School District Department 5 – Chief Financial Officer</vt:lpstr>
      <vt:lpstr>Cleveland Municipal School District Department 5 – Chief Financial Officer-Other Costs</vt:lpstr>
      <vt:lpstr>Cleveland Municipal School District Department 6 - Board Office</vt:lpstr>
      <vt:lpstr>Cleveland Municipal School District Department 7 – Transformation Office</vt:lpstr>
      <vt:lpstr>Cleveland Municipal School District Department 8 – Schools Staff and Discretionary Funds</vt:lpstr>
      <vt:lpstr>Cleveland Municipal School District</vt:lpstr>
      <vt:lpstr>Cleveland Municipal School District Debt Service Fund Expenditures - Fund 002</vt:lpstr>
      <vt:lpstr>Cleveland Municipal School District Debt Service – Fund 002</vt:lpstr>
      <vt:lpstr>Cleveland Municipal School District</vt:lpstr>
      <vt:lpstr>Capital Projects - Fund Definitions</vt:lpstr>
      <vt:lpstr>Cleveland Municipal School District Capital Projects Funds – Permanent Improvement Fund (Fund 003)</vt:lpstr>
      <vt:lpstr>Cleveland Municipal School District Capital Projects Funds – Building Fund (Fund 004)</vt:lpstr>
      <vt:lpstr>Cleveland Municipal School District Capital Projects Funds – Classroom Facilities Fund (Fund 010)</vt:lpstr>
      <vt:lpstr>   Cleveland Municipal School District Capital Projects Funds – Classroom Facilities Fund (Fund 010)</vt:lpstr>
      <vt:lpstr>Cleveland Municipal School District</vt:lpstr>
      <vt:lpstr>Internal Service - Fund Definitions</vt:lpstr>
      <vt:lpstr>Cleveland Municipal School District Liability Self Insurance (Fund 023)</vt:lpstr>
      <vt:lpstr>Cleveland Municipal School District Employee Benefits Self Insurance Fund – (Fund 024)</vt:lpstr>
      <vt:lpstr>Cleveland Municipal School District Employee Benefits Self Insurance Fund – (Fund 024)</vt:lpstr>
      <vt:lpstr>Cleveland Municipal School District</vt:lpstr>
      <vt:lpstr>Agency - Fund Definitions</vt:lpstr>
      <vt:lpstr>Cleveland Municipal School District Agency Funds – (Fund 200)</vt:lpstr>
      <vt:lpstr>Cleveland Municipal School District</vt:lpstr>
      <vt:lpstr>Special Revenue Funds</vt:lpstr>
      <vt:lpstr>Cleveland Municipal School District Special Revenue Funds-Local Funds</vt:lpstr>
      <vt:lpstr>Cleveland Municipal School District Special Revenue Funds-State Funds</vt:lpstr>
      <vt:lpstr>Cleveland Municipal School District Special Revenue Funds-Federal Funds</vt:lpstr>
      <vt:lpstr>Cleveland Municipal School District Food Service – (Fund 006)</vt:lpstr>
      <vt:lpstr>Cleveland Municipal School District</vt:lpstr>
    </vt:vector>
  </TitlesOfParts>
  <Company>cmsd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Cleveland Municipal School District</dc:title>
  <dc:creator>bowemi02</dc:creator>
  <cp:lastModifiedBy>bowemi02</cp:lastModifiedBy>
  <cp:revision>397</cp:revision>
  <dcterms:created xsi:type="dcterms:W3CDTF">2011-05-17T13:12:43Z</dcterms:created>
  <dcterms:modified xsi:type="dcterms:W3CDTF">2011-06-13T12:05:53Z</dcterms:modified>
</cp:coreProperties>
</file>