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9.xml" ContentType="application/vnd.openxmlformats-officedocument.theme+xml"/>
  <Override PartName="/ppt/slideLayouts/slideLayout6.xml" ContentType="application/vnd.openxmlformats-officedocument.presentationml.slideLayout+xml"/>
  <Override PartName="/ppt/theme/theme10.xml" ContentType="application/vnd.openxmlformats-officedocument.theme+xml"/>
  <Override PartName="/ppt/slideLayouts/slideLayout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7.xml" ContentType="application/vnd.openxmlformats-officedocument.theme+xml"/>
  <Override PartName="/ppt/slideLayouts/slideLayout1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5" r:id="rId2"/>
    <p:sldMasterId id="2147483677" r:id="rId3"/>
    <p:sldMasterId id="2147483679" r:id="rId4"/>
    <p:sldMasterId id="2147483681" r:id="rId5"/>
    <p:sldMasterId id="2147483682" r:id="rId6"/>
    <p:sldMasterId id="2147483684" r:id="rId7"/>
    <p:sldMasterId id="2147483686" r:id="rId8"/>
    <p:sldMasterId id="2147483688" r:id="rId9"/>
    <p:sldMasterId id="2147483691" r:id="rId10"/>
    <p:sldMasterId id="2147483693" r:id="rId11"/>
    <p:sldMasterId id="2147483705" r:id="rId12"/>
    <p:sldMasterId id="2147483707" r:id="rId13"/>
    <p:sldMasterId id="2147483709" r:id="rId14"/>
    <p:sldMasterId id="2147483711" r:id="rId15"/>
    <p:sldMasterId id="2147483713" r:id="rId16"/>
    <p:sldMasterId id="2147483714" r:id="rId17"/>
    <p:sldMasterId id="2147483720" r:id="rId18"/>
    <p:sldMasterId id="2147483723" r:id="rId19"/>
    <p:sldMasterId id="2147483724" r:id="rId20"/>
    <p:sldMasterId id="2147483733" r:id="rId21"/>
  </p:sldMasterIdLst>
  <p:notesMasterIdLst>
    <p:notesMasterId r:id="rId36"/>
  </p:notesMasterIdLst>
  <p:sldIdLst>
    <p:sldId id="379" r:id="rId22"/>
    <p:sldId id="391" r:id="rId23"/>
    <p:sldId id="477" r:id="rId24"/>
    <p:sldId id="483" r:id="rId25"/>
    <p:sldId id="476" r:id="rId26"/>
    <p:sldId id="454" r:id="rId27"/>
    <p:sldId id="466" r:id="rId28"/>
    <p:sldId id="480" r:id="rId29"/>
    <p:sldId id="482" r:id="rId30"/>
    <p:sldId id="485" r:id="rId31"/>
    <p:sldId id="481" r:id="rId32"/>
    <p:sldId id="478" r:id="rId33"/>
    <p:sldId id="479" r:id="rId34"/>
    <p:sldId id="48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94660"/>
  </p:normalViewPr>
  <p:slideViewPr>
    <p:cSldViewPr snapToGrid="0">
      <p:cViewPr varScale="1">
        <p:scale>
          <a:sx n="70" d="100"/>
          <a:sy n="70" d="100"/>
        </p:scale>
        <p:origin x="1397" y="38"/>
      </p:cViewPr>
      <p:guideLst>
        <p:guide orient="horz" pos="2160"/>
        <p:guide pos="2880"/>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theme" Target="theme/theme1.xml"/><Relationship Id="rId21" Type="http://schemas.openxmlformats.org/officeDocument/2006/relationships/slideMaster" Target="slideMasters/slideMaster21.xml"/><Relationship Id="rId34"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DE6276-0D72-462E-9B9A-756785AE37BC}" type="datetimeFigureOut">
              <a:rPr lang="en-US" smtClean="0"/>
              <a:t>12/7/2016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209903-B6CE-438C-91BA-2817B6B6612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513A-2387-4966-A0B2-7ACE4B8ADB45}" type="slidenum">
              <a:rPr lang="en-US" smtClean="0"/>
              <a:t>3</a:t>
            </a:fld>
            <a:endParaRPr lang="en-US"/>
          </a:p>
        </p:txBody>
      </p:sp>
    </p:spTree>
    <p:extLst>
      <p:ext uri="{BB962C8B-B14F-4D97-AF65-F5344CB8AC3E}">
        <p14:creationId xmlns:p14="http://schemas.microsoft.com/office/powerpoint/2010/main" val="22949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513A-2387-4966-A0B2-7ACE4B8ADB45}" type="slidenum">
              <a:rPr lang="en-US" smtClean="0"/>
              <a:t>4</a:t>
            </a:fld>
            <a:endParaRPr lang="en-US"/>
          </a:p>
        </p:txBody>
      </p:sp>
    </p:spTree>
    <p:extLst>
      <p:ext uri="{BB962C8B-B14F-4D97-AF65-F5344CB8AC3E}">
        <p14:creationId xmlns:p14="http://schemas.microsoft.com/office/powerpoint/2010/main" val="37620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513A-2387-4966-A0B2-7ACE4B8ADB45}" type="slidenum">
              <a:rPr lang="en-US" smtClean="0"/>
              <a:t>6</a:t>
            </a:fld>
            <a:endParaRPr lang="en-US"/>
          </a:p>
        </p:txBody>
      </p:sp>
    </p:spTree>
    <p:extLst>
      <p:ext uri="{BB962C8B-B14F-4D97-AF65-F5344CB8AC3E}">
        <p14:creationId xmlns:p14="http://schemas.microsoft.com/office/powerpoint/2010/main" val="4020519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AE13E-7ED4-498C-B4C0-706A4B8B428F}" type="slidenum">
              <a:rPr lang="en-US" altLang="en-US">
                <a:solidFill>
                  <a:prstClr val="black"/>
                </a:solidFill>
              </a:rPr>
              <a:pPr/>
              <a:t>11</a:t>
            </a:fld>
            <a:endParaRPr lang="en-US" altLang="en-US">
              <a:solidFill>
                <a:prstClr val="black"/>
              </a:solidFill>
            </a:endParaRPr>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0889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p:cNvSpPr>
            <a:spLocks noGrp="1"/>
          </p:cNvSpPr>
          <p:nvPr>
            <p:ph type="sldNum" sz="quarter" idx="10"/>
          </p:nvPr>
        </p:nvSpPr>
        <p:spPr/>
        <p:txBody>
          <a:body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895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38437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4243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75926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0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54583F2-927E-4864-AB6D-A5E4CF3355D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7764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17495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5795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60715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1063954" y="3068589"/>
            <a:ext cx="7274212" cy="542464"/>
          </a:xfrm>
          <a:prstGeom prst="rect">
            <a:avLst/>
          </a:prstGeom>
        </p:spPr>
        <p:txBody>
          <a:bodyPr/>
          <a:lstStyle>
            <a:lvl1pPr>
              <a:defRPr b="1" i="0">
                <a:latin typeface="Corbel"/>
                <a:cs typeface="Corbel"/>
              </a:defRPr>
            </a:lvl1pPr>
          </a:lstStyle>
          <a:p>
            <a:r>
              <a:rPr lang="en-US"/>
              <a:t>Click to edit Master title style</a:t>
            </a:r>
          </a:p>
        </p:txBody>
      </p:sp>
      <p:sp>
        <p:nvSpPr>
          <p:cNvPr id="13" name="Text Placeholder 12"/>
          <p:cNvSpPr>
            <a:spLocks noGrp="1"/>
          </p:cNvSpPr>
          <p:nvPr>
            <p:ph type="body" sz="quarter" idx="12"/>
          </p:nvPr>
        </p:nvSpPr>
        <p:spPr>
          <a:xfrm>
            <a:off x="1073799" y="3635776"/>
            <a:ext cx="7274212" cy="459335"/>
          </a:xfrm>
          <a:prstGeom prst="rect">
            <a:avLst/>
          </a:prstGeom>
        </p:spPr>
        <p:txBody>
          <a:bodyPr>
            <a:normAutofit/>
          </a:bodyPr>
          <a:lstStyle>
            <a:lvl1pPr>
              <a:defRPr sz="2400" b="1" i="0" baseline="0">
                <a:latin typeface="Corbel"/>
                <a:cs typeface="Corbel"/>
              </a:defRPr>
            </a:lvl1pPr>
          </a:lstStyle>
          <a:p>
            <a:pPr lvl="0"/>
            <a:r>
              <a:rPr lang="en-US"/>
              <a:t>Click to edit Master text styles</a:t>
            </a:r>
          </a:p>
        </p:txBody>
      </p:sp>
      <p:sp>
        <p:nvSpPr>
          <p:cNvPr id="16" name="Text Placeholder 15"/>
          <p:cNvSpPr>
            <a:spLocks noGrp="1"/>
          </p:cNvSpPr>
          <p:nvPr>
            <p:ph type="body" sz="quarter" idx="13"/>
          </p:nvPr>
        </p:nvSpPr>
        <p:spPr>
          <a:xfrm>
            <a:off x="1063954" y="4223754"/>
            <a:ext cx="7274212" cy="393366"/>
          </a:xfrm>
          <a:prstGeom prst="rect">
            <a:avLst/>
          </a:prstGeom>
        </p:spPr>
        <p:txBody>
          <a:bodyPr vert="horz"/>
          <a:lstStyle>
            <a:lvl1pPr>
              <a:defRPr sz="1800">
                <a:latin typeface="Corbel"/>
                <a:cs typeface="Corbel"/>
              </a:defRPr>
            </a:lvl1pPr>
            <a:lvl5pPr marL="1828800" indent="0" algn="l">
              <a:buNone/>
              <a:defRPr sz="1400" b="0" i="0">
                <a:latin typeface="WhitneyHTF-Medium"/>
                <a:cs typeface="WhitneyHTF-Medium"/>
              </a:defRPr>
            </a:lvl5pPr>
          </a:lstStyle>
          <a:p>
            <a:pPr lvl="0"/>
            <a:r>
              <a:rPr lang="en-US"/>
              <a:t>Click to edit Master text styles</a:t>
            </a:r>
          </a:p>
        </p:txBody>
      </p:sp>
      <p:cxnSp>
        <p:nvCxnSpPr>
          <p:cNvPr id="7" name="Straight Connector 6"/>
          <p:cNvCxnSpPr/>
          <p:nvPr userDrawn="1"/>
        </p:nvCxnSpPr>
        <p:spPr>
          <a:xfrm flipH="1">
            <a:off x="1063955" y="4147948"/>
            <a:ext cx="7284056" cy="0"/>
          </a:xfrm>
          <a:prstGeom prst="line">
            <a:avLst/>
          </a:prstGeom>
          <a:ln w="3175" cmpd="sng">
            <a:solidFill>
              <a:srgbClr val="2DA4CC"/>
            </a:solidFill>
          </a:ln>
          <a:effectLst/>
        </p:spPr>
        <p:style>
          <a:lnRef idx="2">
            <a:schemeClr val="accent1"/>
          </a:lnRef>
          <a:fillRef idx="0">
            <a:schemeClr val="accent1"/>
          </a:fillRef>
          <a:effectRef idx="1">
            <a:schemeClr val="accent1"/>
          </a:effectRef>
          <a:fontRef idx="minor">
            <a:schemeClr val="tx1"/>
          </a:fontRef>
        </p:style>
      </p:cxnSp>
      <p:pic>
        <p:nvPicPr>
          <p:cNvPr id="8" name="Picture 7"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1" y="3339821"/>
            <a:ext cx="1073799" cy="808127"/>
          </a:xfrm>
          <a:prstGeom prst="rect">
            <a:avLst/>
          </a:prstGeom>
        </p:spPr>
      </p:pic>
    </p:spTree>
    <p:extLst>
      <p:ext uri="{BB962C8B-B14F-4D97-AF65-F5344CB8AC3E}">
        <p14:creationId xmlns:p14="http://schemas.microsoft.com/office/powerpoint/2010/main" val="366854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9" name="Picture Placeholder 1"/>
          <p:cNvSpPr>
            <a:spLocks noGrp="1"/>
          </p:cNvSpPr>
          <p:nvPr>
            <p:ph type="pic" idx="1"/>
          </p:nvPr>
        </p:nvSpPr>
        <p:spPr>
          <a:xfrm>
            <a:off x="1035230" y="1082906"/>
            <a:ext cx="7854538" cy="5553097"/>
          </a:xfrm>
          <a:prstGeom prst="rect">
            <a:avLst/>
          </a:prstGeom>
          <a:ln w="19050" cmpd="sng">
            <a:noFill/>
          </a:ln>
        </p:spPr>
      </p:sp>
      <p:sp>
        <p:nvSpPr>
          <p:cNvPr id="6"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6"/>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12780A7E-370B-4AE6-88CB-B9CAF1E5D46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9327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1993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230" y="1122286"/>
            <a:ext cx="7651569" cy="555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0"/>
          <p:cNvSpPr>
            <a:spLocks noGrp="1"/>
          </p:cNvSpPr>
          <p:nvPr>
            <p:ph type="title"/>
          </p:nvPr>
        </p:nvSpPr>
        <p:spPr>
          <a:xfrm>
            <a:off x="1035230" y="133249"/>
            <a:ext cx="7101676" cy="87090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0681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3979AC2-DBBB-4B6E-8FC6-859D875AA07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468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5C3BAA7-74CF-4FD6-8958-D081E76EB53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5822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0.xml"/><Relationship Id="rId1" Type="http://schemas.openxmlformats.org/officeDocument/2006/relationships/slideLayout" Target="../slideLayouts/slideLayout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1.xml"/><Relationship Id="rId1" Type="http://schemas.openxmlformats.org/officeDocument/2006/relationships/slideLayout" Target="../slideLayouts/slideLayout7.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tmp"/><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theme" Target="../theme/theme18.xml"/><Relationship Id="rId1" Type="http://schemas.openxmlformats.org/officeDocument/2006/relationships/slideLayout" Target="../slideLayouts/slideLayout11.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tmp"/><Relationship Id="rId5" Type="http://schemas.openxmlformats.org/officeDocument/2006/relationships/theme" Target="../theme/theme21.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tmp"/><Relationship Id="rId5" Type="http://schemas.openxmlformats.org/officeDocument/2006/relationships/theme" Target="../theme/theme9.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953465956"/>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1106202702"/>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3554051019"/>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828980609"/>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922051182"/>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155326160"/>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1380620616"/>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806975797"/>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5"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5294702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hd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542658426"/>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262570386"/>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584615058"/>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1337423754"/>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225897259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Lst>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274563584"/>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482988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154183114"/>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
        <p:nvSpPr>
          <p:cNvPr id="2" name="Slide Number Placehold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11777C9-3547-457E-88C3-2DEDD2D8E3BD}" type="slidenum">
              <a:rPr lang="en-US" smtClean="0">
                <a:solidFill>
                  <a:prstClr val="black">
                    <a:tint val="75000"/>
                  </a:prstClr>
                </a:solidFill>
              </a:rPr>
              <a:pPr defTabSz="457200"/>
              <a:t>‹#›</a:t>
            </a:fld>
            <a:endParaRPr lang="en-US">
              <a:solidFill>
                <a:prstClr val="black">
                  <a:tint val="75000"/>
                </a:prstClr>
              </a:solidFill>
            </a:endParaRPr>
          </a:p>
        </p:txBody>
      </p:sp>
      <p:sp>
        <p:nvSpPr>
          <p:cNvPr id="8" name="Text Box 37"/>
          <p:cNvSpPr txBox="1">
            <a:spLocks noChangeArrowheads="1"/>
          </p:cNvSpPr>
          <p:nvPr userDrawn="1"/>
        </p:nvSpPr>
        <p:spPr bwMode="auto">
          <a:xfrm>
            <a:off x="-1403773" y="6643687"/>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27368965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37"/>
          <p:cNvSpPr txBox="1">
            <a:spLocks noChangeArrowheads="1"/>
          </p:cNvSpPr>
          <p:nvPr userDrawn="1"/>
        </p:nvSpPr>
        <p:spPr bwMode="auto">
          <a:xfrm>
            <a:off x="-1236133" y="6604001"/>
            <a:ext cx="10380133" cy="214313"/>
          </a:xfrm>
          <a:prstGeom prst="rect">
            <a:avLst/>
          </a:prstGeom>
          <a:noFill/>
          <a:ln w="9525">
            <a:noFill/>
            <a:miter lim="800000"/>
            <a:headEnd/>
            <a:tailEnd/>
          </a:ln>
          <a:effectLst/>
        </p:spPr>
        <p:txBody>
          <a:bodyPr>
            <a:spAutoFit/>
          </a:bodyPr>
          <a:lstStyle/>
          <a:p>
            <a:pPr algn="r" defTabSz="457200" eaLnBrk="0" hangingPunct="0">
              <a:defRPr/>
            </a:pPr>
            <a:r>
              <a:rPr lang="en-GB" sz="800" i="1">
                <a:solidFill>
                  <a:prstClr val="black"/>
                </a:solidFill>
              </a:rPr>
              <a:t>May contain confidential and/or proprietary information. May not be copied or disseminated without express written consent of the Cleveland Metropolitan Schools. </a:t>
            </a:r>
          </a:p>
        </p:txBody>
      </p:sp>
    </p:spTree>
    <p:extLst>
      <p:ext uri="{BB962C8B-B14F-4D97-AF65-F5344CB8AC3E}">
        <p14:creationId xmlns:p14="http://schemas.microsoft.com/office/powerpoint/2010/main" val="376913212"/>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2800" kern="1200">
          <a:solidFill>
            <a:schemeClr val="tx1"/>
          </a:solidFill>
          <a:latin typeface="WhitneyHTF-Black"/>
          <a:ea typeface="+mj-ea"/>
          <a:cs typeface="WhitneyHTF-Black"/>
        </a:defRPr>
      </a:lvl1pPr>
    </p:titleStyle>
    <p:bodyStyle>
      <a:lvl1pPr marL="0" indent="0" algn="l" defTabSz="457200" rtl="0" eaLnBrk="1" latinLnBrk="0" hangingPunct="1">
        <a:spcBef>
          <a:spcPct val="20000"/>
        </a:spcBef>
        <a:buFont typeface="Arial"/>
        <a:buNone/>
        <a:defRPr sz="2800" b="0" i="0" kern="1200">
          <a:solidFill>
            <a:schemeClr val="tx1"/>
          </a:solidFill>
          <a:latin typeface="WhitneyHTF-Medium"/>
          <a:ea typeface="+mn-ea"/>
          <a:cs typeface="WhitneyHTF-Medium"/>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3170034568"/>
      </p:ext>
    </p:extLst>
  </p:cSld>
  <p:clrMap bg1="lt1" tx1="dk1" bg2="lt2" tx2="dk2" accent1="accent1" accent2="accent2" accent3="accent3" accent4="accent4" accent5="accent5" accent6="accent6" hlink="hlink" folHlink="folHlink"/>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idx="1"/>
          </p:nvPr>
        </p:nvSpPr>
        <p:spPr>
          <a:xfrm>
            <a:off x="1035230" y="1082908"/>
            <a:ext cx="7651570" cy="55917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7542" y="914400"/>
            <a:ext cx="1042772" cy="5943600"/>
          </a:xfrm>
          <a:prstGeom prst="rect">
            <a:avLst/>
          </a:prstGeom>
          <a:solidFill>
            <a:schemeClr val="bg1">
              <a:lumMod val="8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200"/>
            <a:r>
              <a:rPr lang="en-US" spc="100">
                <a:solidFill>
                  <a:prstClr val="white">
                    <a:lumMod val="65000"/>
                  </a:prstClr>
                </a:solidFill>
                <a:latin typeface="Corbel"/>
                <a:cs typeface="Corbel"/>
              </a:rPr>
              <a:t>Great Teachers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Leaders </a:t>
            </a:r>
            <a:r>
              <a:rPr lang="en-US" spc="100">
                <a:solidFill>
                  <a:prstClr val="white">
                    <a:lumMod val="65000"/>
                  </a:prstClr>
                </a:solidFill>
                <a:latin typeface="Wingdings"/>
                <a:ea typeface="Wingdings"/>
                <a:cs typeface="Wingdings"/>
                <a:sym typeface="Wingdings"/>
              </a:rPr>
              <a:t></a:t>
            </a:r>
            <a:r>
              <a:rPr lang="en-US" spc="100">
                <a:solidFill>
                  <a:prstClr val="white">
                    <a:lumMod val="65000"/>
                  </a:prstClr>
                </a:solidFill>
                <a:latin typeface="Corbel"/>
                <a:cs typeface="Corbel"/>
              </a:rPr>
              <a:t> Great Schools</a:t>
            </a:r>
            <a:endParaRPr lang="en-US" b="1" spc="100">
              <a:solidFill>
                <a:prstClr val="white">
                  <a:lumMod val="65000"/>
                </a:prstClr>
              </a:solidFill>
              <a:latin typeface="Corbel"/>
              <a:cs typeface="Corbel"/>
            </a:endParaRPr>
          </a:p>
        </p:txBody>
      </p:sp>
      <p:cxnSp>
        <p:nvCxnSpPr>
          <p:cNvPr id="7" name="Straight Connector 6"/>
          <p:cNvCxnSpPr/>
          <p:nvPr userDrawn="1"/>
        </p:nvCxnSpPr>
        <p:spPr>
          <a:xfrm flipH="1" flipV="1">
            <a:off x="906858" y="904075"/>
            <a:ext cx="8286437" cy="1"/>
          </a:xfrm>
          <a:prstGeom prst="line">
            <a:avLst/>
          </a:prstGeom>
          <a:ln>
            <a:solidFill>
              <a:srgbClr val="49B4FF"/>
            </a:solidFill>
          </a:ln>
        </p:spPr>
        <p:style>
          <a:lnRef idx="3">
            <a:schemeClr val="accent5"/>
          </a:lnRef>
          <a:fillRef idx="0">
            <a:schemeClr val="accent5"/>
          </a:fillRef>
          <a:effectRef idx="2">
            <a:schemeClr val="accent5"/>
          </a:effectRef>
          <a:fontRef idx="minor">
            <a:schemeClr val="tx1"/>
          </a:fontRef>
        </p:style>
      </p:cxnSp>
      <p:sp>
        <p:nvSpPr>
          <p:cNvPr id="11" name="Title Placeholder 10"/>
          <p:cNvSpPr>
            <a:spLocks noGrp="1"/>
          </p:cNvSpPr>
          <p:nvPr>
            <p:ph type="title"/>
          </p:nvPr>
        </p:nvSpPr>
        <p:spPr>
          <a:xfrm>
            <a:off x="1207684" y="33175"/>
            <a:ext cx="7101676" cy="87090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r="60606"/>
          <a:stretch/>
        </p:blipFill>
        <p:spPr>
          <a:xfrm>
            <a:off x="-7542" y="33175"/>
            <a:ext cx="1035230" cy="970603"/>
          </a:xfrm>
          <a:prstGeom prst="rect">
            <a:avLst/>
          </a:prstGeom>
        </p:spPr>
      </p:pic>
    </p:spTree>
    <p:extLst>
      <p:ext uri="{BB962C8B-B14F-4D97-AF65-F5344CB8AC3E}">
        <p14:creationId xmlns:p14="http://schemas.microsoft.com/office/powerpoint/2010/main" val="303137989"/>
      </p:ext>
    </p:extLst>
  </p:cSld>
  <p:clrMap bg1="lt1" tx1="dk1" bg2="lt2" tx2="dk2" accent1="accent1" accent2="accent2" accent3="accent3" accent4="accent4" accent5="accent5" accent6="accent6" hlink="hlink" folHlink="folHlink"/>
  <p:sldLayoutIdLst>
    <p:sldLayoutId id="2147483698" r:id="rId1"/>
    <p:sldLayoutId id="2147483727" r:id="rId2"/>
    <p:sldLayoutId id="2147483731" r:id="rId3"/>
    <p:sldLayoutId id="2147483732" r:id="rId4"/>
  </p:sldLayoutIdLst>
  <p:txStyles>
    <p:titleStyle>
      <a:lvl1pPr algn="l" defTabSz="457200" rtl="0" eaLnBrk="1" latinLnBrk="0" hangingPunct="1">
        <a:spcBef>
          <a:spcPct val="0"/>
        </a:spcBef>
        <a:buNone/>
        <a:defRPr sz="2800" b="1" i="0" kern="1200">
          <a:solidFill>
            <a:schemeClr val="tx1"/>
          </a:solidFill>
          <a:latin typeface="Corbel"/>
          <a:ea typeface="+mj-ea"/>
          <a:cs typeface="Corbel"/>
        </a:defRPr>
      </a:lvl1pPr>
    </p:titleStyle>
    <p:body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impl.workday.com/clevelandmetroschools5/d/home.html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altLang="en-US" sz="3200" dirty="0">
                <a:latin typeface="Calibri" panose="020F0502020204030204" pitchFamily="34" charset="0"/>
              </a:rPr>
              <a:t>Objectives</a:t>
            </a:r>
          </a:p>
          <a:p>
            <a:pPr lvl="1">
              <a:buFontTx/>
              <a:buChar char="-"/>
            </a:pPr>
            <a:r>
              <a:rPr lang="en-US" altLang="en-US" sz="2800" dirty="0">
                <a:latin typeface="Calibri" panose="020F0502020204030204" pitchFamily="34" charset="0"/>
              </a:rPr>
              <a:t>Understand how requested time off and holiday pay will be handled during go-live</a:t>
            </a:r>
          </a:p>
          <a:p>
            <a:pPr lvl="1">
              <a:buFontTx/>
              <a:buChar char="-"/>
            </a:pPr>
            <a:r>
              <a:rPr lang="en-US" altLang="en-US" sz="2800" dirty="0">
                <a:latin typeface="Calibri" panose="020F0502020204030204" pitchFamily="34" charset="0"/>
              </a:rPr>
              <a:t>Understand the communications plan</a:t>
            </a:r>
          </a:p>
          <a:p>
            <a:pPr lvl="1">
              <a:buFontTx/>
              <a:buChar char="-"/>
            </a:pPr>
            <a:r>
              <a:rPr lang="en-US" altLang="en-US" sz="2800" dirty="0">
                <a:latin typeface="Calibri" panose="020F0502020204030204" pitchFamily="34" charset="0"/>
              </a:rPr>
              <a:t>Learn your role in supporting go-live</a:t>
            </a:r>
          </a:p>
          <a:p>
            <a:pPr lvl="1">
              <a:buFontTx/>
              <a:buChar char="-"/>
            </a:pPr>
            <a:r>
              <a:rPr lang="en-US" altLang="en-US" sz="2800" dirty="0">
                <a:latin typeface="Calibri" panose="020F0502020204030204" pitchFamily="34" charset="0"/>
              </a:rPr>
              <a:t>See a procurement demonstration</a:t>
            </a:r>
          </a:p>
          <a:p>
            <a:pPr lvl="1">
              <a:buFontTx/>
              <a:buChar char="-"/>
            </a:pPr>
            <a:endParaRPr lang="en-US" altLang="en-US" sz="2800" dirty="0">
              <a:latin typeface="Calibri" panose="020F0502020204030204" pitchFamily="34" charset="0"/>
            </a:endParaRPr>
          </a:p>
          <a:p>
            <a:pPr marL="0" indent="0">
              <a:buNone/>
            </a:pPr>
            <a:r>
              <a:rPr lang="en-US" altLang="en-US" sz="3200" dirty="0">
                <a:latin typeface="Calibri" panose="020F0502020204030204" pitchFamily="34" charset="0"/>
              </a:rPr>
              <a:t>What we ask of you</a:t>
            </a:r>
          </a:p>
          <a:p>
            <a:pPr lvl="1">
              <a:buFont typeface="Calibri" panose="020F0502020204030204" pitchFamily="34" charset="0"/>
              <a:buChar char="-"/>
            </a:pPr>
            <a:r>
              <a:rPr lang="en-US" altLang="en-US" sz="2800" dirty="0">
                <a:latin typeface="Calibri" panose="020F0502020204030204" pitchFamily="34" charset="0"/>
              </a:rPr>
              <a:t>Give us feedback from the district and about the WDSN meetings</a:t>
            </a:r>
          </a:p>
          <a:p>
            <a:pPr lvl="1">
              <a:buFont typeface="Calibri" panose="020F0502020204030204" pitchFamily="34" charset="0"/>
              <a:buChar char="-"/>
            </a:pPr>
            <a:r>
              <a:rPr lang="en-US" altLang="en-US" sz="2800" dirty="0">
                <a:latin typeface="Calibri" panose="020F0502020204030204" pitchFamily="34" charset="0"/>
              </a:rPr>
              <a:t>Pass this important information along to your colleagues</a:t>
            </a:r>
          </a:p>
          <a:p>
            <a:pPr lvl="1">
              <a:buFont typeface="Calibri" panose="020F0502020204030204" pitchFamily="34" charset="0"/>
              <a:buChar char="-"/>
            </a:pPr>
            <a:r>
              <a:rPr lang="en-US" altLang="en-US" sz="2800" dirty="0">
                <a:latin typeface="Calibri" panose="020F0502020204030204" pitchFamily="34" charset="0"/>
              </a:rPr>
              <a:t>Use Go-live checklist with your teams to help them ensure they will be paid correctly</a:t>
            </a:r>
          </a:p>
          <a:p>
            <a:pPr lvl="1">
              <a:buFont typeface="Calibri" panose="020F0502020204030204" pitchFamily="34" charset="0"/>
              <a:buChar char="-"/>
            </a:pPr>
            <a:r>
              <a:rPr lang="en-US" altLang="en-US" sz="2800" dirty="0">
                <a:latin typeface="Calibri" panose="020F0502020204030204" pitchFamily="34" charset="0"/>
              </a:rPr>
              <a:t>Respond to a WDSN survey</a:t>
            </a:r>
          </a:p>
          <a:p>
            <a:pPr lvl="1">
              <a:buFont typeface="Calibri" panose="020F0502020204030204" pitchFamily="34" charset="0"/>
              <a:buChar char="-"/>
            </a:pPr>
            <a:endParaRPr lang="en-US" altLang="en-US" sz="2800" dirty="0">
              <a:latin typeface="Calibri" panose="020F0502020204030204" pitchFamily="34" charset="0"/>
            </a:endParaRPr>
          </a:p>
          <a:p>
            <a:pPr lvl="1">
              <a:buFontTx/>
              <a:buChar char="-"/>
            </a:pPr>
            <a:endParaRPr lang="en-US" altLang="en-US" sz="28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3600" b="0">
                <a:solidFill>
                  <a:schemeClr val="accent1">
                    <a:lumMod val="75000"/>
                  </a:schemeClr>
                </a:solidFill>
                <a:latin typeface="Calibri" panose="020F0502020204030204" pitchFamily="34" charset="0"/>
              </a:rPr>
              <a:t>Agenda</a:t>
            </a:r>
          </a:p>
        </p:txBody>
      </p:sp>
    </p:spTree>
    <p:extLst>
      <p:ext uri="{BB962C8B-B14F-4D97-AF65-F5344CB8AC3E}">
        <p14:creationId xmlns:p14="http://schemas.microsoft.com/office/powerpoint/2010/main" val="370449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2154" y="235018"/>
            <a:ext cx="3902158" cy="600164"/>
          </a:xfrm>
          <a:prstGeom prst="rect">
            <a:avLst/>
          </a:prstGeom>
          <a:noFill/>
        </p:spPr>
        <p:txBody>
          <a:bodyPr wrap="none" rtlCol="0">
            <a:spAutoFit/>
          </a:bodyPr>
          <a:lstStyle/>
          <a:p>
            <a:r>
              <a:rPr lang="en-US" sz="3300" cap="small">
                <a:effectLst>
                  <a:outerShdw blurRad="38100" dist="38100" dir="2700000" algn="tl">
                    <a:srgbClr val="000000">
                      <a:alpha val="43137"/>
                    </a:srgbClr>
                  </a:outerShdw>
                </a:effectLst>
              </a:rPr>
              <a:t>Your Workday Go Live</a:t>
            </a:r>
          </a:p>
        </p:txBody>
      </p:sp>
      <p:grpSp>
        <p:nvGrpSpPr>
          <p:cNvPr id="8" name="Group 7"/>
          <p:cNvGrpSpPr/>
          <p:nvPr/>
        </p:nvGrpSpPr>
        <p:grpSpPr>
          <a:xfrm>
            <a:off x="1821332" y="457201"/>
            <a:ext cx="5801264" cy="6622981"/>
            <a:chOff x="2196948" y="-340758"/>
            <a:chExt cx="7735019" cy="8040475"/>
          </a:xfrm>
        </p:grpSpPr>
        <p:pic>
          <p:nvPicPr>
            <p:cNvPr id="1030" name="Picture 6" descr="Image result for checklist"/>
            <p:cNvPicPr>
              <a:picLocks noChangeAspect="1" noChangeArrowheads="1"/>
            </p:cNvPicPr>
            <p:nvPr/>
          </p:nvPicPr>
          <p:blipFill rotWithShape="1">
            <a:blip r:embed="rId2">
              <a:extLst>
                <a:ext uri="{28A0092B-C50C-407E-A947-70E740481C1C}">
                  <a14:useLocalDpi xmlns:a14="http://schemas.microsoft.com/office/drawing/2010/main" val="0"/>
                </a:ext>
              </a:extLst>
            </a:blip>
            <a:srcRect l="20182" t="2799" r="20821" b="10557"/>
            <a:stretch/>
          </p:blipFill>
          <p:spPr bwMode="auto">
            <a:xfrm>
              <a:off x="2196948" y="-340758"/>
              <a:ext cx="7735019" cy="7770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99964" y="1441594"/>
              <a:ext cx="6241915" cy="6258123"/>
            </a:xfrm>
            <a:prstGeom prst="rect">
              <a:avLst/>
            </a:prstGeom>
            <a:noFill/>
          </p:spPr>
          <p:txBody>
            <a:bodyPr wrap="square" rtlCol="0">
              <a:spAutoFit/>
            </a:bodyPr>
            <a:lstStyle/>
            <a:p>
              <a:pPr>
                <a:spcAft>
                  <a:spcPts val="600"/>
                </a:spcAft>
              </a:pPr>
              <a:r>
                <a:rPr lang="en-US" dirty="0" smtClean="0"/>
                <a:t>Go to: CMSD </a:t>
              </a:r>
              <a:r>
                <a:rPr lang="en-US" dirty="0"/>
                <a:t>Website &gt; Staff &gt; </a:t>
              </a:r>
              <a:r>
                <a:rPr lang="en-US" dirty="0" smtClean="0"/>
                <a:t>Workday</a:t>
              </a:r>
            </a:p>
            <a:p>
              <a:pPr marL="285750" indent="-285750">
                <a:spcAft>
                  <a:spcPts val="600"/>
                </a:spcAft>
                <a:buFont typeface="Arial" panose="020B0604020202020204" pitchFamily="34" charset="0"/>
                <a:buChar char="•"/>
              </a:pPr>
              <a:r>
                <a:rPr lang="en-US" sz="1600" dirty="0" smtClean="0"/>
                <a:t>Your password is the same as your Network password</a:t>
              </a:r>
              <a:endParaRPr lang="en-US" dirty="0" smtClean="0"/>
            </a:p>
            <a:p>
              <a:pPr>
                <a:spcAft>
                  <a:spcPts val="600"/>
                </a:spcAft>
              </a:pPr>
              <a:r>
                <a:rPr lang="en-US" dirty="0" smtClean="0"/>
                <a:t>Enter </a:t>
              </a:r>
              <a:r>
                <a:rPr lang="en-US" dirty="0"/>
                <a:t>your time </a:t>
              </a:r>
              <a:r>
                <a:rPr lang="en-US" dirty="0" smtClean="0"/>
                <a:t>worked</a:t>
              </a:r>
            </a:p>
            <a:p>
              <a:pPr>
                <a:spcBef>
                  <a:spcPts val="600"/>
                </a:spcBef>
                <a:spcAft>
                  <a:spcPts val="600"/>
                </a:spcAft>
              </a:pPr>
              <a:r>
                <a:rPr lang="en-US" dirty="0" smtClean="0"/>
                <a:t>Update </a:t>
              </a:r>
              <a:r>
                <a:rPr lang="en-US" dirty="0"/>
                <a:t>your personal information including your emergency contact</a:t>
              </a:r>
            </a:p>
            <a:p>
              <a:pPr>
                <a:spcAft>
                  <a:spcPts val="600"/>
                </a:spcAft>
              </a:pPr>
              <a:r>
                <a:rPr lang="en-US" dirty="0" smtClean="0"/>
                <a:t>Validate (and update) </a:t>
              </a:r>
              <a:r>
                <a:rPr lang="en-US" dirty="0"/>
                <a:t>your direct deposit information</a:t>
              </a:r>
            </a:p>
            <a:p>
              <a:pPr>
                <a:spcAft>
                  <a:spcPts val="600"/>
                </a:spcAft>
              </a:pPr>
              <a:r>
                <a:rPr lang="en-US" dirty="0" smtClean="0"/>
                <a:t>Validate </a:t>
              </a:r>
              <a:r>
                <a:rPr lang="en-US" dirty="0"/>
                <a:t>your vacation and sick-time accruals (these will be in hours</a:t>
              </a:r>
              <a:r>
                <a:rPr lang="en-US" dirty="0" smtClean="0"/>
                <a:t>):</a:t>
              </a:r>
            </a:p>
            <a:p>
              <a:pPr marL="285750" indent="-285750">
                <a:spcAft>
                  <a:spcPts val="600"/>
                </a:spcAft>
                <a:buFont typeface="Arial" panose="020B0604020202020204" pitchFamily="34" charset="0"/>
                <a:buChar char="•"/>
              </a:pPr>
              <a:r>
                <a:rPr lang="en-US" sz="1600" dirty="0"/>
                <a:t>If needed call : 216-838-0440 to have </a:t>
              </a:r>
              <a:r>
                <a:rPr lang="en-US" sz="1600" dirty="0" smtClean="0"/>
                <a:t>corrected</a:t>
              </a:r>
              <a:endParaRPr lang="en-US" sz="1600" dirty="0"/>
            </a:p>
            <a:p>
              <a:pPr>
                <a:spcBef>
                  <a:spcPts val="600"/>
                </a:spcBef>
                <a:spcAft>
                  <a:spcPts val="600"/>
                </a:spcAft>
              </a:pPr>
              <a:r>
                <a:rPr lang="en-US" dirty="0"/>
                <a:t>Validate your job title and org chart </a:t>
              </a:r>
              <a:r>
                <a:rPr lang="en-US" dirty="0" smtClean="0"/>
                <a:t>information</a:t>
              </a:r>
            </a:p>
            <a:p>
              <a:pPr marL="285750" indent="-285750">
                <a:spcAft>
                  <a:spcPts val="600"/>
                </a:spcAft>
                <a:buFont typeface="Arial" panose="020B0604020202020204" pitchFamily="34" charset="0"/>
                <a:buChar char="•"/>
              </a:pPr>
              <a:r>
                <a:rPr lang="en-US" sz="1600" dirty="0"/>
                <a:t>If needed call : 216-838-0440 to have corrected</a:t>
              </a:r>
            </a:p>
            <a:p>
              <a:endParaRPr lang="en-US" dirty="0" smtClean="0"/>
            </a:p>
          </p:txBody>
        </p:sp>
      </p:grpSp>
    </p:spTree>
    <p:extLst>
      <p:ext uri="{BB962C8B-B14F-4D97-AF65-F5344CB8AC3E}">
        <p14:creationId xmlns:p14="http://schemas.microsoft.com/office/powerpoint/2010/main" val="366315383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7196" y="2764335"/>
            <a:ext cx="8041156" cy="277834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endParaRPr lang="en-US" sz="1600">
              <a:solidFill>
                <a:prstClr val="black"/>
              </a:solidFill>
            </a:endParaRPr>
          </a:p>
          <a:p>
            <a:pPr marL="285750" indent="-285750" algn="ctr">
              <a:buFont typeface="Arial" panose="020B0604020202020204" pitchFamily="34" charset="0"/>
              <a:buChar char="•"/>
            </a:pPr>
            <a:r>
              <a:rPr lang="en-US" sz="1600">
                <a:solidFill>
                  <a:prstClr val="black"/>
                </a:solidFill>
              </a:rPr>
              <a:t>Analyze and Resolve problem tickets – centralized ticket inbox, leader assigns to resources </a:t>
            </a:r>
          </a:p>
          <a:p>
            <a:pPr marL="285750" indent="-285750" algn="ctr">
              <a:buFont typeface="Arial" panose="020B0604020202020204" pitchFamily="34" charset="0"/>
              <a:buChar char="•"/>
            </a:pPr>
            <a:r>
              <a:rPr lang="en-US" sz="1600">
                <a:solidFill>
                  <a:prstClr val="black"/>
                </a:solidFill>
              </a:rPr>
              <a:t>Immediate Response Team deployment for on-site support as needed</a:t>
            </a:r>
          </a:p>
        </p:txBody>
      </p:sp>
      <p:sp>
        <p:nvSpPr>
          <p:cNvPr id="898051" name="Rectangle 3"/>
          <p:cNvSpPr>
            <a:spLocks noGrp="1" noChangeArrowheads="1"/>
          </p:cNvSpPr>
          <p:nvPr>
            <p:ph type="title"/>
          </p:nvPr>
        </p:nvSpPr>
        <p:spPr/>
        <p:txBody>
          <a:bodyPr>
            <a:normAutofit fontScale="90000"/>
          </a:bodyPr>
          <a:lstStyle/>
          <a:p>
            <a:r>
              <a:rPr lang="en-US" altLang="en-US"/>
              <a:t>Workday User &amp; Application Support Model</a:t>
            </a:r>
            <a:br>
              <a:rPr lang="en-US" altLang="en-US"/>
            </a:br>
            <a:r>
              <a:rPr lang="en-US" altLang="en-US"/>
              <a:t>Go Live – Stabilize 1/31/17</a:t>
            </a:r>
          </a:p>
        </p:txBody>
      </p:sp>
      <p:sp>
        <p:nvSpPr>
          <p:cNvPr id="898052" name="Rectangle 4"/>
          <p:cNvSpPr>
            <a:spLocks noChangeArrowheads="1"/>
          </p:cNvSpPr>
          <p:nvPr/>
        </p:nvSpPr>
        <p:spPr bwMode="auto">
          <a:xfrm>
            <a:off x="3515755" y="952533"/>
            <a:ext cx="3873426" cy="954107"/>
          </a:xfrm>
          <a:prstGeom prst="rect">
            <a:avLst/>
          </a:prstGeom>
          <a:noFill/>
          <a:ln w="9525">
            <a:solidFill>
              <a:schemeClr val="tx1"/>
            </a:solidFill>
            <a:miter lim="800000"/>
            <a:headEnd/>
            <a:tailEnd/>
          </a:ln>
          <a:effectLst>
            <a:outerShdw dist="35921" dir="2700000" algn="ctr" rotWithShape="0">
              <a:schemeClr val="bg2"/>
            </a:outerShdw>
          </a:effectLst>
        </p:spPr>
        <p:txBody>
          <a:bodyPr wrap="square" anchor="ctr">
            <a:spAutoFit/>
          </a:bodyPr>
          <a:lstStyle/>
          <a:p>
            <a:pPr algn="ctr"/>
            <a:r>
              <a:rPr lang="en-US" altLang="en-US" sz="1400" b="1" u="sng">
                <a:solidFill>
                  <a:prstClr val="black"/>
                </a:solidFill>
              </a:rPr>
              <a:t>Tier 1 - Workday Help Desk (OneSource Virtual)</a:t>
            </a:r>
            <a:endParaRPr lang="en-US" altLang="en-US" sz="1400" b="1">
              <a:solidFill>
                <a:prstClr val="black"/>
              </a:solidFill>
            </a:endParaRPr>
          </a:p>
          <a:p>
            <a:pPr marL="171450" indent="-171450" algn="ctr">
              <a:buFont typeface="Arial" panose="020B0604020202020204" pitchFamily="34" charset="0"/>
              <a:buChar char="•"/>
            </a:pPr>
            <a:r>
              <a:rPr lang="en-US" altLang="en-US" sz="1400" b="1">
                <a:solidFill>
                  <a:prstClr val="black"/>
                </a:solidFill>
              </a:rPr>
              <a:t>Virtual Call Center 6am-8pm ET</a:t>
            </a:r>
          </a:p>
          <a:p>
            <a:pPr marL="171450" indent="-171450" algn="ctr">
              <a:buFont typeface="Arial" panose="020B0604020202020204" pitchFamily="34" charset="0"/>
              <a:buChar char="•"/>
            </a:pPr>
            <a:r>
              <a:rPr lang="en-US" altLang="en-US" sz="1400" b="1">
                <a:solidFill>
                  <a:prstClr val="black"/>
                </a:solidFill>
              </a:rPr>
              <a:t>Provide Navigation assistance</a:t>
            </a:r>
          </a:p>
          <a:p>
            <a:pPr marL="171450" indent="-171450" algn="ctr">
              <a:buFont typeface="Arial" panose="020B0604020202020204" pitchFamily="34" charset="0"/>
              <a:buChar char="•"/>
            </a:pPr>
            <a:r>
              <a:rPr lang="en-US" altLang="en-US" sz="1400" b="1">
                <a:solidFill>
                  <a:prstClr val="black"/>
                </a:solidFill>
              </a:rPr>
              <a:t>If can’t resolve problem, Create Tier 2 ticket</a:t>
            </a:r>
          </a:p>
        </p:txBody>
      </p:sp>
      <p:sp>
        <p:nvSpPr>
          <p:cNvPr id="898053" name="Rectangle 5"/>
          <p:cNvSpPr>
            <a:spLocks noChangeArrowheads="1"/>
          </p:cNvSpPr>
          <p:nvPr/>
        </p:nvSpPr>
        <p:spPr bwMode="auto">
          <a:xfrm>
            <a:off x="1011716" y="1073086"/>
            <a:ext cx="1384610" cy="4616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square" anchor="ctr">
            <a:spAutoFit/>
          </a:bodyPr>
          <a:lstStyle/>
          <a:p>
            <a:pPr algn="ctr"/>
            <a:r>
              <a:rPr lang="en-US" altLang="en-US" sz="1200" b="1" u="sng">
                <a:solidFill>
                  <a:prstClr val="black"/>
                </a:solidFill>
              </a:rPr>
              <a:t>IT Service Center </a:t>
            </a:r>
          </a:p>
          <a:p>
            <a:pPr algn="ctr"/>
            <a:r>
              <a:rPr lang="en-US" altLang="en-US" sz="1200" b="1" u="sng">
                <a:solidFill>
                  <a:prstClr val="black"/>
                </a:solidFill>
              </a:rPr>
              <a:t>838-0440</a:t>
            </a:r>
          </a:p>
        </p:txBody>
      </p:sp>
      <p:sp>
        <p:nvSpPr>
          <p:cNvPr id="898054" name="Rectangle 6"/>
          <p:cNvSpPr>
            <a:spLocks noChangeArrowheads="1"/>
          </p:cNvSpPr>
          <p:nvPr/>
        </p:nvSpPr>
        <p:spPr bwMode="auto">
          <a:xfrm>
            <a:off x="3524269" y="3696608"/>
            <a:ext cx="3225436" cy="83099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square" anchor="ctr">
            <a:spAutoFit/>
          </a:bodyPr>
          <a:lstStyle/>
          <a:p>
            <a:pPr algn="ctr"/>
            <a:r>
              <a:rPr lang="en-US" altLang="en-US" sz="1200" b="1" u="sng">
                <a:solidFill>
                  <a:prstClr val="black"/>
                </a:solidFill>
              </a:rPr>
              <a:t>Payroll &amp; Talent Management</a:t>
            </a:r>
          </a:p>
          <a:p>
            <a:pPr algn="ctr"/>
            <a:r>
              <a:rPr lang="en-US" altLang="en-US" sz="1200" b="1" i="1" u="sng">
                <a:solidFill>
                  <a:prstClr val="black"/>
                </a:solidFill>
              </a:rPr>
              <a:t>Functional Configuration &amp; Workday Subject Matter Experts</a:t>
            </a:r>
          </a:p>
          <a:p>
            <a:pPr algn="ctr"/>
            <a:r>
              <a:rPr lang="en-US" altLang="en-US" sz="1200" b="1">
                <a:solidFill>
                  <a:prstClr val="black"/>
                </a:solidFill>
              </a:rPr>
              <a:t>Payroll	Talent	</a:t>
            </a:r>
          </a:p>
        </p:txBody>
      </p:sp>
      <p:sp>
        <p:nvSpPr>
          <p:cNvPr id="898067" name="Rectangle 19"/>
          <p:cNvSpPr>
            <a:spLocks noChangeArrowheads="1"/>
          </p:cNvSpPr>
          <p:nvPr/>
        </p:nvSpPr>
        <p:spPr bwMode="auto">
          <a:xfrm>
            <a:off x="1100304" y="3682539"/>
            <a:ext cx="2354930" cy="89845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anchor="ctr"/>
          <a:lstStyle>
            <a:lvl1pPr>
              <a:tabLst>
                <a:tab pos="1435100" algn="l"/>
              </a:tabLst>
              <a:defRPr>
                <a:solidFill>
                  <a:schemeClr val="tx1"/>
                </a:solidFill>
                <a:latin typeface="Arial" panose="020B0604020202020204" pitchFamily="34" charset="0"/>
                <a:cs typeface="Arial" panose="020B0604020202020204" pitchFamily="34" charset="0"/>
              </a:defRPr>
            </a:lvl1pPr>
            <a:lvl2pPr>
              <a:tabLst>
                <a:tab pos="1435100" algn="l"/>
              </a:tabLst>
              <a:defRPr>
                <a:solidFill>
                  <a:schemeClr val="tx1"/>
                </a:solidFill>
                <a:latin typeface="Arial" panose="020B0604020202020204" pitchFamily="34" charset="0"/>
                <a:cs typeface="Arial" panose="020B0604020202020204" pitchFamily="34" charset="0"/>
              </a:defRPr>
            </a:lvl2pPr>
            <a:lvl3pPr>
              <a:tabLst>
                <a:tab pos="1435100" algn="l"/>
              </a:tabLst>
              <a:defRPr>
                <a:solidFill>
                  <a:schemeClr val="tx1"/>
                </a:solidFill>
                <a:latin typeface="Arial" panose="020B0604020202020204" pitchFamily="34" charset="0"/>
                <a:cs typeface="Arial" panose="020B0604020202020204" pitchFamily="34" charset="0"/>
              </a:defRPr>
            </a:lvl3pPr>
            <a:lvl4pPr>
              <a:tabLst>
                <a:tab pos="1435100" algn="l"/>
              </a:tabLst>
              <a:defRPr>
                <a:solidFill>
                  <a:schemeClr val="tx1"/>
                </a:solidFill>
                <a:latin typeface="Arial" panose="020B0604020202020204" pitchFamily="34" charset="0"/>
                <a:cs typeface="Arial" panose="020B0604020202020204" pitchFamily="34" charset="0"/>
              </a:defRPr>
            </a:lvl4pPr>
            <a:lvl5pPr>
              <a:tabLst>
                <a:tab pos="143510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143510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143510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143510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1435100" algn="l"/>
              </a:tabLst>
              <a:defRPr>
                <a:solidFill>
                  <a:schemeClr val="tx1"/>
                </a:solidFill>
                <a:latin typeface="Arial" panose="020B0604020202020204" pitchFamily="34" charset="0"/>
                <a:cs typeface="Arial" panose="020B0604020202020204" pitchFamily="34" charset="0"/>
              </a:defRPr>
            </a:lvl9pPr>
          </a:lstStyle>
          <a:p>
            <a:pPr algn="ctr"/>
            <a:r>
              <a:rPr lang="en-US" altLang="en-US" sz="1200" b="1" u="sng">
                <a:solidFill>
                  <a:prstClr val="black"/>
                </a:solidFill>
                <a:latin typeface="Calibri" panose="020F0502020204030204" pitchFamily="34" charset="0"/>
              </a:rPr>
              <a:t>IT Enterprise Applications</a:t>
            </a:r>
          </a:p>
          <a:p>
            <a:pPr algn="ctr"/>
            <a:r>
              <a:rPr lang="en-US" altLang="en-US" sz="1200" b="1" i="1" u="sng">
                <a:solidFill>
                  <a:prstClr val="black"/>
                </a:solidFill>
                <a:latin typeface="Calibri" panose="020F0502020204030204" pitchFamily="34" charset="0"/>
              </a:rPr>
              <a:t>Workday Support</a:t>
            </a:r>
          </a:p>
          <a:p>
            <a:pPr algn="ctr"/>
            <a:r>
              <a:rPr lang="en-US" altLang="en-US" sz="1200" b="1">
                <a:solidFill>
                  <a:prstClr val="black"/>
                </a:solidFill>
                <a:latin typeface="Calibri" panose="020F0502020204030204" pitchFamily="34" charset="0"/>
              </a:rPr>
              <a:t>Integrations	Reporting</a:t>
            </a:r>
          </a:p>
          <a:p>
            <a:pPr algn="ctr"/>
            <a:r>
              <a:rPr lang="en-US" altLang="en-US" sz="1200" b="1">
                <a:solidFill>
                  <a:prstClr val="black"/>
                </a:solidFill>
                <a:latin typeface="Calibri" panose="020F0502020204030204" pitchFamily="34" charset="0"/>
              </a:rPr>
              <a:t>Data        Security Configuration</a:t>
            </a:r>
          </a:p>
        </p:txBody>
      </p:sp>
      <p:sp>
        <p:nvSpPr>
          <p:cNvPr id="6" name="Right Arrow 5"/>
          <p:cNvSpPr/>
          <p:nvPr/>
        </p:nvSpPr>
        <p:spPr>
          <a:xfrm rot="5400000">
            <a:off x="4773751" y="1923634"/>
            <a:ext cx="864188" cy="842462"/>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prstClr val="black"/>
                </a:solidFill>
              </a:rPr>
              <a:t>Workday Tickets</a:t>
            </a:r>
          </a:p>
        </p:txBody>
      </p:sp>
      <p:sp>
        <p:nvSpPr>
          <p:cNvPr id="20" name="Right Arrow 19"/>
          <p:cNvSpPr/>
          <p:nvPr/>
        </p:nvSpPr>
        <p:spPr>
          <a:xfrm>
            <a:off x="2712921" y="982398"/>
            <a:ext cx="703177" cy="615963"/>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prstClr val="black"/>
                </a:solidFill>
              </a:rPr>
              <a:t>Option 3</a:t>
            </a:r>
          </a:p>
        </p:txBody>
      </p:sp>
      <p:sp>
        <p:nvSpPr>
          <p:cNvPr id="22" name="Rectangle 4"/>
          <p:cNvSpPr>
            <a:spLocks noChangeArrowheads="1"/>
          </p:cNvSpPr>
          <p:nvPr/>
        </p:nvSpPr>
        <p:spPr bwMode="auto">
          <a:xfrm>
            <a:off x="2985083" y="6048575"/>
            <a:ext cx="3964356" cy="738664"/>
          </a:xfrm>
          <a:prstGeom prst="rect">
            <a:avLst/>
          </a:prstGeom>
          <a:noFill/>
          <a:ln w="9525">
            <a:solidFill>
              <a:schemeClr val="tx1"/>
            </a:solidFill>
            <a:miter lim="800000"/>
            <a:headEnd/>
            <a:tailEnd/>
          </a:ln>
          <a:effectLst>
            <a:outerShdw dist="35921" dir="2700000" algn="ctr" rotWithShape="0">
              <a:schemeClr val="bg2"/>
            </a:outerShdw>
          </a:effectLst>
        </p:spPr>
        <p:txBody>
          <a:bodyPr wrap="square" anchor="ctr">
            <a:spAutoFit/>
          </a:bodyPr>
          <a:lstStyle/>
          <a:p>
            <a:pPr algn="ctr"/>
            <a:r>
              <a:rPr lang="en-US" altLang="en-US" sz="1400" b="1" u="sng">
                <a:solidFill>
                  <a:prstClr val="black"/>
                </a:solidFill>
              </a:rPr>
              <a:t>Tier 3 - Workday Customer Center</a:t>
            </a:r>
          </a:p>
          <a:p>
            <a:pPr algn="ctr"/>
            <a:r>
              <a:rPr lang="en-US" altLang="en-US" sz="1400" u="sng">
                <a:solidFill>
                  <a:prstClr val="black"/>
                </a:solidFill>
              </a:rPr>
              <a:t>(Named Contacts Only)</a:t>
            </a:r>
          </a:p>
          <a:p>
            <a:pPr marL="285750" indent="-285750" algn="ctr">
              <a:buFont typeface="Arial" panose="020B0604020202020204" pitchFamily="34" charset="0"/>
              <a:buChar char="•"/>
            </a:pPr>
            <a:r>
              <a:rPr lang="en-US" altLang="en-US" sz="1400">
                <a:solidFill>
                  <a:prstClr val="black"/>
                </a:solidFill>
              </a:rPr>
              <a:t>Defect, tenant support</a:t>
            </a:r>
          </a:p>
        </p:txBody>
      </p:sp>
      <p:sp>
        <p:nvSpPr>
          <p:cNvPr id="32" name="Rectangle 6"/>
          <p:cNvSpPr>
            <a:spLocks noChangeArrowheads="1"/>
          </p:cNvSpPr>
          <p:nvPr/>
        </p:nvSpPr>
        <p:spPr bwMode="auto">
          <a:xfrm>
            <a:off x="6816772" y="3682540"/>
            <a:ext cx="2271579" cy="83099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square" anchor="ctr">
            <a:spAutoFit/>
          </a:bodyPr>
          <a:lstStyle/>
          <a:p>
            <a:pPr algn="ctr"/>
            <a:r>
              <a:rPr lang="en-US" altLang="en-US" sz="1200" b="1" u="sng">
                <a:solidFill>
                  <a:prstClr val="black"/>
                </a:solidFill>
              </a:rPr>
              <a:t>Communication &amp; Training</a:t>
            </a:r>
          </a:p>
          <a:p>
            <a:pPr algn="ctr"/>
            <a:r>
              <a:rPr lang="en-US" altLang="en-US" sz="1200" b="1" i="1" u="sng">
                <a:solidFill>
                  <a:prstClr val="black"/>
                </a:solidFill>
              </a:rPr>
              <a:t>Workday messaging </a:t>
            </a:r>
          </a:p>
          <a:p>
            <a:pPr algn="ctr"/>
            <a:r>
              <a:rPr lang="en-US" altLang="en-US" sz="1200" b="1" i="1" u="sng">
                <a:solidFill>
                  <a:prstClr val="black"/>
                </a:solidFill>
              </a:rPr>
              <a:t>Reinforcement training</a:t>
            </a:r>
          </a:p>
          <a:p>
            <a:pPr algn="ctr"/>
            <a:r>
              <a:rPr lang="en-US" altLang="en-US" sz="1200" b="1">
                <a:solidFill>
                  <a:prstClr val="black"/>
                </a:solidFill>
              </a:rPr>
              <a:t>Payroll	Talent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808" y="1113925"/>
            <a:ext cx="366045" cy="366045"/>
          </a:xfrm>
          <a:prstGeom prst="rect">
            <a:avLst/>
          </a:prstGeom>
        </p:spPr>
      </p:pic>
      <p:sp>
        <p:nvSpPr>
          <p:cNvPr id="29" name="Rectangle 4"/>
          <p:cNvSpPr>
            <a:spLocks noChangeArrowheads="1"/>
          </p:cNvSpPr>
          <p:nvPr/>
        </p:nvSpPr>
        <p:spPr bwMode="auto">
          <a:xfrm>
            <a:off x="1064824" y="2836246"/>
            <a:ext cx="7988047" cy="800219"/>
          </a:xfrm>
          <a:prstGeom prst="rect">
            <a:avLst/>
          </a:prstGeom>
          <a:noFill/>
          <a:ln w="9525">
            <a:solidFill>
              <a:schemeClr val="tx1"/>
            </a:solidFill>
            <a:miter lim="800000"/>
            <a:headEnd/>
            <a:tailEnd/>
          </a:ln>
          <a:effectLst>
            <a:outerShdw dist="35921" dir="2700000" algn="ctr" rotWithShape="0">
              <a:schemeClr val="bg2"/>
            </a:outerShdw>
          </a:effectLst>
        </p:spPr>
        <p:txBody>
          <a:bodyPr wrap="square" anchor="ctr">
            <a:spAutoFit/>
          </a:bodyPr>
          <a:lstStyle/>
          <a:p>
            <a:pPr algn="ctr"/>
            <a:r>
              <a:rPr lang="en-US" altLang="en-US" sz="1400" b="1" u="sng">
                <a:solidFill>
                  <a:prstClr val="black"/>
                </a:solidFill>
              </a:rPr>
              <a:t>Tier 2 - Workday Command Center</a:t>
            </a:r>
          </a:p>
          <a:p>
            <a:pPr marL="285750" indent="-285750" algn="ctr">
              <a:buFont typeface="Arial" panose="020B0604020202020204" pitchFamily="34" charset="0"/>
              <a:buChar char="•"/>
            </a:pPr>
            <a:r>
              <a:rPr lang="en-US" altLang="en-US" sz="1600">
                <a:solidFill>
                  <a:prstClr val="black"/>
                </a:solidFill>
              </a:rPr>
              <a:t>Command Center Leader</a:t>
            </a:r>
          </a:p>
          <a:p>
            <a:pPr marL="285750" indent="-285750" algn="ctr">
              <a:buFont typeface="Arial" panose="020B0604020202020204" pitchFamily="34" charset="0"/>
              <a:buChar char="•"/>
            </a:pPr>
            <a:r>
              <a:rPr lang="en-US" altLang="en-US" sz="1600">
                <a:solidFill>
                  <a:prstClr val="black"/>
                </a:solidFill>
              </a:rPr>
              <a:t>Project Team resources</a:t>
            </a:r>
          </a:p>
        </p:txBody>
      </p:sp>
      <p:sp>
        <p:nvSpPr>
          <p:cNvPr id="10" name="Rectangle 9"/>
          <p:cNvSpPr/>
          <p:nvPr/>
        </p:nvSpPr>
        <p:spPr>
          <a:xfrm>
            <a:off x="7666880" y="1087155"/>
            <a:ext cx="1195755" cy="63708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prstClr val="black"/>
                </a:solidFill>
              </a:rPr>
              <a:t>CMSD Tier 1 Support Leader</a:t>
            </a:r>
          </a:p>
        </p:txBody>
      </p:sp>
      <p:sp>
        <p:nvSpPr>
          <p:cNvPr id="19" name="Down Arrow 18"/>
          <p:cNvSpPr/>
          <p:nvPr/>
        </p:nvSpPr>
        <p:spPr>
          <a:xfrm>
            <a:off x="4969536" y="5584876"/>
            <a:ext cx="277713" cy="435563"/>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30" name="Straight Connector 29"/>
          <p:cNvCxnSpPr>
            <a:endCxn id="10" idx="1"/>
          </p:cNvCxnSpPr>
          <p:nvPr/>
        </p:nvCxnSpPr>
        <p:spPr>
          <a:xfrm flipV="1">
            <a:off x="7403244" y="1405699"/>
            <a:ext cx="263636" cy="6406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8091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799" y="1744779"/>
            <a:ext cx="7274212" cy="542464"/>
          </a:xfrm>
        </p:spPr>
        <p:txBody>
          <a:bodyPr>
            <a:noAutofit/>
          </a:bodyPr>
          <a:lstStyle/>
          <a:p>
            <a:r>
              <a:rPr lang="en-US" sz="3600" b="0">
                <a:solidFill>
                  <a:schemeClr val="accent1">
                    <a:lumMod val="75000"/>
                  </a:schemeClr>
                </a:solidFill>
                <a:latin typeface="Calibri" panose="020F0502020204030204" pitchFamily="34" charset="0"/>
              </a:rPr>
              <a:t>Procurement Demo</a:t>
            </a:r>
          </a:p>
        </p:txBody>
      </p:sp>
      <p:sp>
        <p:nvSpPr>
          <p:cNvPr id="3" name="Text Placeholder 2"/>
          <p:cNvSpPr>
            <a:spLocks noGrp="1"/>
          </p:cNvSpPr>
          <p:nvPr>
            <p:ph type="body" sz="quarter" idx="12"/>
          </p:nvPr>
        </p:nvSpPr>
        <p:spPr>
          <a:xfrm>
            <a:off x="1210276" y="3484842"/>
            <a:ext cx="7274212" cy="459335"/>
          </a:xfrm>
        </p:spPr>
        <p:txBody>
          <a:bodyPr>
            <a:noAutofit/>
          </a:bodyPr>
          <a:lstStyle/>
          <a:p>
            <a:pPr marL="0" indent="0">
              <a:buNone/>
            </a:pPr>
            <a:r>
              <a:rPr lang="en-US" sz="3200" b="0" i="1">
                <a:effectLst>
                  <a:outerShdw blurRad="38100" dist="38100" dir="2700000" algn="tl">
                    <a:srgbClr val="000000">
                      <a:alpha val="43137"/>
                    </a:srgbClr>
                  </a:outerShdw>
                </a:effectLst>
              </a:rPr>
              <a:t>Tricia </a:t>
            </a:r>
            <a:r>
              <a:rPr lang="en-US" sz="3200" b="0" i="1" err="1">
                <a:effectLst>
                  <a:outerShdw blurRad="38100" dist="38100" dir="2700000" algn="tl">
                    <a:srgbClr val="000000">
                      <a:alpha val="43137"/>
                    </a:srgbClr>
                  </a:outerShdw>
                </a:effectLst>
              </a:rPr>
              <a:t>McKenney</a:t>
            </a:r>
            <a:r>
              <a:rPr lang="en-US" sz="3200" b="0" i="1">
                <a:effectLst>
                  <a:outerShdw blurRad="38100" dist="38100" dir="2700000" algn="tl">
                    <a:srgbClr val="000000">
                      <a:alpha val="43137"/>
                    </a:srgbClr>
                  </a:outerShdw>
                </a:effectLst>
              </a:rPr>
              <a:t> – Procurement SME</a:t>
            </a:r>
          </a:p>
        </p:txBody>
      </p:sp>
      <p:sp>
        <p:nvSpPr>
          <p:cNvPr id="4" name="Text Placeholder 3"/>
          <p:cNvSpPr>
            <a:spLocks noGrp="1"/>
          </p:cNvSpPr>
          <p:nvPr>
            <p:ph type="body" sz="quarter" idx="13"/>
          </p:nvPr>
        </p:nvSpPr>
        <p:spPr>
          <a:xfrm>
            <a:off x="1073799" y="4509953"/>
            <a:ext cx="7274212" cy="393366"/>
          </a:xfrm>
        </p:spPr>
        <p:txBody>
          <a:bodyPr>
            <a:noAutofit/>
          </a:bodyPr>
          <a:lstStyle/>
          <a:p>
            <a:pPr marL="0" indent="0">
              <a:buNone/>
            </a:pPr>
            <a:r>
              <a:rPr lang="en-US" sz="2000" i="1"/>
              <a:t>December 2016</a:t>
            </a:r>
          </a:p>
          <a:p>
            <a:pPr marL="0" indent="0">
              <a:buNone/>
            </a:pPr>
            <a:endParaRPr lang="en-US" sz="2000"/>
          </a:p>
        </p:txBody>
      </p:sp>
      <p:pic>
        <p:nvPicPr>
          <p:cNvPr id="6" name="Picture 5"/>
          <p:cNvPicPr>
            <a:picLocks noChangeAspect="1"/>
          </p:cNvPicPr>
          <p:nvPr/>
        </p:nvPicPr>
        <p:blipFill>
          <a:blip r:embed="rId2"/>
          <a:stretch>
            <a:fillRect/>
          </a:stretch>
        </p:blipFill>
        <p:spPr>
          <a:xfrm>
            <a:off x="5707803" y="4509953"/>
            <a:ext cx="2640208" cy="1998164"/>
          </a:xfrm>
          <a:prstGeom prst="rect">
            <a:avLst/>
          </a:prstGeom>
        </p:spPr>
      </p:pic>
    </p:spTree>
    <p:extLst>
      <p:ext uri="{BB962C8B-B14F-4D97-AF65-F5344CB8AC3E}">
        <p14:creationId xmlns:p14="http://schemas.microsoft.com/office/powerpoint/2010/main" val="1244569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035230" y="1449833"/>
            <a:ext cx="7651569" cy="4200340"/>
          </a:xfrm>
        </p:spPr>
        <p:txBody>
          <a:bodyPr>
            <a:noAutofit/>
          </a:bodyPr>
          <a:lstStyle/>
          <a:p>
            <a:r>
              <a:rPr lang="en-US" sz="3200" dirty="0"/>
              <a:t>Efficient approval chain</a:t>
            </a:r>
          </a:p>
          <a:p>
            <a:r>
              <a:rPr lang="en-US" sz="3200" dirty="0"/>
              <a:t>New dollar amount threshold</a:t>
            </a:r>
          </a:p>
          <a:p>
            <a:r>
              <a:rPr lang="en-US" sz="3200" dirty="0" err="1"/>
              <a:t>Worktags</a:t>
            </a:r>
            <a:r>
              <a:rPr lang="en-US" sz="3200" dirty="0"/>
              <a:t> vs account string</a:t>
            </a:r>
          </a:p>
          <a:p>
            <a:pPr lvl="1"/>
            <a:r>
              <a:rPr lang="en-US" sz="3200" dirty="0"/>
              <a:t>Fund, Cost Center, Function &amp; Spend Category</a:t>
            </a:r>
          </a:p>
          <a:p>
            <a:r>
              <a:rPr lang="en-US" sz="3200" dirty="0"/>
              <a:t>More visibility on transactions</a:t>
            </a:r>
          </a:p>
          <a:p>
            <a:r>
              <a:rPr lang="en-US" sz="3200" dirty="0"/>
              <a:t>Supplier Punch </a:t>
            </a:r>
            <a:r>
              <a:rPr lang="en-US" sz="3200" dirty="0" smtClean="0"/>
              <a:t>Out</a:t>
            </a:r>
          </a:p>
          <a:p>
            <a:r>
              <a:rPr lang="en-US" sz="3200" dirty="0">
                <a:latin typeface="Calibri" panose="020F0502020204030204" pitchFamily="34" charset="0"/>
                <a:hlinkClick r:id="rId2"/>
              </a:rPr>
              <a:t>https://impl.workday.com/clevelandmetroschools5/d/home.htmld</a:t>
            </a:r>
            <a:r>
              <a:rPr lang="en-US" sz="3200" dirty="0" smtClean="0"/>
              <a:t> </a:t>
            </a:r>
            <a:endParaRPr lang="en-US" sz="3200" dirty="0"/>
          </a:p>
        </p:txBody>
      </p:sp>
      <p:sp>
        <p:nvSpPr>
          <p:cNvPr id="2" name="Title 1"/>
          <p:cNvSpPr>
            <a:spLocks noGrp="1"/>
          </p:cNvSpPr>
          <p:nvPr>
            <p:ph type="title"/>
          </p:nvPr>
        </p:nvSpPr>
        <p:spPr/>
        <p:txBody>
          <a:bodyPr>
            <a:normAutofit/>
          </a:bodyPr>
          <a:lstStyle/>
          <a:p>
            <a:pPr algn="ctr"/>
            <a:r>
              <a:rPr lang="en-US" sz="3600"/>
              <a:t>Improvements in Procurement</a:t>
            </a:r>
          </a:p>
        </p:txBody>
      </p:sp>
    </p:spTree>
    <p:extLst>
      <p:ext uri="{BB962C8B-B14F-4D97-AF65-F5344CB8AC3E}">
        <p14:creationId xmlns:p14="http://schemas.microsoft.com/office/powerpoint/2010/main" val="2925555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Workday Trainings via Webinars</a:t>
            </a:r>
          </a:p>
          <a:p>
            <a:pPr lvl="1"/>
            <a:r>
              <a:rPr lang="en-US"/>
              <a:t>Lunch and Learn Trainings for Managers</a:t>
            </a:r>
          </a:p>
          <a:p>
            <a:r>
              <a:rPr lang="en-US"/>
              <a:t>Reminder: New Benefit Information will not be available to view in Workday until January 2017.</a:t>
            </a:r>
          </a:p>
          <a:p>
            <a:r>
              <a:rPr lang="en-US"/>
              <a:t>Please keep your last paycheck voucher to compare to new </a:t>
            </a:r>
            <a:r>
              <a:rPr lang="en-US" err="1"/>
              <a:t>payslip</a:t>
            </a:r>
            <a:r>
              <a:rPr lang="en-US"/>
              <a:t> in Workday.</a:t>
            </a:r>
          </a:p>
          <a:p>
            <a:r>
              <a:rPr lang="en-US"/>
              <a:t>Your role on the WDSN is to support Go-live! Please review the FAQs on the Workday website for new valuable information.</a:t>
            </a:r>
          </a:p>
          <a:p>
            <a:pPr lvl="1"/>
            <a:endParaRPr lang="en-US"/>
          </a:p>
          <a:p>
            <a:pPr lvl="1"/>
            <a:endParaRPr lang="en-US"/>
          </a:p>
        </p:txBody>
      </p:sp>
      <p:sp>
        <p:nvSpPr>
          <p:cNvPr id="3" name="Title 2"/>
          <p:cNvSpPr>
            <a:spLocks noGrp="1"/>
          </p:cNvSpPr>
          <p:nvPr>
            <p:ph type="title"/>
          </p:nvPr>
        </p:nvSpPr>
        <p:spPr/>
        <p:txBody>
          <a:bodyPr/>
          <a:lstStyle/>
          <a:p>
            <a:r>
              <a:rPr lang="en-US"/>
              <a:t>Next Steps</a:t>
            </a:r>
          </a:p>
        </p:txBody>
      </p:sp>
    </p:spTree>
    <p:extLst>
      <p:ext uri="{BB962C8B-B14F-4D97-AF65-F5344CB8AC3E}">
        <p14:creationId xmlns:p14="http://schemas.microsoft.com/office/powerpoint/2010/main" val="121037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82550" y="859328"/>
            <a:ext cx="9226550" cy="6167457"/>
          </a:xfrm>
          <a:prstGeom prst="rect">
            <a:avLst/>
          </a:prstGeom>
          <a:blipFill dpi="0" rotWithShape="1">
            <a:blip r:embed="rId2">
              <a:alphaModFix amt="48000"/>
              <a:extLst>
                <a:ext uri="{28A0092B-C50C-407E-A947-70E740481C1C}">
                  <a14:useLocalDpi xmlns:a14="http://schemas.microsoft.com/office/drawing/2010/main" val="0"/>
                </a:ext>
              </a:extLst>
            </a:blip>
            <a:srcRect/>
            <a:stretch>
              <a:fillRect/>
            </a:stretch>
          </a:blipFill>
          <a:ln>
            <a:solidFill>
              <a:schemeClr val="accent1">
                <a:shade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 name="Title 2"/>
          <p:cNvSpPr>
            <a:spLocks noGrp="1"/>
          </p:cNvSpPr>
          <p:nvPr>
            <p:ph type="title"/>
          </p:nvPr>
        </p:nvSpPr>
        <p:spPr>
          <a:xfrm>
            <a:off x="300941" y="-11574"/>
            <a:ext cx="7101676" cy="870902"/>
          </a:xfrm>
        </p:spPr>
        <p:txBody>
          <a:bodyPr>
            <a:normAutofit/>
          </a:bodyPr>
          <a:lstStyle/>
          <a:p>
            <a:r>
              <a:rPr lang="en-US" sz="3600" b="0">
                <a:solidFill>
                  <a:schemeClr val="accent1">
                    <a:lumMod val="75000"/>
                  </a:schemeClr>
                </a:solidFill>
                <a:latin typeface="Calibri" panose="020F0502020204030204" pitchFamily="34" charset="0"/>
              </a:rPr>
              <a:t>High Level Workday Timeline</a:t>
            </a:r>
            <a:endParaRPr lang="en-US" sz="3600"/>
          </a:p>
        </p:txBody>
      </p:sp>
      <p:pic>
        <p:nvPicPr>
          <p:cNvPr id="4" name="Picture 3"/>
          <p:cNvPicPr>
            <a:picLocks noChangeAspect="1"/>
          </p:cNvPicPr>
          <p:nvPr/>
        </p:nvPicPr>
        <p:blipFill>
          <a:blip r:embed="rId3"/>
          <a:stretch>
            <a:fillRect/>
          </a:stretch>
        </p:blipFill>
        <p:spPr>
          <a:xfrm>
            <a:off x="-487786" y="1730231"/>
            <a:ext cx="10152646" cy="4167364"/>
          </a:xfrm>
          <a:prstGeom prst="rect">
            <a:avLst/>
          </a:prstGeom>
          <a:scene3d>
            <a:camera prst="isometricOffAxis1Right"/>
            <a:lightRig rig="threePt" dir="t"/>
          </a:scene3d>
        </p:spPr>
      </p:pic>
      <p:sp>
        <p:nvSpPr>
          <p:cNvPr id="28" name="TextBox 27"/>
          <p:cNvSpPr txBox="1"/>
          <p:nvPr/>
        </p:nvSpPr>
        <p:spPr>
          <a:xfrm>
            <a:off x="6405924" y="5290521"/>
            <a:ext cx="1319514" cy="307777"/>
          </a:xfrm>
          <a:prstGeom prst="rect">
            <a:avLst/>
          </a:prstGeom>
          <a:noFill/>
        </p:spPr>
        <p:txBody>
          <a:bodyPr wrap="square" rtlCol="0">
            <a:spAutoFit/>
          </a:bodyPr>
          <a:lstStyle/>
          <a:p>
            <a:pPr algn="ctr"/>
            <a:r>
              <a:rPr lang="en-US" sz="1400"/>
              <a:t>Users Test</a:t>
            </a:r>
          </a:p>
        </p:txBody>
      </p:sp>
      <p:sp>
        <p:nvSpPr>
          <p:cNvPr id="30" name="TextBox 29"/>
          <p:cNvSpPr txBox="1"/>
          <p:nvPr/>
        </p:nvSpPr>
        <p:spPr>
          <a:xfrm>
            <a:off x="3845510" y="4276917"/>
            <a:ext cx="1319514" cy="307777"/>
          </a:xfrm>
          <a:prstGeom prst="rect">
            <a:avLst/>
          </a:prstGeom>
          <a:noFill/>
        </p:spPr>
        <p:txBody>
          <a:bodyPr wrap="square" rtlCol="0">
            <a:spAutoFit/>
          </a:bodyPr>
          <a:lstStyle/>
          <a:p>
            <a:pPr algn="ctr"/>
            <a:r>
              <a:rPr lang="en-US" sz="1400"/>
              <a:t>Users Test</a:t>
            </a:r>
          </a:p>
        </p:txBody>
      </p:sp>
      <p:sp>
        <p:nvSpPr>
          <p:cNvPr id="31" name="Rounded Rectangle 30"/>
          <p:cNvSpPr/>
          <p:nvPr/>
        </p:nvSpPr>
        <p:spPr>
          <a:xfrm rot="21062312">
            <a:off x="308664" y="4733035"/>
            <a:ext cx="3145632" cy="267089"/>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US" sz="1600" b="1" i="0" u="none" strike="noStrike" kern="0" cap="none" spc="0" normalizeH="0" baseline="0" noProof="0">
                <a:ln>
                  <a:noFill/>
                </a:ln>
                <a:solidFill>
                  <a:schemeClr val="accent2">
                    <a:lumMod val="50000"/>
                  </a:schemeClr>
                </a:solidFill>
                <a:uLnTx/>
                <a:uFillTx/>
                <a:latin typeface="Calibri"/>
                <a:ea typeface="+mn-ea"/>
                <a:cs typeface="+mn-cs"/>
              </a:rPr>
              <a:t>Human Resources &amp; Payroll</a:t>
            </a:r>
          </a:p>
        </p:txBody>
      </p:sp>
      <p:sp>
        <p:nvSpPr>
          <p:cNvPr id="32" name="Rounded Rectangle 31"/>
          <p:cNvSpPr/>
          <p:nvPr/>
        </p:nvSpPr>
        <p:spPr>
          <a:xfrm rot="21081264">
            <a:off x="3629095" y="5624591"/>
            <a:ext cx="2927053" cy="267089"/>
          </a:xfrm>
          <a:prstGeom prst="roundRect">
            <a:avLst/>
          </a:prstGeom>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1600" b="1" kern="0" noProof="0">
                <a:solidFill>
                  <a:schemeClr val="accent2">
                    <a:lumMod val="50000"/>
                  </a:schemeClr>
                </a:solidFill>
                <a:latin typeface="Calibri"/>
              </a:rPr>
              <a:t>Finance &amp; Purchasing</a:t>
            </a:r>
            <a:endParaRPr kumimoji="0" lang="en-US" sz="1600" b="1" i="0" u="none" strike="noStrike" kern="0" cap="none" spc="0" normalizeH="0" baseline="0" noProof="0">
              <a:ln>
                <a:noFill/>
              </a:ln>
              <a:solidFill>
                <a:schemeClr val="accent2">
                  <a:lumMod val="50000"/>
                </a:schemeClr>
              </a:solidFill>
              <a:effectLst/>
              <a:uLnTx/>
              <a:uFillTx/>
              <a:latin typeface="Calibri"/>
            </a:endParaRPr>
          </a:p>
        </p:txBody>
      </p:sp>
      <p:sp>
        <p:nvSpPr>
          <p:cNvPr id="6" name="TextBox 5"/>
          <p:cNvSpPr txBox="1"/>
          <p:nvPr/>
        </p:nvSpPr>
        <p:spPr>
          <a:xfrm>
            <a:off x="5301206" y="3999668"/>
            <a:ext cx="1493134" cy="646331"/>
          </a:xfrm>
          <a:prstGeom prst="rect">
            <a:avLst/>
          </a:prstGeom>
          <a:noFill/>
        </p:spPr>
        <p:txBody>
          <a:bodyPr wrap="square" rtlCol="0">
            <a:spAutoFit/>
          </a:bodyPr>
          <a:lstStyle/>
          <a:p>
            <a:pPr algn="ctr"/>
            <a:r>
              <a:rPr lang="en-US" b="1"/>
              <a:t>Dec 17, 2016</a:t>
            </a:r>
          </a:p>
          <a:p>
            <a:pPr algn="ctr"/>
            <a:r>
              <a:rPr lang="en-US" b="1"/>
              <a:t>Go-Live</a:t>
            </a:r>
          </a:p>
        </p:txBody>
      </p:sp>
      <p:sp>
        <p:nvSpPr>
          <p:cNvPr id="12" name="TextBox 11"/>
          <p:cNvSpPr txBox="1"/>
          <p:nvPr/>
        </p:nvSpPr>
        <p:spPr>
          <a:xfrm>
            <a:off x="7725438" y="4949511"/>
            <a:ext cx="1442192" cy="646331"/>
          </a:xfrm>
          <a:prstGeom prst="rect">
            <a:avLst/>
          </a:prstGeom>
          <a:noFill/>
        </p:spPr>
        <p:txBody>
          <a:bodyPr wrap="square" rtlCol="0">
            <a:spAutoFit/>
          </a:bodyPr>
          <a:lstStyle/>
          <a:p>
            <a:pPr algn="ctr"/>
            <a:r>
              <a:rPr lang="en-US" b="1"/>
              <a:t>July 1, 2017</a:t>
            </a:r>
          </a:p>
          <a:p>
            <a:pPr algn="ctr"/>
            <a:r>
              <a:rPr lang="en-US" b="1"/>
              <a:t>Go-Live</a:t>
            </a:r>
          </a:p>
        </p:txBody>
      </p:sp>
    </p:spTree>
    <p:extLst>
      <p:ext uri="{BB962C8B-B14F-4D97-AF65-F5344CB8AC3E}">
        <p14:creationId xmlns:p14="http://schemas.microsoft.com/office/powerpoint/2010/main" val="357048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a:solidFill>
                  <a:schemeClr val="accent5">
                    <a:lumMod val="75000"/>
                  </a:schemeClr>
                </a:solidFill>
                <a:latin typeface="+mj-lt"/>
                <a:cs typeface="+mj-cs"/>
              </a:rPr>
              <a:t>Go-live and Holiday Pay</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1948" y="5109327"/>
            <a:ext cx="1750515" cy="123491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548" y="4865924"/>
            <a:ext cx="1630837" cy="931560"/>
          </a:xfrm>
          <a:prstGeom prst="rect">
            <a:avLst/>
          </a:prstGeom>
        </p:spPr>
      </p:pic>
      <p:sp>
        <p:nvSpPr>
          <p:cNvPr id="6" name="Content Placeholder 3"/>
          <p:cNvSpPr txBox="1">
            <a:spLocks/>
          </p:cNvSpPr>
          <p:nvPr/>
        </p:nvSpPr>
        <p:spPr>
          <a:xfrm>
            <a:off x="1035230" y="1082908"/>
            <a:ext cx="7651570" cy="5591740"/>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a:latin typeface="Calibri" panose="020F0502020204030204" pitchFamily="34" charset="0"/>
            </a:endParaRPr>
          </a:p>
        </p:txBody>
      </p:sp>
      <p:sp>
        <p:nvSpPr>
          <p:cNvPr id="7" name="Content Placeholder 3"/>
          <p:cNvSpPr txBox="1">
            <a:spLocks/>
          </p:cNvSpPr>
          <p:nvPr/>
        </p:nvSpPr>
        <p:spPr>
          <a:xfrm>
            <a:off x="1187630" y="1235308"/>
            <a:ext cx="7651570" cy="5591740"/>
          </a:xfrm>
          <a:prstGeom prst="rect">
            <a:avLst/>
          </a:prstGeom>
        </p:spPr>
        <p:txBody>
          <a:bodyPr vert="horz" lIns="91440" tIns="45720" rIns="91440" bIns="45720" rtlCol="0" anchor="t">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For approved time </a:t>
            </a:r>
            <a:r>
              <a:rPr lang="en-US" sz="2400" dirty="0">
                <a:latin typeface="Calibri" panose="020F0502020204030204" pitchFamily="34" charset="0"/>
                <a:ea typeface="Calibri" panose="020F0502020204030204" pitchFamily="34" charset="0"/>
                <a:cs typeface="Times New Roman" panose="02020603050405020304" pitchFamily="18" charset="0"/>
              </a:rPr>
              <a:t>off </a:t>
            </a:r>
            <a:r>
              <a:rPr lang="en-US" sz="2400" dirty="0" smtClean="0">
                <a:latin typeface="Calibri" panose="020F0502020204030204" pitchFamily="34" charset="0"/>
                <a:ea typeface="Calibri" panose="020F0502020204030204" pitchFamily="34" charset="0"/>
                <a:cs typeface="Times New Roman" panose="02020603050405020304" pitchFamily="18" charset="0"/>
              </a:rPr>
              <a:t>for any </a:t>
            </a:r>
            <a:r>
              <a:rPr lang="en-US" sz="2400" dirty="0">
                <a:latin typeface="Calibri" panose="020F0502020204030204" pitchFamily="34" charset="0"/>
                <a:ea typeface="Calibri" panose="020F0502020204030204" pitchFamily="34" charset="0"/>
                <a:cs typeface="Times New Roman" panose="02020603050405020304" pitchFamily="18" charset="0"/>
              </a:rPr>
              <a:t>time after December 17</a:t>
            </a:r>
            <a:r>
              <a:rPr lang="en-US" sz="240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the </a:t>
            </a:r>
            <a:r>
              <a:rPr lang="en-US" sz="2400" dirty="0">
                <a:latin typeface="Calibri" panose="020F0502020204030204" pitchFamily="34" charset="0"/>
                <a:ea typeface="Calibri" panose="020F0502020204030204" pitchFamily="34" charset="0"/>
                <a:cs typeface="Times New Roman" panose="02020603050405020304" pitchFamily="18" charset="0"/>
              </a:rPr>
              <a:t>time off request (forms) will have to be hand entered by either you or your timekeeper and approved again by your supervisor in Workday after the system is live.  Otherwise your paycheck will not reflect the time off and your accrued time will be wrong</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a:buFont typeface="Arial" panose="020B0604020202020204" pitchFamily="34" charset="0"/>
              <a:buChar char="•"/>
            </a:pPr>
            <a:endParaRPr lang="en-US" sz="2400" dirty="0" smtClean="0">
              <a:latin typeface="Calibri" panose="020F0502020204030204" pitchFamily="34" charset="0"/>
            </a:endParaRPr>
          </a:p>
          <a:p>
            <a:r>
              <a:rPr lang="en-US" sz="2400" dirty="0" smtClean="0">
                <a:latin typeface="Calibri" panose="020F0502020204030204" pitchFamily="34" charset="0"/>
              </a:rPr>
              <a:t>For </a:t>
            </a:r>
            <a:r>
              <a:rPr lang="en-US" sz="2400" dirty="0">
                <a:latin typeface="Calibri" panose="020F0502020204030204" pitchFamily="34" charset="0"/>
              </a:rPr>
              <a:t>central office staff that </a:t>
            </a:r>
            <a:r>
              <a:rPr lang="en-US" sz="2400" dirty="0" smtClean="0">
                <a:latin typeface="Calibri" panose="020F0502020204030204" pitchFamily="34" charset="0"/>
              </a:rPr>
              <a:t>do </a:t>
            </a:r>
            <a:r>
              <a:rPr lang="en-US" sz="2400" dirty="0">
                <a:latin typeface="Calibri" panose="020F0502020204030204" pitchFamily="34" charset="0"/>
              </a:rPr>
              <a:t>not have a timekeeper, please be prepared to enter your Christmas vacation time-off (approved or unapproved) via Workday beginning Monday, December </a:t>
            </a:r>
            <a:r>
              <a:rPr lang="en-US" sz="2400" dirty="0" smtClean="0">
                <a:latin typeface="Calibri" panose="020F0502020204030204" pitchFamily="34" charset="0"/>
              </a:rPr>
              <a:t>19th</a:t>
            </a:r>
            <a:r>
              <a:rPr lang="en-US" sz="2400" dirty="0">
                <a:latin typeface="Calibri" panose="020F0502020204030204" pitchFamily="34" charset="0"/>
              </a:rPr>
              <a:t>.</a:t>
            </a:r>
          </a:p>
          <a:p>
            <a:endParaRPr lang="en-US" sz="2400" dirty="0">
              <a:latin typeface="Calibri" panose="020F0502020204030204" pitchFamily="34" charset="0"/>
            </a:endParaRPr>
          </a:p>
        </p:txBody>
      </p:sp>
    </p:spTree>
    <p:extLst>
      <p:ext uri="{BB962C8B-B14F-4D97-AF65-F5344CB8AC3E}">
        <p14:creationId xmlns:p14="http://schemas.microsoft.com/office/powerpoint/2010/main" val="2886244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a:solidFill>
                  <a:schemeClr val="accent5">
                    <a:lumMod val="75000"/>
                  </a:schemeClr>
                </a:solidFill>
                <a:latin typeface="+mj-lt"/>
                <a:cs typeface="+mj-cs"/>
              </a:rPr>
              <a:t>Go-live and Holiday Pay</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81948" y="5109327"/>
            <a:ext cx="1750515" cy="123491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548" y="4865924"/>
            <a:ext cx="1630837" cy="931560"/>
          </a:xfrm>
          <a:prstGeom prst="rect">
            <a:avLst/>
          </a:prstGeom>
        </p:spPr>
      </p:pic>
      <p:sp>
        <p:nvSpPr>
          <p:cNvPr id="6" name="Content Placeholder 3"/>
          <p:cNvSpPr txBox="1">
            <a:spLocks/>
          </p:cNvSpPr>
          <p:nvPr/>
        </p:nvSpPr>
        <p:spPr>
          <a:xfrm>
            <a:off x="1035230" y="1082908"/>
            <a:ext cx="7651570" cy="5591740"/>
          </a:xfrm>
          <a:prstGeom prst="rect">
            <a:avLst/>
          </a:prstGeom>
        </p:spPr>
        <p:txBody>
          <a:bodyPr vert="horz" lIns="91440" tIns="45720" rIns="91440" bIns="45720" rtlCol="0">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a:latin typeface="Calibri" panose="020F0502020204030204" pitchFamily="34" charset="0"/>
            </a:endParaRPr>
          </a:p>
        </p:txBody>
      </p:sp>
      <p:sp>
        <p:nvSpPr>
          <p:cNvPr id="7" name="Content Placeholder 3"/>
          <p:cNvSpPr txBox="1">
            <a:spLocks/>
          </p:cNvSpPr>
          <p:nvPr/>
        </p:nvSpPr>
        <p:spPr>
          <a:xfrm>
            <a:off x="1187630" y="1235308"/>
            <a:ext cx="7651570" cy="5591740"/>
          </a:xfrm>
          <a:prstGeom prst="rect">
            <a:avLst/>
          </a:prstGeom>
        </p:spPr>
        <p:txBody>
          <a:bodyPr vert="horz" lIns="91440" tIns="45720" rIns="91440" bIns="45720" rtlCol="0" anchor="t">
            <a:noAutofit/>
          </a:bodyPr>
          <a:lstStyle>
            <a:lvl1pPr marL="514350" indent="-514350" algn="l" defTabSz="457200" rtl="0" eaLnBrk="1" latinLnBrk="0" hangingPunct="1">
              <a:spcBef>
                <a:spcPct val="20000"/>
              </a:spcBef>
              <a:buFont typeface="Wingdings" charset="2"/>
              <a:buChar char="§"/>
              <a:defRPr sz="2800" b="0" i="0" kern="1200">
                <a:solidFill>
                  <a:schemeClr val="tx1"/>
                </a:solidFill>
                <a:latin typeface="Corbel"/>
                <a:ea typeface="+mn-ea"/>
                <a:cs typeface="Corbel"/>
              </a:defRPr>
            </a:lvl1pPr>
            <a:lvl2pPr marL="971550" indent="-514350" algn="l" defTabSz="457200" rtl="0" eaLnBrk="1" latinLnBrk="0" hangingPunct="1">
              <a:spcBef>
                <a:spcPct val="20000"/>
              </a:spcBef>
              <a:buFont typeface="Wingdings" charset="2"/>
              <a:buChar char="§"/>
              <a:defRPr sz="2400" b="0" i="0" kern="1200">
                <a:solidFill>
                  <a:schemeClr val="tx1"/>
                </a:solidFill>
                <a:latin typeface="Corbel"/>
                <a:ea typeface="+mn-ea"/>
                <a:cs typeface="Corbel"/>
              </a:defRPr>
            </a:lvl2pPr>
            <a:lvl3pPr marL="1371600" indent="-457200" algn="l" defTabSz="457200" rtl="0" eaLnBrk="1" latinLnBrk="0" hangingPunct="1">
              <a:spcBef>
                <a:spcPct val="20000"/>
              </a:spcBef>
              <a:buFont typeface="Wingdings" charset="2"/>
              <a:buChar char="§"/>
              <a:defRPr sz="2000" b="0" i="0" kern="1200">
                <a:solidFill>
                  <a:schemeClr val="tx1"/>
                </a:solidFill>
                <a:latin typeface="Corbel"/>
                <a:ea typeface="+mn-ea"/>
                <a:cs typeface="Corbel"/>
              </a:defRPr>
            </a:lvl3pPr>
            <a:lvl4pPr marL="18288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4pPr>
            <a:lvl5pPr marL="2286000" indent="-457200" algn="l" defTabSz="457200" rtl="0" eaLnBrk="1" latinLnBrk="0" hangingPunct="1">
              <a:spcBef>
                <a:spcPct val="20000"/>
              </a:spcBef>
              <a:buFont typeface="Wingdings" charset="2"/>
              <a:buChar char="§"/>
              <a:defRPr sz="1800" b="0" i="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latin typeface="Calibri" panose="020F0502020204030204" pitchFamily="34" charset="0"/>
            </a:endParaRPr>
          </a:p>
          <a:p>
            <a:pPr>
              <a:buFont typeface="Arial" panose="020B0604020202020204" pitchFamily="34" charset="0"/>
              <a:buChar char="•"/>
            </a:pPr>
            <a:r>
              <a:rPr lang="en-US" sz="2400" dirty="0">
                <a:latin typeface="Calibri" panose="020F0502020204030204" pitchFamily="34" charset="0"/>
              </a:rPr>
              <a:t>For school-based personnel that has Christmas Break off, you will not have to check-in or submit during this time.</a:t>
            </a:r>
          </a:p>
          <a:p>
            <a:pPr>
              <a:buFont typeface="Arial" panose="020B0604020202020204" pitchFamily="34" charset="0"/>
              <a:buChar char="•"/>
            </a:pPr>
            <a:endParaRPr lang="en-US" sz="2400" dirty="0">
              <a:latin typeface="Calibri" panose="020F0502020204030204" pitchFamily="34" charset="0"/>
            </a:endParaRPr>
          </a:p>
          <a:p>
            <a:pPr>
              <a:buFont typeface="Arial" panose="020B0604020202020204" pitchFamily="34" charset="0"/>
              <a:buChar char="•"/>
            </a:pPr>
            <a:r>
              <a:rPr lang="en-US" sz="2400" dirty="0">
                <a:latin typeface="Calibri" panose="020F0502020204030204" pitchFamily="34" charset="0"/>
              </a:rPr>
              <a:t>For custodians and cleaners that will be working during the Christmas Break, you will check-in and out and submit your time accordingly.</a:t>
            </a:r>
          </a:p>
          <a:p>
            <a:pPr>
              <a:buFont typeface="Arial" panose="020B0604020202020204" pitchFamily="34" charset="0"/>
              <a:buChar char="•"/>
            </a:pPr>
            <a:endParaRPr lang="en-US" sz="2400" dirty="0">
              <a:latin typeface="Calibri" panose="020F0502020204030204" pitchFamily="34" charset="0"/>
            </a:endParaRPr>
          </a:p>
        </p:txBody>
      </p:sp>
    </p:spTree>
    <p:extLst>
      <p:ext uri="{BB962C8B-B14F-4D97-AF65-F5344CB8AC3E}">
        <p14:creationId xmlns:p14="http://schemas.microsoft.com/office/powerpoint/2010/main" val="2291507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7699" y="13172"/>
            <a:ext cx="7101676" cy="870902"/>
          </a:xfrm>
        </p:spPr>
        <p:txBody>
          <a:bodyPr>
            <a:normAutofit/>
          </a:bodyPr>
          <a:lstStyle/>
          <a:p>
            <a:r>
              <a:rPr lang="en-US" sz="3600" b="0">
                <a:solidFill>
                  <a:schemeClr val="accent1">
                    <a:lumMod val="75000"/>
                  </a:schemeClr>
                </a:solidFill>
                <a:latin typeface="Calibri" panose="020F0502020204030204" pitchFamily="34" charset="0"/>
              </a:rPr>
              <a:t>What’s New With the Website</a:t>
            </a:r>
            <a:endParaRPr lang="en-US" sz="3600"/>
          </a:p>
        </p:txBody>
      </p:sp>
      <p:pic>
        <p:nvPicPr>
          <p:cNvPr id="4" name="Picture 3"/>
          <p:cNvPicPr>
            <a:picLocks noChangeAspect="1"/>
          </p:cNvPicPr>
          <p:nvPr/>
        </p:nvPicPr>
        <p:blipFill>
          <a:blip r:embed="rId2"/>
          <a:stretch>
            <a:fillRect/>
          </a:stretch>
        </p:blipFill>
        <p:spPr>
          <a:xfrm>
            <a:off x="3273387" y="2818614"/>
            <a:ext cx="5704269" cy="4039386"/>
          </a:xfrm>
          <a:prstGeom prst="rect">
            <a:avLst/>
          </a:prstGeom>
        </p:spPr>
      </p:pic>
      <p:sp>
        <p:nvSpPr>
          <p:cNvPr id="5" name="Content Placeholder 3"/>
          <p:cNvSpPr>
            <a:spLocks noGrp="1"/>
          </p:cNvSpPr>
          <p:nvPr>
            <p:ph idx="1"/>
          </p:nvPr>
        </p:nvSpPr>
        <p:spPr>
          <a:xfrm>
            <a:off x="1035230" y="1082908"/>
            <a:ext cx="7651570" cy="5591740"/>
          </a:xfrm>
        </p:spPr>
        <p:txBody>
          <a:bodyPr>
            <a:noAutofit/>
          </a:bodyPr>
          <a:lstStyle/>
          <a:p>
            <a:pPr>
              <a:buFont typeface="Arial" panose="020B0604020202020204" pitchFamily="34" charset="0"/>
              <a:buChar char="•"/>
            </a:pPr>
            <a:r>
              <a:rPr lang="en-US" sz="2400">
                <a:latin typeface="Calibri" panose="020F0502020204030204" pitchFamily="34" charset="0"/>
              </a:rPr>
              <a:t>Testimonial Video- Thanks to our new movie stars</a:t>
            </a:r>
          </a:p>
          <a:p>
            <a:pPr>
              <a:buFont typeface="Arial" panose="020B0604020202020204" pitchFamily="34" charset="0"/>
              <a:buChar char="•"/>
            </a:pPr>
            <a:r>
              <a:rPr lang="en-US" sz="2400">
                <a:latin typeface="Calibri" panose="020F0502020204030204" pitchFamily="34" charset="0"/>
              </a:rPr>
              <a:t>60 more FAQ’s</a:t>
            </a:r>
          </a:p>
          <a:p>
            <a:pPr>
              <a:buFont typeface="Arial" panose="020B0604020202020204" pitchFamily="34" charset="0"/>
              <a:buChar char="•"/>
            </a:pPr>
            <a:r>
              <a:rPr lang="en-US" sz="2400">
                <a:latin typeface="Calibri" panose="020F0502020204030204" pitchFamily="34" charset="0"/>
              </a:rPr>
              <a:t>Countdown clock</a:t>
            </a:r>
          </a:p>
          <a:p>
            <a:pPr>
              <a:buFont typeface="Arial" panose="020B0604020202020204" pitchFamily="34" charset="0"/>
              <a:buChar char="•"/>
            </a:pPr>
            <a:r>
              <a:rPr lang="en-US" sz="2400">
                <a:latin typeface="Calibri" panose="020F0502020204030204" pitchFamily="34" charset="0"/>
              </a:rPr>
              <a:t>Meeting in a box</a:t>
            </a:r>
          </a:p>
        </p:txBody>
      </p:sp>
    </p:spTree>
    <p:extLst>
      <p:ext uri="{BB962C8B-B14F-4D97-AF65-F5344CB8AC3E}">
        <p14:creationId xmlns:p14="http://schemas.microsoft.com/office/powerpoint/2010/main" val="2903180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35230" y="5074956"/>
            <a:ext cx="10564451" cy="2843363"/>
          </a:xfrm>
        </p:spPr>
        <p:txBody>
          <a:bodyPr>
            <a:noAutofit/>
          </a:bodyPr>
          <a:lstStyle/>
          <a:p>
            <a:pPr>
              <a:buFont typeface="Arial" panose="020B0604020202020204" pitchFamily="34" charset="0"/>
              <a:buChar char="•"/>
            </a:pPr>
            <a:r>
              <a:rPr lang="en-US" sz="1600">
                <a:latin typeface="Calibri" panose="020F0502020204030204" pitchFamily="34" charset="0"/>
              </a:rPr>
              <a:t>Daily emails to all employees until end of January</a:t>
            </a:r>
          </a:p>
          <a:p>
            <a:pPr>
              <a:buFont typeface="Arial" panose="020B0604020202020204" pitchFamily="34" charset="0"/>
              <a:buChar char="•"/>
            </a:pPr>
            <a:r>
              <a:rPr lang="en-US" sz="1600">
                <a:latin typeface="Calibri" panose="020F0502020204030204" pitchFamily="34" charset="0"/>
              </a:rPr>
              <a:t>Workday Wednesdays from Eric Gordon</a:t>
            </a:r>
          </a:p>
          <a:p>
            <a:pPr>
              <a:buFont typeface="Arial" panose="020B0604020202020204" pitchFamily="34" charset="0"/>
              <a:buChar char="•"/>
            </a:pPr>
            <a:r>
              <a:rPr lang="en-US" sz="1600">
                <a:latin typeface="Calibri" panose="020F0502020204030204" pitchFamily="34" charset="0"/>
              </a:rPr>
              <a:t>Other days from Steering Committee</a:t>
            </a:r>
          </a:p>
          <a:p>
            <a:pPr>
              <a:buFont typeface="Arial" panose="020B0604020202020204" pitchFamily="34" charset="0"/>
              <a:buChar char="•"/>
            </a:pPr>
            <a:r>
              <a:rPr lang="en-US" sz="1600">
                <a:latin typeface="Calibri" panose="020F0502020204030204" pitchFamily="34" charset="0"/>
              </a:rPr>
              <a:t>Reminders, tips, job aids, etc.</a:t>
            </a:r>
          </a:p>
          <a:p>
            <a:pPr>
              <a:buFont typeface="Arial" panose="020B0604020202020204" pitchFamily="34" charset="0"/>
              <a:buChar char="•"/>
            </a:pPr>
            <a:r>
              <a:rPr lang="en-US" sz="1600">
                <a:latin typeface="Calibri" panose="020F0502020204030204" pitchFamily="34" charset="0"/>
              </a:rPr>
              <a:t>Some emails will be just for Supervisors</a:t>
            </a:r>
          </a:p>
          <a:p>
            <a:pPr>
              <a:buFont typeface="Arial" panose="020B0604020202020204" pitchFamily="34" charset="0"/>
              <a:buChar char="•"/>
            </a:pPr>
            <a:r>
              <a:rPr lang="en-US" sz="1600">
                <a:latin typeface="Calibri" panose="020F0502020204030204" pitchFamily="34" charset="0"/>
              </a:rPr>
              <a:t>Send any messages you don’t want us to miss</a:t>
            </a:r>
          </a:p>
          <a:p>
            <a:pPr marL="457200" lvl="1" indent="0">
              <a:buNone/>
            </a:pPr>
            <a:endParaRPr lang="en-US" sz="1400">
              <a:latin typeface="Calibri" panose="020F0502020204030204" pitchFamily="34" charset="0"/>
            </a:endParaRPr>
          </a:p>
        </p:txBody>
      </p:sp>
      <p:sp>
        <p:nvSpPr>
          <p:cNvPr id="2" name="Title 1"/>
          <p:cNvSpPr>
            <a:spLocks noGrp="1"/>
          </p:cNvSpPr>
          <p:nvPr>
            <p:ph type="title"/>
          </p:nvPr>
        </p:nvSpPr>
        <p:spPr/>
        <p:txBody>
          <a:bodyPr>
            <a:noAutofit/>
          </a:bodyPr>
          <a:lstStyle/>
          <a:p>
            <a:r>
              <a:rPr lang="en-US" sz="3200" b="0">
                <a:solidFill>
                  <a:schemeClr val="accent5">
                    <a:lumMod val="75000"/>
                  </a:schemeClr>
                </a:solidFill>
                <a:latin typeface="+mj-lt"/>
                <a:cs typeface="+mj-cs"/>
              </a:rPr>
              <a:t>Daily Messages</a:t>
            </a:r>
          </a:p>
        </p:txBody>
      </p:sp>
      <p:pic>
        <p:nvPicPr>
          <p:cNvPr id="3" name="Picture 2"/>
          <p:cNvPicPr>
            <a:picLocks noChangeAspect="1"/>
          </p:cNvPicPr>
          <p:nvPr/>
        </p:nvPicPr>
        <p:blipFill>
          <a:blip r:embed="rId3"/>
          <a:stretch>
            <a:fillRect/>
          </a:stretch>
        </p:blipFill>
        <p:spPr>
          <a:xfrm>
            <a:off x="-64446" y="914399"/>
            <a:ext cx="9208446" cy="4052347"/>
          </a:xfrm>
          <a:prstGeom prst="rect">
            <a:avLst/>
          </a:prstGeom>
        </p:spPr>
      </p:pic>
    </p:spTree>
    <p:extLst>
      <p:ext uri="{BB962C8B-B14F-4D97-AF65-F5344CB8AC3E}">
        <p14:creationId xmlns:p14="http://schemas.microsoft.com/office/powerpoint/2010/main" val="2088589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54" y="2449608"/>
            <a:ext cx="7274212" cy="542464"/>
          </a:xfrm>
        </p:spPr>
        <p:txBody>
          <a:bodyPr>
            <a:noAutofit/>
          </a:bodyPr>
          <a:lstStyle/>
          <a:p>
            <a:r>
              <a:rPr lang="en-US" sz="3600" b="0">
                <a:solidFill>
                  <a:schemeClr val="accent1">
                    <a:lumMod val="75000"/>
                  </a:schemeClr>
                </a:solidFill>
                <a:latin typeface="Calibri" panose="020F0502020204030204" pitchFamily="34" charset="0"/>
              </a:rPr>
              <a:t>Your Role in Deploying Workday</a:t>
            </a:r>
          </a:p>
        </p:txBody>
      </p:sp>
      <p:sp>
        <p:nvSpPr>
          <p:cNvPr id="3" name="Text Placeholder 2"/>
          <p:cNvSpPr>
            <a:spLocks noGrp="1"/>
          </p:cNvSpPr>
          <p:nvPr>
            <p:ph type="body" sz="quarter" idx="12"/>
          </p:nvPr>
        </p:nvSpPr>
        <p:spPr/>
        <p:txBody>
          <a:bodyPr/>
          <a:lstStyle/>
          <a:p>
            <a:r>
              <a:rPr lang="en-US" b="0" i="1">
                <a:effectLst>
                  <a:outerShdw blurRad="38100" dist="38100" dir="2700000" algn="tl">
                    <a:srgbClr val="000000">
                      <a:alpha val="43137"/>
                    </a:srgbClr>
                  </a:outerShdw>
                </a:effectLst>
              </a:rPr>
              <a:t>Workday Support Model</a:t>
            </a:r>
          </a:p>
        </p:txBody>
      </p:sp>
      <p:sp>
        <p:nvSpPr>
          <p:cNvPr id="4" name="Text Placeholder 3"/>
          <p:cNvSpPr>
            <a:spLocks noGrp="1"/>
          </p:cNvSpPr>
          <p:nvPr>
            <p:ph type="body" sz="quarter" idx="13"/>
          </p:nvPr>
        </p:nvSpPr>
        <p:spPr/>
        <p:txBody>
          <a:bodyPr>
            <a:normAutofit fontScale="62500" lnSpcReduction="20000"/>
          </a:bodyPr>
          <a:lstStyle/>
          <a:p>
            <a:endParaRPr lang="en-US" sz="1600"/>
          </a:p>
          <a:p>
            <a:r>
              <a:rPr lang="en-US" i="1"/>
              <a:t>November 1, 2016</a:t>
            </a:r>
            <a:endParaRPr lang="en-US" sz="1400" i="1"/>
          </a:p>
        </p:txBody>
      </p:sp>
      <p:pic>
        <p:nvPicPr>
          <p:cNvPr id="6" name="Picture 5"/>
          <p:cNvPicPr>
            <a:picLocks noChangeAspect="1"/>
          </p:cNvPicPr>
          <p:nvPr/>
        </p:nvPicPr>
        <p:blipFill>
          <a:blip r:embed="rId2"/>
          <a:stretch>
            <a:fillRect/>
          </a:stretch>
        </p:blipFill>
        <p:spPr>
          <a:xfrm>
            <a:off x="5707803" y="4509953"/>
            <a:ext cx="2640208" cy="1998164"/>
          </a:xfrm>
          <a:prstGeom prst="rect">
            <a:avLst/>
          </a:prstGeom>
        </p:spPr>
      </p:pic>
    </p:spTree>
    <p:extLst>
      <p:ext uri="{BB962C8B-B14F-4D97-AF65-F5344CB8AC3E}">
        <p14:creationId xmlns:p14="http://schemas.microsoft.com/office/powerpoint/2010/main" val="241931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5230" y="133249"/>
            <a:ext cx="7975206" cy="870902"/>
          </a:xfrm>
        </p:spPr>
        <p:txBody>
          <a:bodyPr>
            <a:normAutofit fontScale="90000"/>
          </a:bodyPr>
          <a:lstStyle/>
          <a:p>
            <a:r>
              <a:rPr lang="en-US"/>
              <a:t>Workday Go-Live &amp; Sustainment Support</a:t>
            </a:r>
            <a:br>
              <a:rPr lang="en-US"/>
            </a:br>
            <a:r>
              <a:rPr lang="en-US"/>
              <a:t>Multi-Tier Support Model</a:t>
            </a:r>
            <a:br>
              <a:rPr lang="en-US"/>
            </a:br>
            <a:endParaRPr lang="en-US"/>
          </a:p>
        </p:txBody>
      </p:sp>
      <p:sp>
        <p:nvSpPr>
          <p:cNvPr id="4" name="TextBox 3"/>
          <p:cNvSpPr txBox="1"/>
          <p:nvPr/>
        </p:nvSpPr>
        <p:spPr>
          <a:xfrm>
            <a:off x="1097282" y="1997636"/>
            <a:ext cx="3924884" cy="923330"/>
          </a:xfrm>
          <a:prstGeom prst="rect">
            <a:avLst/>
          </a:prstGeom>
          <a:noFill/>
          <a:ln>
            <a:solidFill>
              <a:schemeClr val="tx1"/>
            </a:solidFill>
          </a:ln>
        </p:spPr>
        <p:txBody>
          <a:bodyPr wrap="square" rtlCol="0">
            <a:spAutoFit/>
          </a:bodyPr>
          <a:lstStyle/>
          <a:p>
            <a:r>
              <a:rPr lang="en-US" b="1" u="sng">
                <a:solidFill>
                  <a:prstClr val="black"/>
                </a:solidFill>
              </a:rPr>
              <a:t>Trainers at CMSD Locations</a:t>
            </a:r>
          </a:p>
          <a:p>
            <a:pPr marL="285750" indent="-285750">
              <a:buFont typeface="Arial" panose="020B0604020202020204" pitchFamily="34" charset="0"/>
              <a:buChar char="•"/>
            </a:pPr>
            <a:r>
              <a:rPr lang="en-US">
                <a:solidFill>
                  <a:prstClr val="black"/>
                </a:solidFill>
              </a:rPr>
              <a:t>Workday assistance from colleagues at CMSD locations</a:t>
            </a:r>
          </a:p>
        </p:txBody>
      </p:sp>
      <p:sp>
        <p:nvSpPr>
          <p:cNvPr id="6" name="TextBox 5"/>
          <p:cNvSpPr txBox="1"/>
          <p:nvPr/>
        </p:nvSpPr>
        <p:spPr>
          <a:xfrm>
            <a:off x="1083201" y="3345788"/>
            <a:ext cx="4360990" cy="923330"/>
          </a:xfrm>
          <a:prstGeom prst="rect">
            <a:avLst/>
          </a:prstGeom>
          <a:noFill/>
          <a:ln>
            <a:solidFill>
              <a:schemeClr val="tx1"/>
            </a:solidFill>
          </a:ln>
        </p:spPr>
        <p:txBody>
          <a:bodyPr wrap="square" rtlCol="0">
            <a:spAutoFit/>
          </a:bodyPr>
          <a:lstStyle/>
          <a:p>
            <a:r>
              <a:rPr lang="en-US" b="1" u="sng">
                <a:solidFill>
                  <a:prstClr val="black"/>
                </a:solidFill>
              </a:rPr>
              <a:t>Tier 1 – Workday Help Desk </a:t>
            </a:r>
          </a:p>
          <a:p>
            <a:pPr marL="285750" indent="-285750">
              <a:buFont typeface="Arial" panose="020B0604020202020204" pitchFamily="34" charset="0"/>
              <a:buChar char="•"/>
            </a:pPr>
            <a:r>
              <a:rPr lang="en-US">
                <a:solidFill>
                  <a:prstClr val="black"/>
                </a:solidFill>
              </a:rPr>
              <a:t>Provide Workday Navigation assistance, create Tier 2 tickets, 6am-8pm ET</a:t>
            </a:r>
          </a:p>
        </p:txBody>
      </p:sp>
      <p:sp>
        <p:nvSpPr>
          <p:cNvPr id="7" name="TextBox 6"/>
          <p:cNvSpPr txBox="1"/>
          <p:nvPr/>
        </p:nvSpPr>
        <p:spPr>
          <a:xfrm>
            <a:off x="6400800" y="3863935"/>
            <a:ext cx="2715065" cy="1200329"/>
          </a:xfrm>
          <a:prstGeom prst="rect">
            <a:avLst/>
          </a:prstGeom>
          <a:noFill/>
          <a:ln>
            <a:solidFill>
              <a:schemeClr val="tx1"/>
            </a:solidFill>
          </a:ln>
        </p:spPr>
        <p:txBody>
          <a:bodyPr wrap="square" rtlCol="0">
            <a:spAutoFit/>
          </a:bodyPr>
          <a:lstStyle/>
          <a:p>
            <a:r>
              <a:rPr lang="en-US" b="1" u="sng">
                <a:solidFill>
                  <a:prstClr val="black"/>
                </a:solidFill>
              </a:rPr>
              <a:t>CMSD IT Service Desk, </a:t>
            </a:r>
          </a:p>
          <a:p>
            <a:r>
              <a:rPr lang="en-US" b="1" u="sng">
                <a:solidFill>
                  <a:prstClr val="black"/>
                </a:solidFill>
              </a:rPr>
              <a:t>24/7/365 Password Reset</a:t>
            </a:r>
            <a:r>
              <a:rPr lang="en-US">
                <a:solidFill>
                  <a:prstClr val="black"/>
                </a:solidFill>
              </a:rPr>
              <a:t> </a:t>
            </a:r>
          </a:p>
          <a:p>
            <a:pPr marL="285750" indent="-285750">
              <a:buFont typeface="Arial" panose="020B0604020202020204" pitchFamily="34" charset="0"/>
              <a:buChar char="•"/>
            </a:pPr>
            <a:r>
              <a:rPr lang="en-US">
                <a:solidFill>
                  <a:prstClr val="black"/>
                </a:solidFill>
              </a:rPr>
              <a:t>Hardware, connectivity </a:t>
            </a:r>
          </a:p>
          <a:p>
            <a:pPr marL="285750" indent="-285750">
              <a:buFont typeface="Arial" panose="020B0604020202020204" pitchFamily="34" charset="0"/>
              <a:buChar char="•"/>
            </a:pPr>
            <a:r>
              <a:rPr lang="en-US">
                <a:solidFill>
                  <a:prstClr val="black"/>
                </a:solidFill>
              </a:rPr>
              <a:t>Logon, Password Reset</a:t>
            </a:r>
          </a:p>
        </p:txBody>
      </p:sp>
      <p:sp>
        <p:nvSpPr>
          <p:cNvPr id="9" name="TextBox 8"/>
          <p:cNvSpPr txBox="1"/>
          <p:nvPr/>
        </p:nvSpPr>
        <p:spPr>
          <a:xfrm>
            <a:off x="1109017" y="4553246"/>
            <a:ext cx="4335174" cy="1200329"/>
          </a:xfrm>
          <a:prstGeom prst="rect">
            <a:avLst/>
          </a:prstGeom>
          <a:noFill/>
          <a:ln>
            <a:solidFill>
              <a:schemeClr val="tx1"/>
            </a:solidFill>
          </a:ln>
        </p:spPr>
        <p:txBody>
          <a:bodyPr wrap="square" rtlCol="0">
            <a:spAutoFit/>
          </a:bodyPr>
          <a:lstStyle/>
          <a:p>
            <a:r>
              <a:rPr lang="en-US" b="1" u="sng">
                <a:solidFill>
                  <a:prstClr val="black"/>
                </a:solidFill>
              </a:rPr>
              <a:t>Tier 2 – CMSD Workday Support</a:t>
            </a:r>
          </a:p>
          <a:p>
            <a:pPr marL="285750" indent="-285750">
              <a:buFont typeface="Arial" panose="020B0604020202020204" pitchFamily="34" charset="0"/>
              <a:buChar char="•"/>
            </a:pPr>
            <a:r>
              <a:rPr lang="en-US">
                <a:solidFill>
                  <a:prstClr val="black"/>
                </a:solidFill>
              </a:rPr>
              <a:t>Resolve problem tickets </a:t>
            </a:r>
          </a:p>
          <a:p>
            <a:pPr marL="285750" indent="-285750">
              <a:buFont typeface="Arial" panose="020B0604020202020204" pitchFamily="34" charset="0"/>
              <a:buChar char="•"/>
            </a:pPr>
            <a:r>
              <a:rPr lang="en-US">
                <a:solidFill>
                  <a:prstClr val="black"/>
                </a:solidFill>
              </a:rPr>
              <a:t>Data, Configuration, Integrations, Reports</a:t>
            </a:r>
          </a:p>
          <a:p>
            <a:pPr marL="285750" indent="-285750">
              <a:buFont typeface="Arial" panose="020B0604020202020204" pitchFamily="34" charset="0"/>
              <a:buChar char="•"/>
            </a:pPr>
            <a:r>
              <a:rPr lang="en-US">
                <a:solidFill>
                  <a:prstClr val="black"/>
                </a:solidFill>
              </a:rPr>
              <a:t>Training/retraining, role security</a:t>
            </a:r>
          </a:p>
        </p:txBody>
      </p:sp>
      <p:sp>
        <p:nvSpPr>
          <p:cNvPr id="10" name="TextBox 9"/>
          <p:cNvSpPr txBox="1"/>
          <p:nvPr/>
        </p:nvSpPr>
        <p:spPr>
          <a:xfrm>
            <a:off x="1094946" y="5915453"/>
            <a:ext cx="4349245" cy="923330"/>
          </a:xfrm>
          <a:prstGeom prst="rect">
            <a:avLst/>
          </a:prstGeom>
          <a:noFill/>
          <a:ln>
            <a:solidFill>
              <a:schemeClr val="tx1"/>
            </a:solidFill>
          </a:ln>
        </p:spPr>
        <p:txBody>
          <a:bodyPr wrap="square" rtlCol="0">
            <a:spAutoFit/>
          </a:bodyPr>
          <a:lstStyle/>
          <a:p>
            <a:r>
              <a:rPr lang="en-US" b="1" u="sng">
                <a:solidFill>
                  <a:prstClr val="black"/>
                </a:solidFill>
              </a:rPr>
              <a:t>Tier 3 – Workday Customer Center</a:t>
            </a:r>
          </a:p>
          <a:p>
            <a:pPr marL="285750" indent="-285750">
              <a:buFont typeface="Arial" panose="020B0604020202020204" pitchFamily="34" charset="0"/>
              <a:buChar char="•"/>
            </a:pPr>
            <a:r>
              <a:rPr lang="en-US">
                <a:solidFill>
                  <a:prstClr val="black"/>
                </a:solidFill>
              </a:rPr>
              <a:t>Workday Service unavailable, bug or issue disrupting processes</a:t>
            </a:r>
          </a:p>
        </p:txBody>
      </p:sp>
      <p:sp>
        <p:nvSpPr>
          <p:cNvPr id="17" name="Down Arrow 16"/>
          <p:cNvSpPr/>
          <p:nvPr/>
        </p:nvSpPr>
        <p:spPr>
          <a:xfrm>
            <a:off x="2768986" y="4269118"/>
            <a:ext cx="607259" cy="2981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a:off x="2895598" y="5739617"/>
            <a:ext cx="339967" cy="2344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Down Arrow 20"/>
          <p:cNvSpPr/>
          <p:nvPr/>
        </p:nvSpPr>
        <p:spPr>
          <a:xfrm>
            <a:off x="2527474" y="891607"/>
            <a:ext cx="975379" cy="1162274"/>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a:solidFill>
                  <a:prstClr val="black"/>
                </a:solidFill>
              </a:rPr>
              <a:t>Workday Support</a:t>
            </a:r>
          </a:p>
        </p:txBody>
      </p:sp>
      <p:sp>
        <p:nvSpPr>
          <p:cNvPr id="24" name="Down Arrow 23"/>
          <p:cNvSpPr/>
          <p:nvPr/>
        </p:nvSpPr>
        <p:spPr>
          <a:xfrm>
            <a:off x="7122957" y="889259"/>
            <a:ext cx="1073823" cy="1923844"/>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a:solidFill>
                  <a:prstClr val="black"/>
                </a:solidFill>
              </a:rPr>
              <a:t>Non-Workday Support</a:t>
            </a:r>
          </a:p>
        </p:txBody>
      </p:sp>
      <p:sp>
        <p:nvSpPr>
          <p:cNvPr id="20" name="Down Arrow 19"/>
          <p:cNvSpPr/>
          <p:nvPr/>
        </p:nvSpPr>
        <p:spPr>
          <a:xfrm>
            <a:off x="4834581" y="891608"/>
            <a:ext cx="862837" cy="2493602"/>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a:solidFill>
                  <a:prstClr val="black"/>
                </a:solidFill>
              </a:rPr>
              <a:t>Workday Support</a:t>
            </a:r>
          </a:p>
        </p:txBody>
      </p:sp>
      <p:sp>
        <p:nvSpPr>
          <p:cNvPr id="25" name="Down Arrow 24"/>
          <p:cNvSpPr/>
          <p:nvPr/>
        </p:nvSpPr>
        <p:spPr>
          <a:xfrm>
            <a:off x="2577892" y="2930300"/>
            <a:ext cx="975378" cy="410564"/>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endParaRPr lang="en-US">
              <a:solidFill>
                <a:prstClr val="white"/>
              </a:solidFill>
            </a:endParaRPr>
          </a:p>
        </p:txBody>
      </p:sp>
      <p:sp>
        <p:nvSpPr>
          <p:cNvPr id="16" name="TextBox 15"/>
          <p:cNvSpPr txBox="1"/>
          <p:nvPr/>
        </p:nvSpPr>
        <p:spPr>
          <a:xfrm>
            <a:off x="6400801" y="2876854"/>
            <a:ext cx="2698652" cy="923330"/>
          </a:xfrm>
          <a:prstGeom prst="rect">
            <a:avLst/>
          </a:prstGeom>
          <a:noFill/>
          <a:ln>
            <a:solidFill>
              <a:schemeClr val="tx1"/>
            </a:solidFill>
          </a:ln>
        </p:spPr>
        <p:txBody>
          <a:bodyPr wrap="square" rtlCol="0">
            <a:spAutoFit/>
          </a:bodyPr>
          <a:lstStyle/>
          <a:p>
            <a:r>
              <a:rPr lang="en-US" b="1" u="sng">
                <a:solidFill>
                  <a:prstClr val="black"/>
                </a:solidFill>
              </a:rPr>
              <a:t>CMSD Payroll Support</a:t>
            </a:r>
          </a:p>
          <a:p>
            <a:r>
              <a:rPr lang="en-US" b="1" u="sng">
                <a:solidFill>
                  <a:prstClr val="black"/>
                </a:solidFill>
              </a:rPr>
              <a:t>838-4PAY</a:t>
            </a:r>
            <a:endParaRPr lang="en-US">
              <a:solidFill>
                <a:prstClr val="black"/>
              </a:solidFill>
            </a:endParaRPr>
          </a:p>
          <a:p>
            <a:pPr marL="285750" indent="-285750">
              <a:buFont typeface="Arial" panose="020B0604020202020204" pitchFamily="34" charset="0"/>
              <a:buChar char="•"/>
            </a:pPr>
            <a:r>
              <a:rPr lang="en-US">
                <a:solidFill>
                  <a:prstClr val="black"/>
                </a:solidFill>
              </a:rPr>
              <a:t>Pay support</a:t>
            </a:r>
          </a:p>
        </p:txBody>
      </p:sp>
      <p:sp>
        <p:nvSpPr>
          <p:cNvPr id="5" name="Right Arrow 4"/>
          <p:cNvSpPr/>
          <p:nvPr/>
        </p:nvSpPr>
        <p:spPr>
          <a:xfrm>
            <a:off x="5598942" y="3341330"/>
            <a:ext cx="801859" cy="353371"/>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8" name="Right Arrow 7"/>
          <p:cNvSpPr/>
          <p:nvPr/>
        </p:nvSpPr>
        <p:spPr>
          <a:xfrm>
            <a:off x="5598942" y="3906140"/>
            <a:ext cx="801858" cy="362978"/>
          </a:xfrm>
          <a:prstGeom prst="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6854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5230" y="1059936"/>
            <a:ext cx="7975206" cy="5798064"/>
          </a:xfrm>
        </p:spPr>
        <p:txBody>
          <a:bodyPr vert="horz" lIns="91440" tIns="45720" rIns="91440" bIns="45720" rtlCol="0" anchor="t">
            <a:noAutofit/>
          </a:bodyPr>
          <a:lstStyle/>
          <a:p>
            <a:pPr marL="0" indent="0">
              <a:buNone/>
            </a:pPr>
            <a:r>
              <a:rPr lang="en-US" dirty="0">
                <a:latin typeface="Calibri" panose="020F0502020204030204" pitchFamily="34" charset="0"/>
              </a:rPr>
              <a:t>If you have Workday “How to” Question </a:t>
            </a:r>
          </a:p>
          <a:p>
            <a:r>
              <a:rPr lang="en-US" dirty="0">
                <a:latin typeface="Calibri" panose="020F0502020204030204" pitchFamily="34" charset="0"/>
              </a:rPr>
              <a:t>Ask </a:t>
            </a:r>
            <a:r>
              <a:rPr lang="en-US" dirty="0" smtClean="0">
                <a:latin typeface="Calibri" panose="020F0502020204030204" pitchFamily="34" charset="0"/>
              </a:rPr>
              <a:t>your Workday point person-</a:t>
            </a:r>
            <a:r>
              <a:rPr lang="en-US" dirty="0">
                <a:latin typeface="Calibri" panose="020F0502020204030204" pitchFamily="34" charset="0"/>
              </a:rPr>
              <a:t> </a:t>
            </a:r>
          </a:p>
          <a:p>
            <a:pPr marL="0" indent="0">
              <a:buNone/>
            </a:pPr>
            <a:r>
              <a:rPr lang="en-US" dirty="0" smtClean="0">
                <a:latin typeface="Calibri" panose="020F0502020204030204" pitchFamily="34" charset="0"/>
              </a:rPr>
              <a:t>Name(s</a:t>
            </a:r>
            <a:r>
              <a:rPr lang="en-US" dirty="0" smtClean="0">
                <a:solidFill>
                  <a:srgbClr val="FF0000"/>
                </a:solidFill>
                <a:latin typeface="Calibri" panose="020F0502020204030204" pitchFamily="34" charset="0"/>
              </a:rPr>
              <a:t>):___(write in)______________</a:t>
            </a:r>
            <a:r>
              <a:rPr lang="en-US" dirty="0">
                <a:latin typeface="Calibri" panose="020F0502020204030204" pitchFamily="34" charset="0"/>
              </a:rPr>
              <a:t> </a:t>
            </a:r>
          </a:p>
          <a:p>
            <a:pPr marL="0" indent="0">
              <a:buNone/>
            </a:pPr>
            <a:endParaRPr lang="en-US" dirty="0" smtClean="0">
              <a:solidFill>
                <a:prstClr val="black"/>
              </a:solidFill>
              <a:latin typeface="Calibri" panose="020F0502020204030204" pitchFamily="34" charset="0"/>
            </a:endParaRPr>
          </a:p>
          <a:p>
            <a:pPr marL="0" indent="0">
              <a:buNone/>
            </a:pPr>
            <a:r>
              <a:rPr lang="en-US" dirty="0" smtClean="0">
                <a:solidFill>
                  <a:prstClr val="black"/>
                </a:solidFill>
                <a:latin typeface="Calibri" panose="020F0502020204030204" pitchFamily="34" charset="0"/>
              </a:rPr>
              <a:t>If </a:t>
            </a:r>
            <a:r>
              <a:rPr lang="en-US" dirty="0">
                <a:solidFill>
                  <a:prstClr val="black"/>
                </a:solidFill>
                <a:latin typeface="Calibri" panose="020F0502020204030204" pitchFamily="34" charset="0"/>
              </a:rPr>
              <a:t>you have Login, User </a:t>
            </a:r>
            <a:r>
              <a:rPr lang="en-US" dirty="0" smtClean="0">
                <a:solidFill>
                  <a:prstClr val="black"/>
                </a:solidFill>
                <a:latin typeface="Calibri" panose="020F0502020204030204" pitchFamily="34" charset="0"/>
              </a:rPr>
              <a:t>ID, </a:t>
            </a:r>
            <a:r>
              <a:rPr lang="en-US" dirty="0">
                <a:solidFill>
                  <a:prstClr val="black"/>
                </a:solidFill>
                <a:latin typeface="Calibri" panose="020F0502020204030204" pitchFamily="34" charset="0"/>
              </a:rPr>
              <a:t>or Password problem </a:t>
            </a:r>
            <a:endParaRPr lang="en-US" dirty="0">
              <a:latin typeface="Calibri" panose="020F0502020204030204" pitchFamily="34" charset="0"/>
            </a:endParaRPr>
          </a:p>
          <a:p>
            <a:pPr lvl="1">
              <a:buFont typeface="Wingdings" panose="05000000000000000000" pitchFamily="2" charset="2"/>
              <a:buChar char="q"/>
            </a:pPr>
            <a:r>
              <a:rPr lang="en-US" dirty="0">
                <a:solidFill>
                  <a:prstClr val="black"/>
                </a:solidFill>
                <a:latin typeface="Calibri" panose="020F0502020204030204" pitchFamily="34" charset="0"/>
              </a:rPr>
              <a:t>call CMSD IT Service Desk @ 216.838.0440</a:t>
            </a:r>
          </a:p>
          <a:p>
            <a:pPr lvl="2">
              <a:buFont typeface="Wingdings" panose="05000000000000000000" pitchFamily="2" charset="2"/>
              <a:buChar char="§"/>
            </a:pPr>
            <a:r>
              <a:rPr lang="en-US" sz="2400" dirty="0">
                <a:solidFill>
                  <a:prstClr val="black"/>
                </a:solidFill>
                <a:latin typeface="Calibri" panose="020F0502020204030204" pitchFamily="34" charset="0"/>
              </a:rPr>
              <a:t>select Option </a:t>
            </a:r>
            <a:r>
              <a:rPr lang="en-US" sz="2400" dirty="0" smtClean="0">
                <a:solidFill>
                  <a:prstClr val="black"/>
                </a:solidFill>
                <a:latin typeface="Calibri" panose="020F0502020204030204" pitchFamily="34" charset="0"/>
              </a:rPr>
              <a:t>1</a:t>
            </a:r>
          </a:p>
          <a:p>
            <a:pPr lvl="2">
              <a:buFont typeface="Wingdings" panose="05000000000000000000" pitchFamily="2" charset="2"/>
              <a:buChar char="§"/>
            </a:pPr>
            <a:endParaRPr lang="en-US" sz="2000" dirty="0">
              <a:solidFill>
                <a:prstClr val="black"/>
              </a:solidFill>
              <a:latin typeface="Calibri" panose="020F0502020204030204" pitchFamily="34" charset="0"/>
            </a:endParaRPr>
          </a:p>
          <a:p>
            <a:pPr marL="0" indent="-457200">
              <a:buNone/>
            </a:pPr>
            <a:r>
              <a:rPr lang="en-US" dirty="0">
                <a:solidFill>
                  <a:prstClr val="black"/>
                </a:solidFill>
                <a:latin typeface="Calibri" panose="020F0502020204030204" pitchFamily="34" charset="0"/>
              </a:rPr>
              <a:t>If</a:t>
            </a:r>
            <a:r>
              <a:rPr lang="en-US" sz="3200" dirty="0">
                <a:solidFill>
                  <a:prstClr val="black"/>
                </a:solidFill>
                <a:latin typeface="Calibri" panose="020F0502020204030204" pitchFamily="34" charset="0"/>
              </a:rPr>
              <a:t> you still need additional Workday Help</a:t>
            </a:r>
          </a:p>
          <a:p>
            <a:pPr lvl="1">
              <a:buFont typeface="Wingdings" panose="05000000000000000000" pitchFamily="2" charset="2"/>
              <a:buChar char="q"/>
            </a:pPr>
            <a:r>
              <a:rPr lang="en-US" dirty="0">
                <a:solidFill>
                  <a:prstClr val="black"/>
                </a:solidFill>
                <a:latin typeface="Calibri" panose="020F0502020204030204" pitchFamily="34" charset="0"/>
              </a:rPr>
              <a:t>Call CMSD IT Service Desk  216.838.0440</a:t>
            </a:r>
          </a:p>
          <a:p>
            <a:pPr lvl="2">
              <a:buFont typeface="Wingdings" panose="05000000000000000000" pitchFamily="2" charset="2"/>
              <a:buChar char="§"/>
            </a:pPr>
            <a:r>
              <a:rPr lang="en-US" sz="2400" dirty="0">
                <a:solidFill>
                  <a:prstClr val="black"/>
                </a:solidFill>
                <a:latin typeface="Calibri" panose="020F0502020204030204" pitchFamily="34" charset="0"/>
              </a:rPr>
              <a:t>select Option 3</a:t>
            </a:r>
          </a:p>
          <a:p>
            <a:pPr marL="7938" lvl="1" indent="-7938">
              <a:buNone/>
            </a:pPr>
            <a:endParaRPr lang="en-US" sz="2800" dirty="0">
              <a:solidFill>
                <a:prstClr val="black"/>
              </a:solidFill>
              <a:latin typeface="Calibri" panose="020F0502020204030204" pitchFamily="34" charset="0"/>
            </a:endParaRPr>
          </a:p>
          <a:p>
            <a:pPr marL="0" indent="0">
              <a:buNone/>
            </a:pPr>
            <a:endParaRPr lang="en-US" sz="3200" dirty="0">
              <a:solidFill>
                <a:prstClr val="black"/>
              </a:solidFill>
            </a:endParaRPr>
          </a:p>
          <a:p>
            <a:pPr lvl="1">
              <a:buFont typeface="Wingdings" panose="05000000000000000000" pitchFamily="2" charset="2"/>
              <a:buChar char="q"/>
            </a:pPr>
            <a:endParaRPr lang="en-US" sz="3200" dirty="0">
              <a:solidFill>
                <a:prstClr val="black"/>
              </a:solidFill>
            </a:endParaRPr>
          </a:p>
        </p:txBody>
      </p:sp>
      <p:sp>
        <p:nvSpPr>
          <p:cNvPr id="3" name="Title 2"/>
          <p:cNvSpPr>
            <a:spLocks noGrp="1"/>
          </p:cNvSpPr>
          <p:nvPr>
            <p:ph type="title"/>
          </p:nvPr>
        </p:nvSpPr>
        <p:spPr>
          <a:xfrm>
            <a:off x="1063365" y="105112"/>
            <a:ext cx="7975206" cy="870902"/>
          </a:xfrm>
        </p:spPr>
        <p:txBody>
          <a:bodyPr>
            <a:normAutofit/>
          </a:bodyPr>
          <a:lstStyle/>
          <a:p>
            <a:r>
              <a:rPr lang="en-US" sz="3200" dirty="0" smtClean="0"/>
              <a:t>Flyer info</a:t>
            </a:r>
            <a:endParaRPr lang="en-US" sz="3200" dirty="0"/>
          </a:p>
        </p:txBody>
      </p:sp>
      <p:pic>
        <p:nvPicPr>
          <p:cNvPr id="6" name="Picture 5" descr="Workday "/>
          <p:cNvPicPr/>
          <p:nvPr/>
        </p:nvPicPr>
        <p:blipFill>
          <a:blip r:embed="rId2">
            <a:extLst>
              <a:ext uri="{28A0092B-C50C-407E-A947-70E740481C1C}">
                <a14:useLocalDpi xmlns:a14="http://schemas.microsoft.com/office/drawing/2010/main" val="0"/>
              </a:ext>
            </a:extLst>
          </a:blip>
          <a:srcRect/>
          <a:stretch>
            <a:fillRect/>
          </a:stretch>
        </p:blipFill>
        <p:spPr bwMode="auto">
          <a:xfrm>
            <a:off x="6673213" y="20707"/>
            <a:ext cx="2442650" cy="759756"/>
          </a:xfrm>
          <a:prstGeom prst="rect">
            <a:avLst/>
          </a:prstGeom>
          <a:noFill/>
          <a:ln>
            <a:noFill/>
          </a:ln>
        </p:spPr>
      </p:pic>
    </p:spTree>
    <p:extLst>
      <p:ext uri="{BB962C8B-B14F-4D97-AF65-F5344CB8AC3E}">
        <p14:creationId xmlns:p14="http://schemas.microsoft.com/office/powerpoint/2010/main" val="2469045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7127403B-1C26-4486-A97B-822F8C9771AD}"/>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SD template" id="{DDC28B7A-C443-41ED-8BDE-A60A00BB2CF6}" vid="{9D8D2A93-F110-4091-A18F-3B24A68E496C}"/>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rotWithShape="1">
          <a:gsLst>
            <a:gs pos="0">
              <a:srgbClr val="1F497D">
                <a:lumMod val="20000"/>
                <a:lumOff val="80000"/>
              </a:srgbClr>
            </a:gs>
            <a:gs pos="80000">
              <a:srgbClr val="4F81BD">
                <a:shade val="93000"/>
                <a:satMod val="130000"/>
              </a:srgbClr>
            </a:gs>
            <a:gs pos="100000">
              <a:srgbClr val="4F81B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noProof="0" dirty="0">
            <a:ln>
              <a:noFill/>
            </a:ln>
            <a:solidFill>
              <a:sysClr val="windowText" lastClr="000000"/>
            </a:solidFill>
            <a:effectLst/>
            <a:uLnTx/>
            <a:uFillTx/>
            <a:latin typeface="Calibri"/>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TotalTime>
  <Words>739</Words>
  <Application>Microsoft Office PowerPoint</Application>
  <PresentationFormat>On-screen Show (4:3)</PresentationFormat>
  <Paragraphs>147</Paragraphs>
  <Slides>14</Slides>
  <Notes>4</Notes>
  <HiddenSlides>0</HiddenSlides>
  <MMClips>0</MMClips>
  <ScaleCrop>false</ScaleCrop>
  <HeadingPairs>
    <vt:vector size="6" baseType="variant">
      <vt:variant>
        <vt:lpstr>Fonts Used</vt:lpstr>
      </vt:variant>
      <vt:variant>
        <vt:i4>7</vt:i4>
      </vt:variant>
      <vt:variant>
        <vt:lpstr>Theme</vt:lpstr>
      </vt:variant>
      <vt:variant>
        <vt:i4>21</vt:i4>
      </vt:variant>
      <vt:variant>
        <vt:lpstr>Slide Titles</vt:lpstr>
      </vt:variant>
      <vt:variant>
        <vt:i4>14</vt:i4>
      </vt:variant>
    </vt:vector>
  </HeadingPairs>
  <TitlesOfParts>
    <vt:vector size="42" baseType="lpstr">
      <vt:lpstr>Arial</vt:lpstr>
      <vt:lpstr>Calibri</vt:lpstr>
      <vt:lpstr>Corbel</vt:lpstr>
      <vt:lpstr>Times New Roman</vt:lpstr>
      <vt:lpstr>WhitneyHTF-Black</vt:lpstr>
      <vt:lpstr>WhitneyHTF-Medium</vt:lpstr>
      <vt:lpstr>Wingdings</vt:lpstr>
      <vt:lpstr>1_Custom Design</vt:lpstr>
      <vt:lpstr>2_Custom Design</vt:lpstr>
      <vt:lpstr>3_Custom Design</vt:lpstr>
      <vt:lpstr>4_Custom Design</vt:lpstr>
      <vt:lpstr>5_Custom Design</vt:lpstr>
      <vt:lpstr>6_Custom Design</vt:lpstr>
      <vt:lpstr>7_Custom Design</vt:lpstr>
      <vt:lpstr>8_Custom Design</vt:lpstr>
      <vt:lpstr>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Agenda</vt:lpstr>
      <vt:lpstr>High Level Workday Timeline</vt:lpstr>
      <vt:lpstr>Go-live and Holiday Pay</vt:lpstr>
      <vt:lpstr>Go-live and Holiday Pay</vt:lpstr>
      <vt:lpstr>What’s New With the Website</vt:lpstr>
      <vt:lpstr>Daily Messages</vt:lpstr>
      <vt:lpstr>Your Role in Deploying Workday</vt:lpstr>
      <vt:lpstr>Workday Go-Live &amp; Sustainment Support Multi-Tier Support Model </vt:lpstr>
      <vt:lpstr>Flyer info</vt:lpstr>
      <vt:lpstr>PowerPoint Presentation</vt:lpstr>
      <vt:lpstr>Workday User &amp; Application Support Model Go Live – Stabilize 1/31/17</vt:lpstr>
      <vt:lpstr>Procurement Demo</vt:lpstr>
      <vt:lpstr>Improvements in Procurement</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Workday Support Network</dc:title>
  <dc:creator>Jessica Thomas</dc:creator>
  <cp:lastModifiedBy>Thomas, Jessica R.</cp:lastModifiedBy>
  <cp:revision>9</cp:revision>
  <dcterms:modified xsi:type="dcterms:W3CDTF">2016-12-07T16:53:25Z</dcterms:modified>
</cp:coreProperties>
</file>