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slideLayouts/slideLayout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slideLayouts/slideLayout3.xml" ContentType="application/vnd.openxmlformats-officedocument.presentationml.slideLayout+xml"/>
  <Override PartName="/ppt/theme/theme9.xml" ContentType="application/vnd.openxmlformats-officedocument.theme+xml"/>
  <Override PartName="/ppt/slideLayouts/slideLayout4.xml" ContentType="application/vnd.openxmlformats-officedocument.presentationml.slideLayout+xml"/>
  <Override PartName="/ppt/theme/theme10.xml" ContentType="application/vnd.openxmlformats-officedocument.theme+xml"/>
  <Override PartName="/ppt/slideLayouts/slideLayout5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7.xml" ContentType="application/vnd.openxmlformats-officedocument.theme+xml"/>
  <Override PartName="/ppt/slideLayouts/slideLayout9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5" r:id="rId2"/>
    <p:sldMasterId id="2147483677" r:id="rId3"/>
    <p:sldMasterId id="2147483679" r:id="rId4"/>
    <p:sldMasterId id="2147483681" r:id="rId5"/>
    <p:sldMasterId id="2147483682" r:id="rId6"/>
    <p:sldMasterId id="2147483684" r:id="rId7"/>
    <p:sldMasterId id="2147483686" r:id="rId8"/>
    <p:sldMasterId id="2147483688" r:id="rId9"/>
    <p:sldMasterId id="2147483691" r:id="rId10"/>
    <p:sldMasterId id="2147483693" r:id="rId11"/>
    <p:sldMasterId id="2147483705" r:id="rId12"/>
    <p:sldMasterId id="2147483707" r:id="rId13"/>
    <p:sldMasterId id="2147483709" r:id="rId14"/>
    <p:sldMasterId id="2147483711" r:id="rId15"/>
    <p:sldMasterId id="2147483713" r:id="rId16"/>
    <p:sldMasterId id="2147483714" r:id="rId17"/>
    <p:sldMasterId id="2147483720" r:id="rId18"/>
    <p:sldMasterId id="2147483723" r:id="rId19"/>
    <p:sldMasterId id="2147483724" r:id="rId20"/>
  </p:sldMasterIdLst>
  <p:notesMasterIdLst>
    <p:notesMasterId r:id="rId33"/>
  </p:notesMasterIdLst>
  <p:sldIdLst>
    <p:sldId id="263" r:id="rId21"/>
    <p:sldId id="379" r:id="rId22"/>
    <p:sldId id="391" r:id="rId23"/>
    <p:sldId id="424" r:id="rId24"/>
    <p:sldId id="415" r:id="rId25"/>
    <p:sldId id="422" r:id="rId26"/>
    <p:sldId id="419" r:id="rId27"/>
    <p:sldId id="420" r:id="rId28"/>
    <p:sldId id="421" r:id="rId29"/>
    <p:sldId id="423" r:id="rId30"/>
    <p:sldId id="418" r:id="rId31"/>
    <p:sldId id="400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39" autoAdjust="0"/>
    <p:restoredTop sz="83721" autoAdjust="0"/>
  </p:normalViewPr>
  <p:slideViewPr>
    <p:cSldViewPr snapToGrid="0">
      <p:cViewPr varScale="1">
        <p:scale>
          <a:sx n="90" d="100"/>
          <a:sy n="90" d="100"/>
        </p:scale>
        <p:origin x="60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9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6.xml"/><Relationship Id="rId21" Type="http://schemas.openxmlformats.org/officeDocument/2006/relationships/slide" Target="slides/slide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5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4.xml"/><Relationship Id="rId32" Type="http://schemas.openxmlformats.org/officeDocument/2006/relationships/slide" Target="slides/slide12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slide" Target="slides/slide10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E6276-0D72-462E-9B9A-756785AE37B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209903-B6CE-438C-91BA-2817B6B66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5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63954" y="3068589"/>
            <a:ext cx="7274212" cy="542464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Corbel"/>
                <a:cs typeface="Corbe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073799" y="3635776"/>
            <a:ext cx="7274212" cy="4593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 i="0" baseline="0">
                <a:latin typeface="Corbel"/>
                <a:cs typeface="Corbe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1063954" y="4223754"/>
            <a:ext cx="7274212" cy="393366"/>
          </a:xfrm>
          <a:prstGeom prst="rect">
            <a:avLst/>
          </a:prstGeom>
        </p:spPr>
        <p:txBody>
          <a:bodyPr vert="horz"/>
          <a:lstStyle>
            <a:lvl1pPr>
              <a:defRPr sz="1800">
                <a:latin typeface="Corbel"/>
                <a:cs typeface="Corbel"/>
              </a:defRPr>
            </a:lvl1pPr>
            <a:lvl5pPr marL="1828800" indent="0" algn="l">
              <a:buNone/>
              <a:defRPr sz="1400" b="0" i="0">
                <a:latin typeface="WhitneyHTF-Medium"/>
                <a:cs typeface="WhitneyHTF-Medium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1063955" y="4147948"/>
            <a:ext cx="7284056" cy="0"/>
          </a:xfrm>
          <a:prstGeom prst="line">
            <a:avLst/>
          </a:prstGeom>
          <a:ln w="3175" cmpd="sng">
            <a:solidFill>
              <a:srgbClr val="2DA4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1" y="3339821"/>
            <a:ext cx="1073799" cy="80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76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30" y="133249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5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30" y="133249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3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30" y="133249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81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3979AC2-DBBB-4B6E-8FC6-859D875AA07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8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5C3BAA7-74CF-4FD6-8958-D081E76EB53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7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30" y="133249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3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4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5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tmp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95346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2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05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</a:t>
            </a:r>
            <a:r>
              <a:rPr lang="en-GB" sz="800" i="1" dirty="0" smtClean="0">
                <a:solidFill>
                  <a:prstClr val="black"/>
                </a:solidFill>
              </a:rPr>
              <a:t>the Cleveland Metropolitan Schools. </a:t>
            </a:r>
            <a:endParaRPr lang="en-GB" sz="8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980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</a:t>
            </a:r>
            <a:r>
              <a:rPr lang="en-GB" sz="800" i="1" dirty="0" smtClean="0">
                <a:solidFill>
                  <a:prstClr val="black"/>
                </a:solidFill>
              </a:rPr>
              <a:t>the Cleveland Metropolitan Schools. </a:t>
            </a:r>
            <a:endParaRPr lang="en-GB" sz="8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0511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</a:t>
            </a:r>
            <a:r>
              <a:rPr lang="en-GB" sz="800" i="1" dirty="0" smtClean="0">
                <a:solidFill>
                  <a:prstClr val="black"/>
                </a:solidFill>
              </a:rPr>
              <a:t>the Cleveland Metropolitan Schools. </a:t>
            </a:r>
            <a:endParaRPr lang="en-GB" sz="8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3261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</a:t>
            </a:r>
            <a:r>
              <a:rPr lang="en-GB" sz="800" i="1" dirty="0" smtClean="0">
                <a:solidFill>
                  <a:prstClr val="black"/>
                </a:solidFill>
              </a:rPr>
              <a:t>the Cleveland Metropolitan Schools. </a:t>
            </a:r>
            <a:endParaRPr lang="en-GB" sz="8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206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 smtClean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</a:t>
            </a:r>
            <a:r>
              <a:rPr lang="en-GB" sz="800" i="1" dirty="0" smtClean="0">
                <a:solidFill>
                  <a:prstClr val="black"/>
                </a:solidFill>
              </a:rPr>
              <a:t>the Cleveland Metropolitan Schools. </a:t>
            </a:r>
            <a:endParaRPr lang="en-GB" sz="8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75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52947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65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2625703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584615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13374237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2274563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4829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154183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2736896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 userDrawn="1"/>
        </p:nvSpPr>
        <p:spPr bwMode="auto">
          <a:xfrm>
            <a:off x="-1236133" y="6604001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769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WhitneyHTF-Black"/>
          <a:ea typeface="+mj-ea"/>
          <a:cs typeface="WhitneyHTF-Black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WhitneyHTF-Medium"/>
          <a:ea typeface="+mn-ea"/>
          <a:cs typeface="WhitneyHTF-Medium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03456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WorkdayInfo@clevelandmetroschools.org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868" y="2614659"/>
            <a:ext cx="7720818" cy="542464"/>
          </a:xfrm>
        </p:spPr>
        <p:txBody>
          <a:bodyPr/>
          <a:lstStyle/>
          <a:p>
            <a:r>
              <a:rPr lang="en-US" sz="4000" b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Workday Support Network</a:t>
            </a:r>
            <a:endParaRPr lang="en-US" sz="4000" b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200171" y="3443322"/>
            <a:ext cx="7274212" cy="459335"/>
          </a:xfrm>
        </p:spPr>
        <p:txBody>
          <a:bodyPr>
            <a:noAutofit/>
          </a:bodyPr>
          <a:lstStyle/>
          <a:p>
            <a:r>
              <a:rPr lang="en-US" sz="3600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June 2016</a:t>
            </a:r>
            <a:endParaRPr lang="en-US" sz="36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7803" y="4509953"/>
            <a:ext cx="2640208" cy="1998164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5230" y="1133171"/>
            <a:ext cx="7651569" cy="5552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Assignment were based on ‘home network’ as much as possible</a:t>
            </a:r>
          </a:p>
          <a:p>
            <a:pPr lvl="1"/>
            <a:r>
              <a:rPr lang="en-US" sz="2000" dirty="0" smtClean="0"/>
              <a:t>For example: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Roadshow School Assignments</a:t>
            </a:r>
            <a:endParaRPr lang="en-US" sz="2400" b="0" dirty="0">
              <a:solidFill>
                <a:schemeClr val="accent5">
                  <a:lumMod val="75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3515" y="6259286"/>
            <a:ext cx="870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B983372-2E3E-4049-930D-11B97FCD3AFD}" type="slidenum">
              <a:rPr lang="en-US" sz="1400" smtClean="0">
                <a:solidFill>
                  <a:prstClr val="black"/>
                </a:solidFill>
              </a:rPr>
              <a:pPr/>
              <a:t>10</a:t>
            </a:fld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125" y="2297483"/>
            <a:ext cx="5735041" cy="438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8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5230" y="1133171"/>
            <a:ext cx="7651569" cy="555236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Workday at CMSD web site will be officially kicked off by the Communications Department later this month.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Please check your “clutter” folder for email coming from </a:t>
            </a:r>
            <a:r>
              <a:rPr lang="en-US" dirty="0" smtClean="0">
                <a:hlinkClick r:id="rId2"/>
              </a:rPr>
              <a:t>WorkdayInfo@clevelandmetroschools.org</a:t>
            </a:r>
            <a:endParaRPr lang="en-US" dirty="0" smtClean="0"/>
          </a:p>
          <a:p>
            <a:r>
              <a:rPr lang="en-US" dirty="0" smtClean="0"/>
              <a:t>Need volunteers for User Acceptance Testing in mid July and again in September.</a:t>
            </a:r>
          </a:p>
          <a:p>
            <a:pPr lvl="1"/>
            <a:r>
              <a:rPr lang="en-US" dirty="0" smtClean="0"/>
              <a:t>Need teacher, principal, secretary, bus driver, custodial, cleaner</a:t>
            </a:r>
          </a:p>
          <a:p>
            <a:pPr lvl="1"/>
            <a:r>
              <a:rPr lang="en-US" dirty="0" smtClean="0"/>
              <a:t>You get training early and you follow steps to test Workday to ensure it will work for you and your colleagues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Other Updates</a:t>
            </a:r>
            <a:endParaRPr lang="en-US" sz="2400" b="0" dirty="0">
              <a:solidFill>
                <a:schemeClr val="accent5">
                  <a:lumMod val="75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3515" y="6259286"/>
            <a:ext cx="870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B983372-2E3E-4049-930D-11B97FCD3AFD}" type="slidenum">
              <a:rPr lang="en-US" sz="1400" smtClean="0">
                <a:solidFill>
                  <a:prstClr val="black"/>
                </a:solidFill>
              </a:rPr>
              <a:pPr/>
              <a:t>11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86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194823" y="3577953"/>
            <a:ext cx="7274212" cy="459335"/>
          </a:xfrm>
        </p:spPr>
        <p:txBody>
          <a:bodyPr>
            <a:noAutofit/>
          </a:bodyPr>
          <a:lstStyle/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 Requisition Demonstration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Ron Koprowski, Workday Project Lead for Talent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altLang="en-US" sz="2800" dirty="0" smtClean="0">
                <a:latin typeface="Calibri" panose="020F0502020204030204" pitchFamily="34" charset="0"/>
              </a:rPr>
              <a:t>Learn:</a:t>
            </a:r>
          </a:p>
          <a:p>
            <a:pPr marL="457200" lvl="1" indent="0"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	A</a:t>
            </a:r>
            <a:r>
              <a:rPr lang="en-US" altLang="en-US" sz="2800" dirty="0" smtClean="0">
                <a:latin typeface="Calibri" panose="020F0502020204030204" pitchFamily="34" charset="0"/>
              </a:rPr>
              <a:t>bout </a:t>
            </a:r>
            <a:r>
              <a:rPr lang="en-US" altLang="en-US" sz="2800" dirty="0">
                <a:latin typeface="Calibri" panose="020F0502020204030204" pitchFamily="34" charset="0"/>
              </a:rPr>
              <a:t>W</a:t>
            </a:r>
            <a:r>
              <a:rPr lang="en-US" altLang="en-US" sz="2800" dirty="0" smtClean="0">
                <a:latin typeface="Calibri" panose="020F0502020204030204" pitchFamily="34" charset="0"/>
              </a:rPr>
              <a:t>orkday Training</a:t>
            </a:r>
          </a:p>
          <a:p>
            <a:pPr marL="457200" lvl="1" indent="0">
              <a:buNone/>
            </a:pPr>
            <a:r>
              <a:rPr lang="en-US" altLang="en-US" sz="2800" dirty="0" smtClean="0">
                <a:latin typeface="Calibri" panose="020F0502020204030204" pitchFamily="34" charset="0"/>
              </a:rPr>
              <a:t>	About changes to the Time Tracking process</a:t>
            </a:r>
          </a:p>
          <a:p>
            <a:pPr marL="457200" lvl="1" indent="0"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	</a:t>
            </a:r>
            <a:endParaRPr lang="en-US" alt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altLang="en-US" sz="2800" dirty="0" smtClean="0">
                <a:latin typeface="Calibri" panose="020F0502020204030204" pitchFamily="34" charset="0"/>
              </a:rPr>
              <a:t>See a Workday Employee Requisition Demonstration</a:t>
            </a:r>
          </a:p>
          <a:p>
            <a:pPr marL="457200" lvl="1" indent="0">
              <a:buNone/>
            </a:pPr>
            <a:endParaRPr lang="en-US" alt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altLang="en-US" sz="2800" dirty="0" smtClean="0">
                <a:latin typeface="Calibri" panose="020F0502020204030204" pitchFamily="34" charset="0"/>
              </a:rPr>
              <a:t>Understand Workday roadshow assignments and requirements</a:t>
            </a:r>
          </a:p>
          <a:p>
            <a:pPr marL="457200" lvl="1" indent="0">
              <a:buNone/>
            </a:pPr>
            <a:endParaRPr lang="en-US" alt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altLang="en-US" sz="2800" dirty="0" smtClean="0">
                <a:latin typeface="Calibri" panose="020F0502020204030204" pitchFamily="34" charset="0"/>
              </a:rPr>
              <a:t>Asked to volunteer for User Acceptance Testing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Objectives</a:t>
            </a:r>
            <a:endParaRPr lang="en-US" sz="3600" b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49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82550" y="859328"/>
            <a:ext cx="9226550" cy="6167457"/>
          </a:xfrm>
          <a:prstGeom prst="rect">
            <a:avLst/>
          </a:prstGeom>
          <a:blipFill dpi="0" rotWithShape="1">
            <a:blip r:embed="rId2">
              <a:alphaModFix amt="4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>
                <a:shade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0941" y="-11574"/>
            <a:ext cx="7101676" cy="870902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High Level Workday Timeline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87786" y="1730231"/>
            <a:ext cx="10152646" cy="4167364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8" name="TextBox 27"/>
          <p:cNvSpPr txBox="1"/>
          <p:nvPr/>
        </p:nvSpPr>
        <p:spPr>
          <a:xfrm>
            <a:off x="6405924" y="5290521"/>
            <a:ext cx="1319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Users Test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3845510" y="4276917"/>
            <a:ext cx="1319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Users Test</a:t>
            </a:r>
            <a:endParaRPr lang="en-US" sz="1400" dirty="0"/>
          </a:p>
        </p:txBody>
      </p:sp>
      <p:sp>
        <p:nvSpPr>
          <p:cNvPr id="31" name="Rounded Rectangle 30"/>
          <p:cNvSpPr/>
          <p:nvPr/>
        </p:nvSpPr>
        <p:spPr>
          <a:xfrm rot="21062312">
            <a:off x="308664" y="4733035"/>
            <a:ext cx="3145632" cy="267089"/>
          </a:xfrm>
          <a:prstGeom prst="roundRect">
            <a:avLst/>
          </a:prstGeom>
          <a:gradFill rotWithShape="1">
            <a:gsLst>
              <a:gs pos="0">
                <a:srgbClr val="1F497D">
                  <a:lumMod val="20000"/>
                  <a:lumOff val="8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Calibri"/>
                <a:ea typeface="+mn-ea"/>
                <a:cs typeface="+mn-cs"/>
              </a:rPr>
              <a:t>Human Resources &amp; Payroll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ounded Rectangle 31"/>
          <p:cNvSpPr/>
          <p:nvPr/>
        </p:nvSpPr>
        <p:spPr>
          <a:xfrm rot="21081264">
            <a:off x="3629095" y="5624591"/>
            <a:ext cx="2927053" cy="267089"/>
          </a:xfrm>
          <a:prstGeom prst="roundRect">
            <a:avLst/>
          </a:prstGeom>
          <a:gradFill rotWithShape="1">
            <a:gsLst>
              <a:gs pos="0">
                <a:srgbClr val="1F497D">
                  <a:lumMod val="20000"/>
                  <a:lumOff val="8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b="1" kern="0" noProof="0" dirty="0" smtClean="0">
                <a:solidFill>
                  <a:schemeClr val="accent2">
                    <a:lumMod val="50000"/>
                  </a:schemeClr>
                </a:solidFill>
                <a:latin typeface="Calibri"/>
              </a:rPr>
              <a:t>Finance &amp; Purchasing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1206" y="3999668"/>
            <a:ext cx="1493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Dec 17, 2016</a:t>
            </a:r>
          </a:p>
          <a:p>
            <a:pPr algn="ctr"/>
            <a:r>
              <a:rPr lang="en-US" b="1" dirty="0" smtClean="0"/>
              <a:t>Go-Live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725438" y="4949511"/>
            <a:ext cx="1442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July 1, 2017</a:t>
            </a:r>
          </a:p>
          <a:p>
            <a:pPr algn="ctr"/>
            <a:r>
              <a:rPr lang="en-US" b="1" dirty="0" smtClean="0"/>
              <a:t>Go-Live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7048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1574"/>
            <a:ext cx="9197050" cy="686574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84" name="Freeform 75"/>
          <p:cNvSpPr>
            <a:spLocks/>
          </p:cNvSpPr>
          <p:nvPr/>
        </p:nvSpPr>
        <p:spPr bwMode="auto">
          <a:xfrm>
            <a:off x="3813473" y="1921239"/>
            <a:ext cx="1292225" cy="654050"/>
          </a:xfrm>
          <a:custGeom>
            <a:avLst/>
            <a:gdLst>
              <a:gd name="T0" fmla="*/ 0 w 814"/>
              <a:gd name="T1" fmla="*/ 0 h 412"/>
              <a:gd name="T2" fmla="*/ 638 w 814"/>
              <a:gd name="T3" fmla="*/ 0 h 412"/>
              <a:gd name="T4" fmla="*/ 814 w 814"/>
              <a:gd name="T5" fmla="*/ 206 h 412"/>
              <a:gd name="T6" fmla="*/ 638 w 814"/>
              <a:gd name="T7" fmla="*/ 412 h 412"/>
              <a:gd name="T8" fmla="*/ 0 w 814"/>
              <a:gd name="T9" fmla="*/ 412 h 412"/>
              <a:gd name="T10" fmla="*/ 176 w 814"/>
              <a:gd name="T11" fmla="*/ 206 h 412"/>
              <a:gd name="T12" fmla="*/ 0 w 814"/>
              <a:gd name="T13" fmla="*/ 0 h 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4" h="412">
                <a:moveTo>
                  <a:pt x="0" y="0"/>
                </a:moveTo>
                <a:lnTo>
                  <a:pt x="638" y="0"/>
                </a:lnTo>
                <a:lnTo>
                  <a:pt x="814" y="206"/>
                </a:lnTo>
                <a:lnTo>
                  <a:pt x="638" y="412"/>
                </a:lnTo>
                <a:lnTo>
                  <a:pt x="0" y="412"/>
                </a:lnTo>
                <a:lnTo>
                  <a:pt x="176" y="206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77"/>
          <p:cNvSpPr>
            <a:spLocks noChangeArrowheads="1"/>
          </p:cNvSpPr>
          <p:nvPr/>
        </p:nvSpPr>
        <p:spPr bwMode="auto">
          <a:xfrm>
            <a:off x="4249223" y="2106722"/>
            <a:ext cx="66684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Support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 rot="21062312">
            <a:off x="1156283" y="2062567"/>
            <a:ext cx="1898181" cy="5152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/>
                <a:ea typeface="+mn-ea"/>
                <a:cs typeface="+mn-cs"/>
              </a:rPr>
              <a:t>Human Resources &amp; Payroll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0941" y="-11574"/>
            <a:ext cx="7101676" cy="870902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High Level Workday Training Timeline</a:t>
            </a:r>
            <a:endParaRPr lang="en-US" sz="3600" dirty="0"/>
          </a:p>
        </p:txBody>
      </p:sp>
      <p:sp>
        <p:nvSpPr>
          <p:cNvPr id="32" name="Rounded Rectangle 31"/>
          <p:cNvSpPr/>
          <p:nvPr/>
        </p:nvSpPr>
        <p:spPr>
          <a:xfrm rot="21081264">
            <a:off x="5252072" y="2007908"/>
            <a:ext cx="1487939" cy="46713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b="1" kern="0" noProof="0" dirty="0" smtClean="0">
                <a:solidFill>
                  <a:schemeClr val="bg1"/>
                </a:solidFill>
                <a:latin typeface="Calibri"/>
              </a:rPr>
              <a:t>Finance &amp; Purchasing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540" y="1911344"/>
            <a:ext cx="1442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July 1, 2017</a:t>
            </a:r>
          </a:p>
          <a:p>
            <a:pPr algn="ctr"/>
            <a:r>
              <a:rPr lang="en-US" b="1" dirty="0" smtClean="0"/>
              <a:t>Go-Live</a:t>
            </a:r>
            <a:endParaRPr lang="en-US" b="1" dirty="0"/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125412" y="1457173"/>
            <a:ext cx="3510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Jun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671833" y="1468053"/>
            <a:ext cx="2757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Jul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179252" y="1468053"/>
            <a:ext cx="4039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1795238" y="1468053"/>
            <a:ext cx="3815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Sep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371713" y="1457172"/>
            <a:ext cx="3654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Oct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2935379" y="1457172"/>
            <a:ext cx="4140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Nov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3534820" y="1471656"/>
            <a:ext cx="3943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Dec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4231217" y="1470436"/>
            <a:ext cx="3398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Jan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4700605" y="1485896"/>
            <a:ext cx="3777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Feb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179042" y="1470883"/>
            <a:ext cx="4328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9"/>
          <p:cNvSpPr>
            <a:spLocks noChangeArrowheads="1"/>
          </p:cNvSpPr>
          <p:nvPr/>
        </p:nvSpPr>
        <p:spPr bwMode="auto">
          <a:xfrm>
            <a:off x="5701578" y="1468053"/>
            <a:ext cx="373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0"/>
          <p:cNvSpPr>
            <a:spLocks noChangeArrowheads="1"/>
          </p:cNvSpPr>
          <p:nvPr/>
        </p:nvSpPr>
        <p:spPr bwMode="auto">
          <a:xfrm>
            <a:off x="6170851" y="1471919"/>
            <a:ext cx="45371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1"/>
          <p:cNvSpPr>
            <a:spLocks noChangeArrowheads="1"/>
          </p:cNvSpPr>
          <p:nvPr/>
        </p:nvSpPr>
        <p:spPr bwMode="auto">
          <a:xfrm>
            <a:off x="6697382" y="1457171"/>
            <a:ext cx="3510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Jun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2"/>
          <p:cNvSpPr>
            <a:spLocks noChangeArrowheads="1"/>
          </p:cNvSpPr>
          <p:nvPr/>
        </p:nvSpPr>
        <p:spPr bwMode="auto">
          <a:xfrm>
            <a:off x="7169968" y="1457170"/>
            <a:ext cx="2757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Jul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3"/>
          <p:cNvSpPr>
            <a:spLocks noChangeArrowheads="1"/>
          </p:cNvSpPr>
          <p:nvPr/>
        </p:nvSpPr>
        <p:spPr bwMode="auto">
          <a:xfrm>
            <a:off x="7580194" y="1456400"/>
            <a:ext cx="4039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4"/>
          <p:cNvSpPr>
            <a:spLocks noChangeArrowheads="1"/>
          </p:cNvSpPr>
          <p:nvPr/>
        </p:nvSpPr>
        <p:spPr bwMode="auto">
          <a:xfrm>
            <a:off x="8101252" y="1456400"/>
            <a:ext cx="3815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Sep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35"/>
          <p:cNvSpPr>
            <a:spLocks noChangeArrowheads="1"/>
          </p:cNvSpPr>
          <p:nvPr/>
        </p:nvSpPr>
        <p:spPr bwMode="auto">
          <a:xfrm>
            <a:off x="8623119" y="1457172"/>
            <a:ext cx="3654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Oct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0"/>
          <p:cNvSpPr>
            <a:spLocks noChangeArrowheads="1"/>
          </p:cNvSpPr>
          <p:nvPr/>
        </p:nvSpPr>
        <p:spPr bwMode="auto">
          <a:xfrm>
            <a:off x="2173288" y="4338638"/>
            <a:ext cx="123825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74"/>
          <p:cNvSpPr>
            <a:spLocks noChangeArrowheads="1"/>
          </p:cNvSpPr>
          <p:nvPr/>
        </p:nvSpPr>
        <p:spPr bwMode="auto">
          <a:xfrm>
            <a:off x="4691063" y="3641725"/>
            <a:ext cx="620713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Train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Freeform 76"/>
          <p:cNvSpPr>
            <a:spLocks/>
          </p:cNvSpPr>
          <p:nvPr/>
        </p:nvSpPr>
        <p:spPr bwMode="auto">
          <a:xfrm>
            <a:off x="3792701" y="1913904"/>
            <a:ext cx="1292225" cy="654050"/>
          </a:xfrm>
          <a:custGeom>
            <a:avLst/>
            <a:gdLst>
              <a:gd name="T0" fmla="*/ 0 w 814"/>
              <a:gd name="T1" fmla="*/ 0 h 412"/>
              <a:gd name="T2" fmla="*/ 638 w 814"/>
              <a:gd name="T3" fmla="*/ 0 h 412"/>
              <a:gd name="T4" fmla="*/ 814 w 814"/>
              <a:gd name="T5" fmla="*/ 206 h 412"/>
              <a:gd name="T6" fmla="*/ 638 w 814"/>
              <a:gd name="T7" fmla="*/ 412 h 412"/>
              <a:gd name="T8" fmla="*/ 0 w 814"/>
              <a:gd name="T9" fmla="*/ 412 h 412"/>
              <a:gd name="T10" fmla="*/ 176 w 814"/>
              <a:gd name="T11" fmla="*/ 206 h 412"/>
              <a:gd name="T12" fmla="*/ 0 w 814"/>
              <a:gd name="T13" fmla="*/ 0 h 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4" h="412">
                <a:moveTo>
                  <a:pt x="0" y="0"/>
                </a:moveTo>
                <a:lnTo>
                  <a:pt x="638" y="0"/>
                </a:lnTo>
                <a:lnTo>
                  <a:pt x="814" y="206"/>
                </a:lnTo>
                <a:lnTo>
                  <a:pt x="638" y="412"/>
                </a:lnTo>
                <a:lnTo>
                  <a:pt x="0" y="412"/>
                </a:lnTo>
                <a:lnTo>
                  <a:pt x="176" y="206"/>
                </a:lnTo>
                <a:lnTo>
                  <a:pt x="0" y="0"/>
                </a:lnTo>
                <a:close/>
              </a:path>
            </a:pathLst>
          </a:custGeom>
          <a:noFill/>
          <a:ln w="20638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Freeform 95"/>
          <p:cNvSpPr>
            <a:spLocks/>
          </p:cNvSpPr>
          <p:nvPr/>
        </p:nvSpPr>
        <p:spPr bwMode="auto">
          <a:xfrm>
            <a:off x="6322090" y="1887846"/>
            <a:ext cx="1106488" cy="666750"/>
          </a:xfrm>
          <a:custGeom>
            <a:avLst/>
            <a:gdLst>
              <a:gd name="T0" fmla="*/ 0 w 697"/>
              <a:gd name="T1" fmla="*/ 0 h 420"/>
              <a:gd name="T2" fmla="*/ 518 w 697"/>
              <a:gd name="T3" fmla="*/ 0 h 420"/>
              <a:gd name="T4" fmla="*/ 697 w 697"/>
              <a:gd name="T5" fmla="*/ 210 h 420"/>
              <a:gd name="T6" fmla="*/ 518 w 697"/>
              <a:gd name="T7" fmla="*/ 420 h 420"/>
              <a:gd name="T8" fmla="*/ 0 w 697"/>
              <a:gd name="T9" fmla="*/ 420 h 420"/>
              <a:gd name="T10" fmla="*/ 179 w 697"/>
              <a:gd name="T11" fmla="*/ 210 h 420"/>
              <a:gd name="T12" fmla="*/ 0 w 697"/>
              <a:gd name="T13" fmla="*/ 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7" h="420">
                <a:moveTo>
                  <a:pt x="0" y="0"/>
                </a:moveTo>
                <a:lnTo>
                  <a:pt x="518" y="0"/>
                </a:lnTo>
                <a:lnTo>
                  <a:pt x="697" y="210"/>
                </a:lnTo>
                <a:lnTo>
                  <a:pt x="518" y="420"/>
                </a:lnTo>
                <a:lnTo>
                  <a:pt x="0" y="420"/>
                </a:lnTo>
                <a:lnTo>
                  <a:pt x="179" y="21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96"/>
          <p:cNvSpPr>
            <a:spLocks/>
          </p:cNvSpPr>
          <p:nvPr/>
        </p:nvSpPr>
        <p:spPr bwMode="auto">
          <a:xfrm>
            <a:off x="6322090" y="1887846"/>
            <a:ext cx="1106488" cy="666750"/>
          </a:xfrm>
          <a:custGeom>
            <a:avLst/>
            <a:gdLst>
              <a:gd name="T0" fmla="*/ 0 w 697"/>
              <a:gd name="T1" fmla="*/ 0 h 420"/>
              <a:gd name="T2" fmla="*/ 518 w 697"/>
              <a:gd name="T3" fmla="*/ 0 h 420"/>
              <a:gd name="T4" fmla="*/ 697 w 697"/>
              <a:gd name="T5" fmla="*/ 210 h 420"/>
              <a:gd name="T6" fmla="*/ 518 w 697"/>
              <a:gd name="T7" fmla="*/ 420 h 420"/>
              <a:gd name="T8" fmla="*/ 0 w 697"/>
              <a:gd name="T9" fmla="*/ 420 h 420"/>
              <a:gd name="T10" fmla="*/ 179 w 697"/>
              <a:gd name="T11" fmla="*/ 210 h 420"/>
              <a:gd name="T12" fmla="*/ 0 w 697"/>
              <a:gd name="T13" fmla="*/ 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7" h="420">
                <a:moveTo>
                  <a:pt x="0" y="0"/>
                </a:moveTo>
                <a:lnTo>
                  <a:pt x="518" y="0"/>
                </a:lnTo>
                <a:lnTo>
                  <a:pt x="697" y="210"/>
                </a:lnTo>
                <a:lnTo>
                  <a:pt x="518" y="420"/>
                </a:lnTo>
                <a:lnTo>
                  <a:pt x="0" y="420"/>
                </a:lnTo>
                <a:lnTo>
                  <a:pt x="179" y="210"/>
                </a:lnTo>
                <a:lnTo>
                  <a:pt x="0" y="0"/>
                </a:lnTo>
                <a:close/>
              </a:path>
            </a:pathLst>
          </a:custGeom>
          <a:noFill/>
          <a:ln w="20638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97"/>
          <p:cNvSpPr>
            <a:spLocks noChangeArrowheads="1"/>
          </p:cNvSpPr>
          <p:nvPr/>
        </p:nvSpPr>
        <p:spPr bwMode="auto">
          <a:xfrm>
            <a:off x="6683785" y="2109175"/>
            <a:ext cx="4062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Train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Freeform 98"/>
          <p:cNvSpPr>
            <a:spLocks/>
          </p:cNvSpPr>
          <p:nvPr/>
        </p:nvSpPr>
        <p:spPr bwMode="auto">
          <a:xfrm>
            <a:off x="7158702" y="1887846"/>
            <a:ext cx="1406525" cy="666750"/>
          </a:xfrm>
          <a:custGeom>
            <a:avLst/>
            <a:gdLst>
              <a:gd name="T0" fmla="*/ 0 w 886"/>
              <a:gd name="T1" fmla="*/ 0 h 420"/>
              <a:gd name="T2" fmla="*/ 707 w 886"/>
              <a:gd name="T3" fmla="*/ 0 h 420"/>
              <a:gd name="T4" fmla="*/ 886 w 886"/>
              <a:gd name="T5" fmla="*/ 210 h 420"/>
              <a:gd name="T6" fmla="*/ 707 w 886"/>
              <a:gd name="T7" fmla="*/ 420 h 420"/>
              <a:gd name="T8" fmla="*/ 0 w 886"/>
              <a:gd name="T9" fmla="*/ 420 h 420"/>
              <a:gd name="T10" fmla="*/ 179 w 886"/>
              <a:gd name="T11" fmla="*/ 210 h 420"/>
              <a:gd name="T12" fmla="*/ 0 w 886"/>
              <a:gd name="T13" fmla="*/ 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6" h="420">
                <a:moveTo>
                  <a:pt x="0" y="0"/>
                </a:moveTo>
                <a:lnTo>
                  <a:pt x="707" y="0"/>
                </a:lnTo>
                <a:lnTo>
                  <a:pt x="886" y="210"/>
                </a:lnTo>
                <a:lnTo>
                  <a:pt x="707" y="420"/>
                </a:lnTo>
                <a:lnTo>
                  <a:pt x="0" y="420"/>
                </a:lnTo>
                <a:lnTo>
                  <a:pt x="179" y="21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99"/>
          <p:cNvSpPr>
            <a:spLocks/>
          </p:cNvSpPr>
          <p:nvPr/>
        </p:nvSpPr>
        <p:spPr bwMode="auto">
          <a:xfrm>
            <a:off x="7158702" y="1887846"/>
            <a:ext cx="1406525" cy="666750"/>
          </a:xfrm>
          <a:custGeom>
            <a:avLst/>
            <a:gdLst>
              <a:gd name="T0" fmla="*/ 0 w 886"/>
              <a:gd name="T1" fmla="*/ 0 h 420"/>
              <a:gd name="T2" fmla="*/ 707 w 886"/>
              <a:gd name="T3" fmla="*/ 0 h 420"/>
              <a:gd name="T4" fmla="*/ 886 w 886"/>
              <a:gd name="T5" fmla="*/ 210 h 420"/>
              <a:gd name="T6" fmla="*/ 707 w 886"/>
              <a:gd name="T7" fmla="*/ 420 h 420"/>
              <a:gd name="T8" fmla="*/ 0 w 886"/>
              <a:gd name="T9" fmla="*/ 420 h 420"/>
              <a:gd name="T10" fmla="*/ 179 w 886"/>
              <a:gd name="T11" fmla="*/ 210 h 420"/>
              <a:gd name="T12" fmla="*/ 0 w 886"/>
              <a:gd name="T13" fmla="*/ 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6" h="420">
                <a:moveTo>
                  <a:pt x="0" y="0"/>
                </a:moveTo>
                <a:lnTo>
                  <a:pt x="707" y="0"/>
                </a:lnTo>
                <a:lnTo>
                  <a:pt x="886" y="210"/>
                </a:lnTo>
                <a:lnTo>
                  <a:pt x="707" y="420"/>
                </a:lnTo>
                <a:lnTo>
                  <a:pt x="0" y="420"/>
                </a:lnTo>
                <a:lnTo>
                  <a:pt x="179" y="210"/>
                </a:lnTo>
                <a:lnTo>
                  <a:pt x="0" y="0"/>
                </a:lnTo>
                <a:close/>
              </a:path>
            </a:pathLst>
          </a:custGeom>
          <a:noFill/>
          <a:ln w="20638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100"/>
          <p:cNvSpPr>
            <a:spLocks noChangeArrowheads="1"/>
          </p:cNvSpPr>
          <p:nvPr/>
        </p:nvSpPr>
        <p:spPr bwMode="auto">
          <a:xfrm>
            <a:off x="7576215" y="2102158"/>
            <a:ext cx="703263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Support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Freeform 101"/>
          <p:cNvSpPr>
            <a:spLocks/>
          </p:cNvSpPr>
          <p:nvPr/>
        </p:nvSpPr>
        <p:spPr bwMode="auto">
          <a:xfrm>
            <a:off x="7111804" y="1911658"/>
            <a:ext cx="437515" cy="520700"/>
          </a:xfrm>
          <a:custGeom>
            <a:avLst/>
            <a:gdLst>
              <a:gd name="T0" fmla="*/ 0 w 228"/>
              <a:gd name="T1" fmla="*/ 126 h 328"/>
              <a:gd name="T2" fmla="*/ 87 w 228"/>
              <a:gd name="T3" fmla="*/ 126 h 328"/>
              <a:gd name="T4" fmla="*/ 114 w 228"/>
              <a:gd name="T5" fmla="*/ 0 h 328"/>
              <a:gd name="T6" fmla="*/ 141 w 228"/>
              <a:gd name="T7" fmla="*/ 126 h 328"/>
              <a:gd name="T8" fmla="*/ 228 w 228"/>
              <a:gd name="T9" fmla="*/ 126 h 328"/>
              <a:gd name="T10" fmla="*/ 157 w 228"/>
              <a:gd name="T11" fmla="*/ 203 h 328"/>
              <a:gd name="T12" fmla="*/ 185 w 228"/>
              <a:gd name="T13" fmla="*/ 328 h 328"/>
              <a:gd name="T14" fmla="*/ 114 w 228"/>
              <a:gd name="T15" fmla="*/ 251 h 328"/>
              <a:gd name="T16" fmla="*/ 43 w 228"/>
              <a:gd name="T17" fmla="*/ 328 h 328"/>
              <a:gd name="T18" fmla="*/ 71 w 228"/>
              <a:gd name="T19" fmla="*/ 203 h 328"/>
              <a:gd name="T20" fmla="*/ 0 w 228"/>
              <a:gd name="T21" fmla="*/ 126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8" h="328">
                <a:moveTo>
                  <a:pt x="0" y="126"/>
                </a:moveTo>
                <a:lnTo>
                  <a:pt x="87" y="126"/>
                </a:lnTo>
                <a:lnTo>
                  <a:pt x="114" y="0"/>
                </a:lnTo>
                <a:lnTo>
                  <a:pt x="141" y="126"/>
                </a:lnTo>
                <a:lnTo>
                  <a:pt x="228" y="126"/>
                </a:lnTo>
                <a:lnTo>
                  <a:pt x="157" y="203"/>
                </a:lnTo>
                <a:lnTo>
                  <a:pt x="185" y="328"/>
                </a:lnTo>
                <a:lnTo>
                  <a:pt x="114" y="251"/>
                </a:lnTo>
                <a:lnTo>
                  <a:pt x="43" y="328"/>
                </a:lnTo>
                <a:lnTo>
                  <a:pt x="71" y="203"/>
                </a:lnTo>
                <a:lnTo>
                  <a:pt x="0" y="126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2"/>
          <p:cNvSpPr>
            <a:spLocks/>
          </p:cNvSpPr>
          <p:nvPr/>
        </p:nvSpPr>
        <p:spPr bwMode="auto">
          <a:xfrm>
            <a:off x="7111804" y="1911658"/>
            <a:ext cx="424069" cy="520700"/>
          </a:xfrm>
          <a:custGeom>
            <a:avLst/>
            <a:gdLst>
              <a:gd name="T0" fmla="*/ 0 w 228"/>
              <a:gd name="T1" fmla="*/ 126 h 328"/>
              <a:gd name="T2" fmla="*/ 87 w 228"/>
              <a:gd name="T3" fmla="*/ 126 h 328"/>
              <a:gd name="T4" fmla="*/ 114 w 228"/>
              <a:gd name="T5" fmla="*/ 0 h 328"/>
              <a:gd name="T6" fmla="*/ 141 w 228"/>
              <a:gd name="T7" fmla="*/ 126 h 328"/>
              <a:gd name="T8" fmla="*/ 228 w 228"/>
              <a:gd name="T9" fmla="*/ 126 h 328"/>
              <a:gd name="T10" fmla="*/ 157 w 228"/>
              <a:gd name="T11" fmla="*/ 203 h 328"/>
              <a:gd name="T12" fmla="*/ 185 w 228"/>
              <a:gd name="T13" fmla="*/ 328 h 328"/>
              <a:gd name="T14" fmla="*/ 114 w 228"/>
              <a:gd name="T15" fmla="*/ 251 h 328"/>
              <a:gd name="T16" fmla="*/ 43 w 228"/>
              <a:gd name="T17" fmla="*/ 328 h 328"/>
              <a:gd name="T18" fmla="*/ 71 w 228"/>
              <a:gd name="T19" fmla="*/ 203 h 328"/>
              <a:gd name="T20" fmla="*/ 0 w 228"/>
              <a:gd name="T21" fmla="*/ 126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8" h="328">
                <a:moveTo>
                  <a:pt x="0" y="126"/>
                </a:moveTo>
                <a:lnTo>
                  <a:pt x="87" y="126"/>
                </a:lnTo>
                <a:lnTo>
                  <a:pt x="114" y="0"/>
                </a:lnTo>
                <a:lnTo>
                  <a:pt x="141" y="126"/>
                </a:lnTo>
                <a:lnTo>
                  <a:pt x="228" y="126"/>
                </a:lnTo>
                <a:lnTo>
                  <a:pt x="157" y="203"/>
                </a:lnTo>
                <a:lnTo>
                  <a:pt x="185" y="328"/>
                </a:lnTo>
                <a:lnTo>
                  <a:pt x="114" y="251"/>
                </a:lnTo>
                <a:lnTo>
                  <a:pt x="43" y="328"/>
                </a:lnTo>
                <a:lnTo>
                  <a:pt x="71" y="203"/>
                </a:lnTo>
                <a:lnTo>
                  <a:pt x="0" y="126"/>
                </a:lnTo>
                <a:close/>
              </a:path>
            </a:pathLst>
          </a:custGeom>
          <a:noFill/>
          <a:ln w="20638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5"/>
          <p:cNvSpPr>
            <a:spLocks noChangeArrowheads="1"/>
          </p:cNvSpPr>
          <p:nvPr/>
        </p:nvSpPr>
        <p:spPr bwMode="auto">
          <a:xfrm>
            <a:off x="-449931" y="697822"/>
            <a:ext cx="9998075" cy="5461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38"/>
          <p:cNvSpPr>
            <a:spLocks noChangeArrowheads="1"/>
          </p:cNvSpPr>
          <p:nvPr/>
        </p:nvSpPr>
        <p:spPr bwMode="auto">
          <a:xfrm>
            <a:off x="1418712" y="794660"/>
            <a:ext cx="25225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2016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6" name="Rectangle 39"/>
          <p:cNvSpPr>
            <a:spLocks noChangeArrowheads="1"/>
          </p:cNvSpPr>
          <p:nvPr/>
        </p:nvSpPr>
        <p:spPr bwMode="auto">
          <a:xfrm>
            <a:off x="6619875" y="809561"/>
            <a:ext cx="5706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2017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7" name="Rectangle 54"/>
          <p:cNvSpPr>
            <a:spLocks noChangeArrowheads="1"/>
          </p:cNvSpPr>
          <p:nvPr/>
        </p:nvSpPr>
        <p:spPr bwMode="auto">
          <a:xfrm>
            <a:off x="-576780" y="686710"/>
            <a:ext cx="9988550" cy="36513"/>
          </a:xfrm>
          <a:prstGeom prst="rect">
            <a:avLst/>
          </a:prstGeom>
          <a:solidFill>
            <a:srgbClr val="1F4E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54"/>
          <p:cNvSpPr>
            <a:spLocks noChangeArrowheads="1"/>
          </p:cNvSpPr>
          <p:nvPr/>
        </p:nvSpPr>
        <p:spPr bwMode="auto">
          <a:xfrm>
            <a:off x="-542365" y="1231270"/>
            <a:ext cx="9988550" cy="36513"/>
          </a:xfrm>
          <a:prstGeom prst="rect">
            <a:avLst/>
          </a:prstGeom>
          <a:solidFill>
            <a:srgbClr val="1F4E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48"/>
          <p:cNvSpPr>
            <a:spLocks noChangeArrowheads="1"/>
          </p:cNvSpPr>
          <p:nvPr/>
        </p:nvSpPr>
        <p:spPr bwMode="auto">
          <a:xfrm>
            <a:off x="4114861" y="710865"/>
            <a:ext cx="30163" cy="531813"/>
          </a:xfrm>
          <a:prstGeom prst="rect">
            <a:avLst/>
          </a:prstGeom>
          <a:solidFill>
            <a:srgbClr val="1F4E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72"/>
          <p:cNvSpPr>
            <a:spLocks/>
          </p:cNvSpPr>
          <p:nvPr/>
        </p:nvSpPr>
        <p:spPr bwMode="auto">
          <a:xfrm>
            <a:off x="2719595" y="1921657"/>
            <a:ext cx="1355725" cy="654050"/>
          </a:xfrm>
          <a:custGeom>
            <a:avLst/>
            <a:gdLst>
              <a:gd name="T0" fmla="*/ 0 w 854"/>
              <a:gd name="T1" fmla="*/ 0 h 412"/>
              <a:gd name="T2" fmla="*/ 678 w 854"/>
              <a:gd name="T3" fmla="*/ 0 h 412"/>
              <a:gd name="T4" fmla="*/ 854 w 854"/>
              <a:gd name="T5" fmla="*/ 206 h 412"/>
              <a:gd name="T6" fmla="*/ 678 w 854"/>
              <a:gd name="T7" fmla="*/ 412 h 412"/>
              <a:gd name="T8" fmla="*/ 0 w 854"/>
              <a:gd name="T9" fmla="*/ 412 h 412"/>
              <a:gd name="T10" fmla="*/ 176 w 854"/>
              <a:gd name="T11" fmla="*/ 206 h 412"/>
              <a:gd name="T12" fmla="*/ 0 w 854"/>
              <a:gd name="T13" fmla="*/ 0 h 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4" h="412">
                <a:moveTo>
                  <a:pt x="0" y="0"/>
                </a:moveTo>
                <a:lnTo>
                  <a:pt x="678" y="0"/>
                </a:lnTo>
                <a:lnTo>
                  <a:pt x="854" y="206"/>
                </a:lnTo>
                <a:lnTo>
                  <a:pt x="678" y="412"/>
                </a:lnTo>
                <a:lnTo>
                  <a:pt x="0" y="412"/>
                </a:lnTo>
                <a:lnTo>
                  <a:pt x="176" y="206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en-US" dirty="0" smtClean="0">
                <a:solidFill>
                  <a:srgbClr val="FFFFFF"/>
                </a:solidFill>
                <a:latin typeface="Calibri" panose="020F0502020204030204" pitchFamily="34" charset="0"/>
              </a:rPr>
              <a:t>Train</a:t>
            </a:r>
            <a:endParaRPr lang="en-US" dirty="0"/>
          </a:p>
        </p:txBody>
      </p:sp>
      <p:sp>
        <p:nvSpPr>
          <p:cNvPr id="120" name="Rounded Rectangle 119"/>
          <p:cNvSpPr/>
          <p:nvPr/>
        </p:nvSpPr>
        <p:spPr>
          <a:xfrm rot="21081264">
            <a:off x="6510019" y="2620616"/>
            <a:ext cx="1487939" cy="46713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b="1" kern="0" noProof="0" dirty="0" smtClean="0">
                <a:solidFill>
                  <a:schemeClr val="bg1"/>
                </a:solidFill>
                <a:latin typeface="Calibri"/>
              </a:rPr>
              <a:t>Performance Evaluations</a:t>
            </a:r>
          </a:p>
        </p:txBody>
      </p:sp>
      <p:sp>
        <p:nvSpPr>
          <p:cNvPr id="88" name="Freeform 79"/>
          <p:cNvSpPr>
            <a:spLocks/>
          </p:cNvSpPr>
          <p:nvPr/>
        </p:nvSpPr>
        <p:spPr bwMode="auto">
          <a:xfrm>
            <a:off x="3856362" y="1895273"/>
            <a:ext cx="374855" cy="492961"/>
          </a:xfrm>
          <a:custGeom>
            <a:avLst/>
            <a:gdLst>
              <a:gd name="T0" fmla="*/ 0 w 241"/>
              <a:gd name="T1" fmla="*/ 117 h 305"/>
              <a:gd name="T2" fmla="*/ 92 w 241"/>
              <a:gd name="T3" fmla="*/ 117 h 305"/>
              <a:gd name="T4" fmla="*/ 120 w 241"/>
              <a:gd name="T5" fmla="*/ 0 h 305"/>
              <a:gd name="T6" fmla="*/ 149 w 241"/>
              <a:gd name="T7" fmla="*/ 117 h 305"/>
              <a:gd name="T8" fmla="*/ 241 w 241"/>
              <a:gd name="T9" fmla="*/ 117 h 305"/>
              <a:gd name="T10" fmla="*/ 167 w 241"/>
              <a:gd name="T11" fmla="*/ 189 h 305"/>
              <a:gd name="T12" fmla="*/ 195 w 241"/>
              <a:gd name="T13" fmla="*/ 305 h 305"/>
              <a:gd name="T14" fmla="*/ 120 w 241"/>
              <a:gd name="T15" fmla="*/ 233 h 305"/>
              <a:gd name="T16" fmla="*/ 46 w 241"/>
              <a:gd name="T17" fmla="*/ 305 h 305"/>
              <a:gd name="T18" fmla="*/ 74 w 241"/>
              <a:gd name="T19" fmla="*/ 189 h 305"/>
              <a:gd name="T20" fmla="*/ 0 w 241"/>
              <a:gd name="T21" fmla="*/ 117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1" h="305">
                <a:moveTo>
                  <a:pt x="0" y="117"/>
                </a:moveTo>
                <a:lnTo>
                  <a:pt x="92" y="117"/>
                </a:lnTo>
                <a:lnTo>
                  <a:pt x="120" y="0"/>
                </a:lnTo>
                <a:lnTo>
                  <a:pt x="149" y="117"/>
                </a:lnTo>
                <a:lnTo>
                  <a:pt x="241" y="117"/>
                </a:lnTo>
                <a:lnTo>
                  <a:pt x="167" y="189"/>
                </a:lnTo>
                <a:lnTo>
                  <a:pt x="195" y="305"/>
                </a:lnTo>
                <a:lnTo>
                  <a:pt x="120" y="233"/>
                </a:lnTo>
                <a:lnTo>
                  <a:pt x="46" y="305"/>
                </a:lnTo>
                <a:lnTo>
                  <a:pt x="74" y="189"/>
                </a:lnTo>
                <a:lnTo>
                  <a:pt x="0" y="117"/>
                </a:lnTo>
                <a:close/>
              </a:path>
            </a:pathLst>
          </a:custGeom>
          <a:noFill/>
          <a:ln w="20638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78"/>
          <p:cNvSpPr>
            <a:spLocks/>
          </p:cNvSpPr>
          <p:nvPr/>
        </p:nvSpPr>
        <p:spPr bwMode="auto">
          <a:xfrm>
            <a:off x="3865338" y="1929472"/>
            <a:ext cx="382588" cy="484188"/>
          </a:xfrm>
          <a:custGeom>
            <a:avLst/>
            <a:gdLst>
              <a:gd name="T0" fmla="*/ 0 w 241"/>
              <a:gd name="T1" fmla="*/ 117 h 305"/>
              <a:gd name="T2" fmla="*/ 92 w 241"/>
              <a:gd name="T3" fmla="*/ 117 h 305"/>
              <a:gd name="T4" fmla="*/ 120 w 241"/>
              <a:gd name="T5" fmla="*/ 0 h 305"/>
              <a:gd name="T6" fmla="*/ 149 w 241"/>
              <a:gd name="T7" fmla="*/ 117 h 305"/>
              <a:gd name="T8" fmla="*/ 241 w 241"/>
              <a:gd name="T9" fmla="*/ 117 h 305"/>
              <a:gd name="T10" fmla="*/ 167 w 241"/>
              <a:gd name="T11" fmla="*/ 189 h 305"/>
              <a:gd name="T12" fmla="*/ 195 w 241"/>
              <a:gd name="T13" fmla="*/ 305 h 305"/>
              <a:gd name="T14" fmla="*/ 120 w 241"/>
              <a:gd name="T15" fmla="*/ 233 h 305"/>
              <a:gd name="T16" fmla="*/ 46 w 241"/>
              <a:gd name="T17" fmla="*/ 305 h 305"/>
              <a:gd name="T18" fmla="*/ 74 w 241"/>
              <a:gd name="T19" fmla="*/ 189 h 305"/>
              <a:gd name="T20" fmla="*/ 0 w 241"/>
              <a:gd name="T21" fmla="*/ 117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1" h="305">
                <a:moveTo>
                  <a:pt x="0" y="117"/>
                </a:moveTo>
                <a:lnTo>
                  <a:pt x="92" y="117"/>
                </a:lnTo>
                <a:lnTo>
                  <a:pt x="120" y="0"/>
                </a:lnTo>
                <a:lnTo>
                  <a:pt x="149" y="117"/>
                </a:lnTo>
                <a:lnTo>
                  <a:pt x="241" y="117"/>
                </a:lnTo>
                <a:lnTo>
                  <a:pt x="167" y="189"/>
                </a:lnTo>
                <a:lnTo>
                  <a:pt x="195" y="305"/>
                </a:lnTo>
                <a:lnTo>
                  <a:pt x="120" y="233"/>
                </a:lnTo>
                <a:lnTo>
                  <a:pt x="46" y="305"/>
                </a:lnTo>
                <a:lnTo>
                  <a:pt x="74" y="189"/>
                </a:lnTo>
                <a:lnTo>
                  <a:pt x="0" y="117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-223322" y="3246980"/>
            <a:ext cx="9588751" cy="11003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-211729" y="4531814"/>
            <a:ext cx="9588751" cy="10960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TextBox 122"/>
          <p:cNvSpPr txBox="1"/>
          <p:nvPr/>
        </p:nvSpPr>
        <p:spPr>
          <a:xfrm rot="16200000">
            <a:off x="505896" y="3695310"/>
            <a:ext cx="936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Managers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 rot="16200000">
            <a:off x="331744" y="4814855"/>
            <a:ext cx="132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Employees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312482" y="3356682"/>
            <a:ext cx="7706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Managers communicate training expectations to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Managers trained first: Mandatory 4 hour blended training in October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3 hour classroom with required e-learning pre-requisite before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1318578" y="4661226"/>
            <a:ext cx="7706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bg1"/>
                </a:solidFill>
              </a:rPr>
              <a:t>Optional: Basic Computer Skills class (summer/fall of 2016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Employees attend mandatory 3 hour Workday training Nov/Dec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Classroom training or </a:t>
            </a:r>
            <a:r>
              <a:rPr lang="en-US" smtClean="0">
                <a:solidFill>
                  <a:schemeClr val="bg1"/>
                </a:solidFill>
              </a:rPr>
              <a:t>e-learning blend </a:t>
            </a:r>
            <a:r>
              <a:rPr lang="en-US" dirty="0" smtClean="0">
                <a:solidFill>
                  <a:schemeClr val="bg1"/>
                </a:solidFill>
              </a:rPr>
              <a:t>with 1:1 skill demo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-211728" y="5810867"/>
            <a:ext cx="9657914" cy="1032387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 rot="20013858">
            <a:off x="3195084" y="2488055"/>
            <a:ext cx="1468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Dec 17, 2016</a:t>
            </a:r>
          </a:p>
          <a:p>
            <a:pPr algn="ctr"/>
            <a:r>
              <a:rPr lang="en-US" sz="1600" b="1" dirty="0" smtClean="0"/>
              <a:t>Go-Live</a:t>
            </a:r>
            <a:endParaRPr lang="en-US" sz="1600" b="1" dirty="0"/>
          </a:p>
        </p:txBody>
      </p:sp>
      <p:sp>
        <p:nvSpPr>
          <p:cNvPr id="130" name="TextBox 129"/>
          <p:cNvSpPr txBox="1"/>
          <p:nvPr/>
        </p:nvSpPr>
        <p:spPr>
          <a:xfrm rot="16200000">
            <a:off x="-209066" y="5899016"/>
            <a:ext cx="1160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Training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Support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757365" y="5816513"/>
            <a:ext cx="2777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Staff </a:t>
            </a:r>
            <a:r>
              <a:rPr lang="en-US" dirty="0" smtClean="0">
                <a:solidFill>
                  <a:schemeClr val="bg1"/>
                </a:solidFill>
              </a:rPr>
              <a:t>Meeting overviews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Classroom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Skill Demos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505473" y="5806682"/>
            <a:ext cx="2935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Online Videos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Just </a:t>
            </a:r>
            <a:r>
              <a:rPr lang="en-US" dirty="0">
                <a:solidFill>
                  <a:schemeClr val="bg1"/>
                </a:solidFill>
              </a:rPr>
              <a:t>in Time </a:t>
            </a:r>
            <a:r>
              <a:rPr lang="en-US" dirty="0" smtClean="0">
                <a:solidFill>
                  <a:schemeClr val="bg1"/>
                </a:solidFill>
              </a:rPr>
              <a:t>Job Aids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On site/</a:t>
            </a:r>
            <a:r>
              <a:rPr lang="en-US" dirty="0" err="1">
                <a:solidFill>
                  <a:schemeClr val="bg1"/>
                </a:solidFill>
              </a:rPr>
              <a:t>D</a:t>
            </a:r>
            <a:r>
              <a:rPr lang="en-US" dirty="0" err="1" smtClean="0">
                <a:solidFill>
                  <a:schemeClr val="bg1"/>
                </a:solidFill>
              </a:rPr>
              <a:t>ept</a:t>
            </a:r>
            <a:r>
              <a:rPr lang="en-US" dirty="0" smtClean="0">
                <a:solidFill>
                  <a:schemeClr val="bg1"/>
                </a:solidFill>
              </a:rPr>
              <a:t> point people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379811" y="5811600"/>
            <a:ext cx="3076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FAQs and Tech Tips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Follow Up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Service Desk Support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 rot="16200000">
            <a:off x="-823196" y="4201610"/>
            <a:ext cx="2380871" cy="47161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sx="1000" sy="1000" algn="ctr">
              <a:srgbClr val="000000"/>
            </a:outerShdw>
          </a:effectLst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/>
                <a:ea typeface="+mn-ea"/>
                <a:cs typeface="+mn-cs"/>
              </a:rPr>
              <a:t>Human Resources &amp; Payroll Rollout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18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5230" y="1133171"/>
            <a:ext cx="7651569" cy="55523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Training includes classroom and online options, customized by role</a:t>
            </a:r>
          </a:p>
          <a:p>
            <a:pPr lvl="1"/>
            <a:r>
              <a:rPr lang="en-US" dirty="0" smtClean="0"/>
              <a:t>“Intro, Demo, Do” approach with employee confirmation of ability at end of class</a:t>
            </a:r>
          </a:p>
          <a:p>
            <a:pPr lvl="1"/>
            <a:r>
              <a:rPr lang="en-US" dirty="0"/>
              <a:t>Includes hands-on with a computer/ laptop, tablet etc.</a:t>
            </a:r>
          </a:p>
          <a:p>
            <a:r>
              <a:rPr lang="en-US" dirty="0" smtClean="0"/>
              <a:t>Employee class</a:t>
            </a:r>
            <a:r>
              <a:rPr lang="en-US" dirty="0"/>
              <a:t> scheduling for Operations team members will be done by Ops Managers.   </a:t>
            </a:r>
            <a:endParaRPr lang="en-US" dirty="0" smtClean="0"/>
          </a:p>
          <a:p>
            <a:r>
              <a:rPr lang="en-US" dirty="0" smtClean="0"/>
              <a:t>Employee</a:t>
            </a:r>
            <a:r>
              <a:rPr lang="en-US" dirty="0"/>
              <a:t> class scheduling for school-based academic/RSP team members will be done by Principals/Deans.  </a:t>
            </a:r>
            <a:endParaRPr lang="en-US" dirty="0" smtClean="0"/>
          </a:p>
          <a:p>
            <a:pPr lvl="1"/>
            <a:r>
              <a:rPr lang="en-US" dirty="0" smtClean="0"/>
              <a:t>Option </a:t>
            </a:r>
            <a:r>
              <a:rPr lang="en-US" dirty="0"/>
              <a:t>for strong online learning component.</a:t>
            </a:r>
          </a:p>
          <a:p>
            <a:r>
              <a:rPr lang="en-US" dirty="0" smtClean="0"/>
              <a:t>Employee class </a:t>
            </a:r>
            <a:r>
              <a:rPr lang="en-US" dirty="0"/>
              <a:t>scheduling for Central Office/EPC will be done by </a:t>
            </a:r>
            <a:r>
              <a:rPr lang="en-US" dirty="0" smtClean="0"/>
              <a:t>Workday </a:t>
            </a:r>
            <a:r>
              <a:rPr lang="en-US" dirty="0"/>
              <a:t>team.  </a:t>
            </a:r>
            <a:endParaRPr lang="en-US" dirty="0" smtClean="0"/>
          </a:p>
          <a:p>
            <a:pPr lvl="1"/>
            <a:r>
              <a:rPr lang="en-US" dirty="0"/>
              <a:t>Option for strong online learning component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End User Training- HR &amp; Payroll</a:t>
            </a:r>
            <a:endParaRPr lang="en-US" sz="2400" b="0" dirty="0">
              <a:solidFill>
                <a:schemeClr val="accent5">
                  <a:lumMod val="75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3515" y="6259286"/>
            <a:ext cx="870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B983372-2E3E-4049-930D-11B97FCD3AFD}" type="slidenum">
              <a:rPr lang="en-US" sz="1400" smtClean="0">
                <a:solidFill>
                  <a:prstClr val="black"/>
                </a:solidFill>
              </a:rPr>
              <a:pPr/>
              <a:t>5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95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5230" y="1133171"/>
            <a:ext cx="7651569" cy="5552362"/>
          </a:xfrm>
        </p:spPr>
        <p:txBody>
          <a:bodyPr>
            <a:normAutofit/>
          </a:bodyPr>
          <a:lstStyle/>
          <a:p>
            <a:r>
              <a:rPr lang="en-US" dirty="0" smtClean="0"/>
              <a:t>Some of you will be trained to conduct classroom training.</a:t>
            </a:r>
          </a:p>
          <a:p>
            <a:r>
              <a:rPr lang="en-US" dirty="0" smtClean="0"/>
              <a:t>Some of you will be asked to assist in the classroom.</a:t>
            </a:r>
          </a:p>
          <a:p>
            <a:pPr lvl="1"/>
            <a:r>
              <a:rPr lang="en-US" dirty="0" smtClean="0"/>
              <a:t>Noelle Akins, Workday Training Lead and Instructional Designer, and Jessica Thomas will work with </a:t>
            </a:r>
            <a:r>
              <a:rPr lang="en-US" smtClean="0"/>
              <a:t>you to coordinate </a:t>
            </a:r>
            <a:r>
              <a:rPr lang="en-US" dirty="0" smtClean="0"/>
              <a:t>these assignments.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Training Assistants</a:t>
            </a:r>
            <a:endParaRPr lang="en-US" sz="2400" b="0" dirty="0">
              <a:solidFill>
                <a:schemeClr val="accent5">
                  <a:lumMod val="75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3515" y="6259286"/>
            <a:ext cx="870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B983372-2E3E-4049-930D-11B97FCD3AFD}" type="slidenum">
              <a:rPr lang="en-US" sz="1400" smtClean="0">
                <a:solidFill>
                  <a:prstClr val="black"/>
                </a:solidFill>
              </a:rPr>
              <a:pPr/>
              <a:t>6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2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5230" y="1133171"/>
            <a:ext cx="7651569" cy="5552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All payroll processes will be in Workday beginning December 17, 2016.</a:t>
            </a:r>
          </a:p>
          <a:p>
            <a:pPr lvl="1"/>
            <a:r>
              <a:rPr lang="en-US" dirty="0" smtClean="0"/>
              <a:t>Including time entry </a:t>
            </a:r>
          </a:p>
          <a:p>
            <a:pPr lvl="1"/>
            <a:r>
              <a:rPr lang="en-US" dirty="0" smtClean="0"/>
              <a:t>Payroll stubs will no longer be mailed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Employees </a:t>
            </a:r>
            <a:r>
              <a:rPr lang="en-US" dirty="0"/>
              <a:t>eligible for overtime will clock-in and clock-out using </a:t>
            </a:r>
            <a:r>
              <a:rPr lang="en-US" dirty="0" smtClean="0"/>
              <a:t>Workday.</a:t>
            </a:r>
            <a:endParaRPr lang="en-US" dirty="0"/>
          </a:p>
          <a:p>
            <a:pPr lvl="1"/>
            <a:r>
              <a:rPr lang="en-US" dirty="0"/>
              <a:t>For example: secretaries, bus drivers, custodial staff</a:t>
            </a:r>
          </a:p>
          <a:p>
            <a:pPr lvl="1"/>
            <a:r>
              <a:rPr lang="en-US" dirty="0"/>
              <a:t>Pay will be based only on time entered including overtime and vacation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Time </a:t>
            </a:r>
            <a:r>
              <a:rPr lang="en-US" sz="3600" b="0" dirty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T</a:t>
            </a:r>
            <a:r>
              <a:rPr lang="en-US" sz="3600" b="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racking Update</a:t>
            </a:r>
            <a:endParaRPr lang="en-US" sz="2400" b="0" dirty="0">
              <a:solidFill>
                <a:schemeClr val="accent5">
                  <a:lumMod val="75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3515" y="6259286"/>
            <a:ext cx="870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B983372-2E3E-4049-930D-11B97FCD3AFD}" type="slidenum">
              <a:rPr lang="en-US" sz="1400" smtClean="0">
                <a:solidFill>
                  <a:prstClr val="black"/>
                </a:solidFill>
              </a:rPr>
              <a:pPr/>
              <a:t>7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2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5230" y="1133171"/>
            <a:ext cx="7651569" cy="5552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Employees exempt from overtime will be paid base salary regardless of submitting time in Workday.</a:t>
            </a:r>
          </a:p>
          <a:p>
            <a:pPr lvl="1"/>
            <a:r>
              <a:rPr lang="en-US" dirty="0"/>
              <a:t>For example: teachers, paraprofessionals, central office employees</a:t>
            </a:r>
          </a:p>
          <a:p>
            <a:pPr lvl="1"/>
            <a:r>
              <a:rPr lang="en-US" dirty="0" smtClean="0"/>
              <a:t>No need to clock-in, clock-out</a:t>
            </a:r>
          </a:p>
          <a:p>
            <a:pPr lvl="1"/>
            <a:r>
              <a:rPr lang="en-US" dirty="0" smtClean="0"/>
              <a:t>Will have to enter total hours worked and submit every other week.</a:t>
            </a:r>
          </a:p>
          <a:p>
            <a:pPr lvl="1"/>
            <a:r>
              <a:rPr lang="en-US" dirty="0" smtClean="0"/>
              <a:t>Exceptions will have to be entered into Workday to be paid.  i.e. class coverage, absences</a:t>
            </a:r>
          </a:p>
          <a:p>
            <a:pPr lvl="1"/>
            <a:r>
              <a:rPr lang="en-US" dirty="0" smtClean="0"/>
              <a:t>Additional earnings must be submitted and approved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Time </a:t>
            </a:r>
            <a:r>
              <a:rPr lang="en-US" sz="3600" b="0" dirty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T</a:t>
            </a:r>
            <a:r>
              <a:rPr lang="en-US" sz="3600" b="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racking Update- Teachers</a:t>
            </a:r>
            <a:endParaRPr lang="en-US" sz="2400" b="0" dirty="0">
              <a:solidFill>
                <a:schemeClr val="accent5">
                  <a:lumMod val="75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3515" y="6259286"/>
            <a:ext cx="870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B983372-2E3E-4049-930D-11B97FCD3AFD}" type="slidenum">
              <a:rPr lang="en-US" sz="1400" smtClean="0">
                <a:solidFill>
                  <a:prstClr val="black"/>
                </a:solidFill>
              </a:rPr>
              <a:pPr/>
              <a:t>8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93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5230" y="1133171"/>
            <a:ext cx="7651569" cy="5552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ensure all schools will receive communications about Workday, you have been assigned specific schools as your responsibility.</a:t>
            </a:r>
          </a:p>
          <a:p>
            <a:r>
              <a:rPr lang="en-US" dirty="0" smtClean="0"/>
              <a:t>Assignments will be placed on Website</a:t>
            </a:r>
          </a:p>
          <a:p>
            <a:r>
              <a:rPr lang="en-US" dirty="0" smtClean="0"/>
              <a:t>Communication (Road Show) </a:t>
            </a:r>
            <a:r>
              <a:rPr lang="en-US" dirty="0"/>
              <a:t>about Workday needs to be presented to staff at least </a:t>
            </a:r>
            <a:r>
              <a:rPr lang="en-US" dirty="0" smtClean="0"/>
              <a:t>monthly</a:t>
            </a:r>
          </a:p>
          <a:p>
            <a:pPr lvl="1"/>
            <a:r>
              <a:rPr lang="en-US" dirty="0" smtClean="0"/>
              <a:t>You will be required to enter dates you presented information to your schools</a:t>
            </a:r>
          </a:p>
          <a:p>
            <a:r>
              <a:rPr lang="en-US" dirty="0" smtClean="0"/>
              <a:t>On-going communication is expected as well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j-cs"/>
              </a:rPr>
              <a:t>Roadshow School Assignments</a:t>
            </a:r>
            <a:endParaRPr lang="en-US" sz="2400" b="0" dirty="0">
              <a:solidFill>
                <a:schemeClr val="accent5">
                  <a:lumMod val="75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3515" y="6259286"/>
            <a:ext cx="870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B983372-2E3E-4049-930D-11B97FCD3AFD}" type="slidenum">
              <a:rPr lang="en-US" sz="1400" smtClean="0">
                <a:solidFill>
                  <a:prstClr val="black"/>
                </a:solidFill>
              </a:rPr>
              <a:pPr/>
              <a:t>9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70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10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1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13.xml><?xml version="1.0" encoding="utf-8"?>
<a:theme xmlns:a="http://schemas.openxmlformats.org/drawingml/2006/main" name="1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14.xml><?xml version="1.0" encoding="utf-8"?>
<a:theme xmlns:a="http://schemas.openxmlformats.org/drawingml/2006/main" name="1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15.xml><?xml version="1.0" encoding="utf-8"?>
<a:theme xmlns:a="http://schemas.openxmlformats.org/drawingml/2006/main" name="1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16.xml><?xml version="1.0" encoding="utf-8"?>
<a:theme xmlns:a="http://schemas.openxmlformats.org/drawingml/2006/main" name="1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17.xml><?xml version="1.0" encoding="utf-8"?>
<a:theme xmlns:a="http://schemas.openxmlformats.org/drawingml/2006/main" name="1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18.xml><?xml version="1.0" encoding="utf-8"?>
<a:theme xmlns:a="http://schemas.openxmlformats.org/drawingml/2006/main" name="1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9.xml><?xml version="1.0" encoding="utf-8"?>
<a:theme xmlns:a="http://schemas.openxmlformats.org/drawingml/2006/main" name="1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20.xml><?xml version="1.0" encoding="utf-8"?>
<a:theme xmlns:a="http://schemas.openxmlformats.org/drawingml/2006/main" name="1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5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6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7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9D8D2A93-F110-4091-A18F-3B24A68E496C}"/>
    </a:ext>
  </a:extLst>
</a:theme>
</file>

<file path=ppt/theme/theme8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2548</TotalTime>
  <Words>579</Words>
  <Application>Microsoft Office PowerPoint</Application>
  <PresentationFormat>On-screen Show (4:3)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20</vt:i4>
      </vt:variant>
      <vt:variant>
        <vt:lpstr>Slide Titles</vt:lpstr>
      </vt:variant>
      <vt:variant>
        <vt:i4>12</vt:i4>
      </vt:variant>
    </vt:vector>
  </HeadingPairs>
  <TitlesOfParts>
    <vt:vector size="38" baseType="lpstr">
      <vt:lpstr>Arial</vt:lpstr>
      <vt:lpstr>Calibri</vt:lpstr>
      <vt:lpstr>Corbel</vt:lpstr>
      <vt:lpstr>WhitneyHTF-Black</vt:lpstr>
      <vt:lpstr>WhitneyHTF-Medium</vt:lpstr>
      <vt:lpstr>Wingdings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Custom Design</vt:lpstr>
      <vt:lpstr>9_Custom Design</vt:lpstr>
      <vt:lpstr>10_Custom Design</vt:lpstr>
      <vt:lpstr>11_Custom Design</vt:lpstr>
      <vt:lpstr>12_Custom Design</vt:lpstr>
      <vt:lpstr>13_Custom Design</vt:lpstr>
      <vt:lpstr>14_Custom Design</vt:lpstr>
      <vt:lpstr>15_Custom Design</vt:lpstr>
      <vt:lpstr>16_Custom Design</vt:lpstr>
      <vt:lpstr>17_Custom Design</vt:lpstr>
      <vt:lpstr>18_Custom Design</vt:lpstr>
      <vt:lpstr>19_Custom Design</vt:lpstr>
      <vt:lpstr>Workday Support Network</vt:lpstr>
      <vt:lpstr>Objectives</vt:lpstr>
      <vt:lpstr>High Level Workday Timeline</vt:lpstr>
      <vt:lpstr>High Level Workday Training Timeline</vt:lpstr>
      <vt:lpstr>End User Training- HR &amp; Payroll</vt:lpstr>
      <vt:lpstr>Training Assistants</vt:lpstr>
      <vt:lpstr>Time Tracking Update</vt:lpstr>
      <vt:lpstr>Time Tracking Update- Teachers</vt:lpstr>
      <vt:lpstr>Roadshow School Assignments</vt:lpstr>
      <vt:lpstr>Roadshow School Assignments</vt:lpstr>
      <vt:lpstr>Other Updates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Workday Program</dc:title>
  <dc:creator>Jessica Thomas</dc:creator>
  <cp:lastModifiedBy>Thomas, Jessica R.</cp:lastModifiedBy>
  <cp:revision>155</cp:revision>
  <cp:lastPrinted>2016-04-28T21:05:03Z</cp:lastPrinted>
  <dcterms:created xsi:type="dcterms:W3CDTF">2015-10-19T19:03:24Z</dcterms:created>
  <dcterms:modified xsi:type="dcterms:W3CDTF">2016-06-16T17:05:04Z</dcterms:modified>
</cp:coreProperties>
</file>