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7.xml" ContentType="application/vnd.openxmlformats-officedocument.drawingml.chart+xml"/>
  <Override PartName="/ppt/drawings/drawing3.xml" ContentType="application/vnd.openxmlformats-officedocument.drawingml.chartshapes+xml"/>
  <Override PartName="/ppt/notesSlides/notesSlide14.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drawings/drawing4.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notesSlides/notesSlide17.xml" ContentType="application/vnd.openxmlformats-officedocument.presentationml.notesSlide+xml"/>
  <Override PartName="/ppt/charts/chart10.xml" ContentType="application/vnd.openxmlformats-officedocument.drawingml.chart+xml"/>
  <Override PartName="/ppt/drawings/drawing5.xml" ContentType="application/vnd.openxmlformats-officedocument.drawingml.chartshapes+xml"/>
  <Override PartName="/ppt/notesSlides/notesSlide18.xml" ContentType="application/vnd.openxmlformats-officedocument.presentationml.notesSlide+xml"/>
  <Override PartName="/ppt/charts/chart11.xml" ContentType="application/vnd.openxmlformats-officedocument.drawingml.chart+xml"/>
  <Override PartName="/ppt/drawings/drawing6.xml" ContentType="application/vnd.openxmlformats-officedocument.drawingml.chartshapes+xml"/>
  <Override PartName="/ppt/notesSlides/notesSlide19.xml" ContentType="application/vnd.openxmlformats-officedocument.presentationml.notesSlide+xml"/>
  <Override PartName="/ppt/charts/chart12.xml" ContentType="application/vnd.openxmlformats-officedocument.drawingml.chart+xml"/>
  <Override PartName="/ppt/drawings/drawing7.xml" ContentType="application/vnd.openxmlformats-officedocument.drawingml.chartshapes+xml"/>
  <Override PartName="/ppt/notesSlides/notesSlide20.xml" ContentType="application/vnd.openxmlformats-officedocument.presentationml.notesSlide+xml"/>
  <Override PartName="/ppt/charts/chart13.xml" ContentType="application/vnd.openxmlformats-officedocument.drawingml.chart+xml"/>
  <Override PartName="/ppt/drawings/drawing8.xml" ContentType="application/vnd.openxmlformats-officedocument.drawingml.chartshapes+xml"/>
  <Override PartName="/ppt/notesSlides/notesSlide21.xml" ContentType="application/vnd.openxmlformats-officedocument.presentationml.notesSlide+xml"/>
  <Override PartName="/ppt/charts/chart14.xml" ContentType="application/vnd.openxmlformats-officedocument.drawingml.chart+xml"/>
  <Override PartName="/ppt/theme/themeOverride2.xml" ContentType="application/vnd.openxmlformats-officedocument.themeOverride+xml"/>
  <Override PartName="/ppt/drawings/drawing9.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Lst>
  <p:notesMasterIdLst>
    <p:notesMasterId r:id="rId44"/>
  </p:notesMasterIdLst>
  <p:handoutMasterIdLst>
    <p:handoutMasterId r:id="rId45"/>
  </p:handoutMasterIdLst>
  <p:sldIdLst>
    <p:sldId id="394" r:id="rId3"/>
    <p:sldId id="395" r:id="rId4"/>
    <p:sldId id="396" r:id="rId5"/>
    <p:sldId id="431" r:id="rId6"/>
    <p:sldId id="398" r:id="rId7"/>
    <p:sldId id="400" r:id="rId8"/>
    <p:sldId id="401" r:id="rId9"/>
    <p:sldId id="402" r:id="rId10"/>
    <p:sldId id="403" r:id="rId11"/>
    <p:sldId id="404" r:id="rId12"/>
    <p:sldId id="405" r:id="rId13"/>
    <p:sldId id="408" r:id="rId14"/>
    <p:sldId id="409" r:id="rId15"/>
    <p:sldId id="410" r:id="rId16"/>
    <p:sldId id="411" r:id="rId17"/>
    <p:sldId id="412" r:id="rId18"/>
    <p:sldId id="413" r:id="rId19"/>
    <p:sldId id="414" r:id="rId20"/>
    <p:sldId id="415" r:id="rId21"/>
    <p:sldId id="416" r:id="rId22"/>
    <p:sldId id="417" r:id="rId23"/>
    <p:sldId id="418" r:id="rId24"/>
    <p:sldId id="426" r:id="rId25"/>
    <p:sldId id="432" r:id="rId26"/>
    <p:sldId id="433" r:id="rId27"/>
    <p:sldId id="435" r:id="rId28"/>
    <p:sldId id="438" r:id="rId29"/>
    <p:sldId id="443" r:id="rId30"/>
    <p:sldId id="440" r:id="rId31"/>
    <p:sldId id="441" r:id="rId32"/>
    <p:sldId id="442" r:id="rId33"/>
    <p:sldId id="434" r:id="rId34"/>
    <p:sldId id="448" r:id="rId35"/>
    <p:sldId id="436" r:id="rId36"/>
    <p:sldId id="437" r:id="rId37"/>
    <p:sldId id="439" r:id="rId38"/>
    <p:sldId id="444" r:id="rId39"/>
    <p:sldId id="447" r:id="rId40"/>
    <p:sldId id="446" r:id="rId41"/>
    <p:sldId id="445" r:id="rId42"/>
    <p:sldId id="423" r:id="rId43"/>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8" charset="0"/>
        <a:ea typeface="+mn-ea"/>
        <a:cs typeface="+mn-cs"/>
      </a:defRPr>
    </a:lvl1pPr>
    <a:lvl2pPr marL="457200" algn="l" defTabSz="457200" rtl="0" fontAlgn="base">
      <a:spcBef>
        <a:spcPct val="0"/>
      </a:spcBef>
      <a:spcAft>
        <a:spcPct val="0"/>
      </a:spcAft>
      <a:defRPr kern="1200">
        <a:solidFill>
          <a:schemeClr val="tx1"/>
        </a:solidFill>
        <a:latin typeface="Arial" pitchFamily="8" charset="0"/>
        <a:ea typeface="+mn-ea"/>
        <a:cs typeface="+mn-cs"/>
      </a:defRPr>
    </a:lvl2pPr>
    <a:lvl3pPr marL="914400" algn="l" defTabSz="457200" rtl="0" fontAlgn="base">
      <a:spcBef>
        <a:spcPct val="0"/>
      </a:spcBef>
      <a:spcAft>
        <a:spcPct val="0"/>
      </a:spcAft>
      <a:defRPr kern="1200">
        <a:solidFill>
          <a:schemeClr val="tx1"/>
        </a:solidFill>
        <a:latin typeface="Arial" pitchFamily="8" charset="0"/>
        <a:ea typeface="+mn-ea"/>
        <a:cs typeface="+mn-cs"/>
      </a:defRPr>
    </a:lvl3pPr>
    <a:lvl4pPr marL="1371600" algn="l" defTabSz="457200" rtl="0" fontAlgn="base">
      <a:spcBef>
        <a:spcPct val="0"/>
      </a:spcBef>
      <a:spcAft>
        <a:spcPct val="0"/>
      </a:spcAft>
      <a:defRPr kern="1200">
        <a:solidFill>
          <a:schemeClr val="tx1"/>
        </a:solidFill>
        <a:latin typeface="Arial" pitchFamily="8" charset="0"/>
        <a:ea typeface="+mn-ea"/>
        <a:cs typeface="+mn-cs"/>
      </a:defRPr>
    </a:lvl4pPr>
    <a:lvl5pPr marL="1828800" algn="l" defTabSz="457200" rtl="0" fontAlgn="base">
      <a:spcBef>
        <a:spcPct val="0"/>
      </a:spcBef>
      <a:spcAft>
        <a:spcPct val="0"/>
      </a:spcAft>
      <a:defRPr kern="1200">
        <a:solidFill>
          <a:schemeClr val="tx1"/>
        </a:solidFill>
        <a:latin typeface="Arial" pitchFamily="8" charset="0"/>
        <a:ea typeface="+mn-ea"/>
        <a:cs typeface="+mn-cs"/>
      </a:defRPr>
    </a:lvl5pPr>
    <a:lvl6pPr marL="2286000" algn="l" defTabSz="457200" rtl="0" eaLnBrk="1" latinLnBrk="0" hangingPunct="1">
      <a:defRPr kern="1200">
        <a:solidFill>
          <a:schemeClr val="tx1"/>
        </a:solidFill>
        <a:latin typeface="Arial" pitchFamily="8" charset="0"/>
        <a:ea typeface="+mn-ea"/>
        <a:cs typeface="+mn-cs"/>
      </a:defRPr>
    </a:lvl6pPr>
    <a:lvl7pPr marL="2743200" algn="l" defTabSz="457200" rtl="0" eaLnBrk="1" latinLnBrk="0" hangingPunct="1">
      <a:defRPr kern="1200">
        <a:solidFill>
          <a:schemeClr val="tx1"/>
        </a:solidFill>
        <a:latin typeface="Arial" pitchFamily="8" charset="0"/>
        <a:ea typeface="+mn-ea"/>
        <a:cs typeface="+mn-cs"/>
      </a:defRPr>
    </a:lvl7pPr>
    <a:lvl8pPr marL="3200400" algn="l" defTabSz="457200" rtl="0" eaLnBrk="1" latinLnBrk="0" hangingPunct="1">
      <a:defRPr kern="1200">
        <a:solidFill>
          <a:schemeClr val="tx1"/>
        </a:solidFill>
        <a:latin typeface="Arial" pitchFamily="8" charset="0"/>
        <a:ea typeface="+mn-ea"/>
        <a:cs typeface="+mn-cs"/>
      </a:defRPr>
    </a:lvl8pPr>
    <a:lvl9pPr marL="3657600" algn="l" defTabSz="457200" rtl="0" eaLnBrk="1" latinLnBrk="0" hangingPunct="1">
      <a:defRPr kern="1200">
        <a:solidFill>
          <a:schemeClr val="tx1"/>
        </a:solidFill>
        <a:latin typeface="Arial" pitchFamily="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urtney"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00A4E4"/>
    <a:srgbClr val="FF8000"/>
    <a:srgbClr val="EBEBEB"/>
    <a:srgbClr val="008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9" autoAdjust="0"/>
    <p:restoredTop sz="97026" autoAdjust="0"/>
  </p:normalViewPr>
  <p:slideViewPr>
    <p:cSldViewPr snapToGrid="0" snapToObjects="1" showGuides="1">
      <p:cViewPr varScale="1">
        <p:scale>
          <a:sx n="102" d="100"/>
          <a:sy n="102" d="100"/>
        </p:scale>
        <p:origin x="68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1" d="100"/>
          <a:sy n="91" d="100"/>
        </p:scale>
        <p:origin x="-215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14.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8.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aseline="0"/>
            </a:pPr>
            <a:r>
              <a:rPr lang="en-US" sz="2000" baseline="0" dirty="0"/>
              <a:t>Where the Money </a:t>
            </a:r>
            <a:r>
              <a:rPr lang="en-US" sz="2000" baseline="0" dirty="0" smtClean="0"/>
              <a:t>Comes </a:t>
            </a:r>
            <a:r>
              <a:rPr lang="en-US" sz="2000" baseline="0" dirty="0"/>
              <a:t>From</a:t>
            </a:r>
          </a:p>
        </c:rich>
      </c:tx>
      <c:layout/>
      <c:overlay val="0"/>
    </c:title>
    <c:autoTitleDeleted val="0"/>
    <c:view3D>
      <c:rotX val="30"/>
      <c:rotY val="130"/>
      <c:rAngAx val="0"/>
    </c:view3D>
    <c:floor>
      <c:thickness val="0"/>
    </c:floor>
    <c:sideWall>
      <c:thickness val="0"/>
    </c:sideWall>
    <c:backWall>
      <c:thickness val="0"/>
    </c:backWall>
    <c:plotArea>
      <c:layout>
        <c:manualLayout>
          <c:layoutTarget val="inner"/>
          <c:xMode val="edge"/>
          <c:yMode val="edge"/>
          <c:x val="7.5940254729465473E-2"/>
          <c:y val="0.17421637038958276"/>
          <c:w val="0.84214599826580583"/>
          <c:h val="0.7397626873761356"/>
        </c:manualLayout>
      </c:layout>
      <c:pie3DChart>
        <c:varyColors val="1"/>
        <c:ser>
          <c:idx val="0"/>
          <c:order val="0"/>
          <c:tx>
            <c:strRef>
              <c:f>Sheet1!$B$1</c:f>
              <c:strCache>
                <c:ptCount val="1"/>
                <c:pt idx="0">
                  <c:v>Column2</c:v>
                </c:pt>
              </c:strCache>
            </c:strRef>
          </c:tx>
          <c:explosion val="9"/>
          <c:dLbls>
            <c:dLbl>
              <c:idx val="0"/>
              <c:layout>
                <c:manualLayout>
                  <c:x val="0.15979091836329135"/>
                  <c:y val="0"/>
                </c:manualLayout>
              </c:layout>
              <c:numFmt formatCode="0.0%" sourceLinked="0"/>
              <c:spPr/>
              <c:txPr>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8.3628891853685175E-2"/>
                  <c:y val="3.3333333333333326E-2"/>
                </c:manualLayout>
              </c:layout>
              <c:numFmt formatCode="0.0%" sourceLinked="0"/>
              <c:spPr/>
              <c:txPr>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
                  <c:y val="-0.16388888888888883"/>
                </c:manualLayout>
              </c:layout>
              <c:tx>
                <c:rich>
                  <a:bodyPr/>
                  <a:lstStyle/>
                  <a:p>
                    <a:pPr>
                      <a:defRPr/>
                    </a:pPr>
                    <a:r>
                      <a:rPr lang="en-US" sz="1600" dirty="0"/>
                      <a:t>State of Ohio Reimbursements, </a:t>
                    </a:r>
                    <a:r>
                      <a:rPr lang="en-US" sz="1600" dirty="0" smtClean="0"/>
                      <a:t>3.4%</a:t>
                    </a:r>
                    <a:endParaRPr lang="en-US" sz="1600" dirty="0"/>
                  </a:p>
                </c:rich>
              </c:tx>
              <c:numFmt formatCode="0.0%" sourceLinked="0"/>
              <c:spPr/>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1.3529136884456902E-2"/>
                  <c:y val="-8.0555555555555561E-2"/>
                </c:manualLayout>
              </c:layout>
              <c:numFmt formatCode="0.0%" sourceLinked="0"/>
              <c:spPr/>
              <c:txPr>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1.9413849894605491E-2"/>
                  <c:y val="-2.2222222222222223E-2"/>
                </c:manualLayout>
              </c:layout>
              <c:numFmt formatCode="0.0%" sourceLinked="0"/>
              <c:spPr/>
              <c:txPr>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dLblPos val="outEnd"/>
            <c:showLegendKey val="0"/>
            <c:showVal val="0"/>
            <c:showCatName val="1"/>
            <c:showSerName val="0"/>
            <c:showPercent val="0"/>
            <c:showBubbleSize val="0"/>
            <c:showLeaderLines val="0"/>
            <c:extLst>
              <c:ext xmlns:c15="http://schemas.microsoft.com/office/drawing/2012/chart" uri="{CE6537A1-D6FC-4f65-9D91-7224C49458BB}"/>
            </c:extLst>
          </c:dLbls>
          <c:cat>
            <c:strRef>
              <c:f>Sheet1!$A$2:$A$6</c:f>
              <c:strCache>
                <c:ptCount val="5"/>
                <c:pt idx="0">
                  <c:v>Local Taxes</c:v>
                </c:pt>
                <c:pt idx="1">
                  <c:v>State</c:v>
                </c:pt>
                <c:pt idx="2">
                  <c:v>State of Ohio Reimbursements</c:v>
                </c:pt>
                <c:pt idx="3">
                  <c:v>Advance In</c:v>
                </c:pt>
                <c:pt idx="4">
                  <c:v>Other</c:v>
                </c:pt>
              </c:strCache>
            </c:strRef>
          </c:cat>
          <c:val>
            <c:numRef>
              <c:f>Sheet1!$B$2:$B$6</c:f>
              <c:numCache>
                <c:formatCode>_("$"* #,##0_);_("$"* \(#,##0\);_("$"* "-"??_);_(@_)</c:formatCode>
                <c:ptCount val="5"/>
                <c:pt idx="0">
                  <c:v>201688228</c:v>
                </c:pt>
                <c:pt idx="1">
                  <c:v>435089081</c:v>
                </c:pt>
                <c:pt idx="2">
                  <c:v>25226431</c:v>
                </c:pt>
                <c:pt idx="3">
                  <c:v>2651000</c:v>
                </c:pt>
                <c:pt idx="4">
                  <c:v>49843294</c:v>
                </c:pt>
              </c:numCache>
            </c:numRef>
          </c:val>
        </c:ser>
        <c:ser>
          <c:idx val="1"/>
          <c:order val="1"/>
          <c:tx>
            <c:strRef>
              <c:f>Sheet1!$C$1</c:f>
              <c:strCache>
                <c:ptCount val="1"/>
                <c:pt idx="0">
                  <c:v>Where the Money Come From</c:v>
                </c:pt>
              </c:strCache>
            </c:strRef>
          </c:tx>
          <c:cat>
            <c:strRef>
              <c:f>Sheet1!$A$2:$A$6</c:f>
              <c:strCache>
                <c:ptCount val="5"/>
                <c:pt idx="0">
                  <c:v>Local Taxes</c:v>
                </c:pt>
                <c:pt idx="1">
                  <c:v>State</c:v>
                </c:pt>
                <c:pt idx="2">
                  <c:v>State of Ohio Reimbursements</c:v>
                </c:pt>
                <c:pt idx="3">
                  <c:v>Advance In</c:v>
                </c:pt>
                <c:pt idx="4">
                  <c:v>Other</c:v>
                </c:pt>
              </c:strCache>
            </c:strRef>
          </c:cat>
          <c:val>
            <c:numRef>
              <c:f>Sheet1!$C$2:$C$6</c:f>
              <c:numCache>
                <c:formatCode>0.0%</c:formatCode>
                <c:ptCount val="5"/>
                <c:pt idx="0">
                  <c:v>0.28227961226272597</c:v>
                </c:pt>
                <c:pt idx="1">
                  <c:v>0.60894370634475392</c:v>
                </c:pt>
                <c:pt idx="2">
                  <c:v>3.5306508625046827E-2</c:v>
                </c:pt>
                <c:pt idx="3">
                  <c:v>3.710297123084876E-3</c:v>
                </c:pt>
                <c:pt idx="4">
                  <c:v>6.9759875644388403E-2</c:v>
                </c:pt>
              </c:numCache>
            </c:numRef>
          </c:val>
        </c:ser>
        <c:dLbls>
          <c:showLegendKey val="0"/>
          <c:showVal val="0"/>
          <c:showCatName val="0"/>
          <c:showSerName val="0"/>
          <c:showPercent val="0"/>
          <c:showBubbleSize val="0"/>
          <c:showLeaderLines val="0"/>
        </c:dLbls>
      </c:pie3DChart>
    </c:plotArea>
    <c:plotVisOnly val="1"/>
    <c:dispBlanksAs val="zero"/>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1138317154341169"/>
          <c:y val="3.5986001749781275E-2"/>
          <c:w val="0.87218972469961464"/>
          <c:h val="0.73444860017498348"/>
        </c:manualLayout>
      </c:layout>
      <c:bar3DChart>
        <c:barDir val="col"/>
        <c:grouping val="stacked"/>
        <c:varyColors val="0"/>
        <c:ser>
          <c:idx val="0"/>
          <c:order val="0"/>
          <c:tx>
            <c:strRef>
              <c:f>Sheet1!$B$1</c:f>
              <c:strCache>
                <c:ptCount val="1"/>
                <c:pt idx="0">
                  <c:v>Salaries</c:v>
                </c:pt>
              </c:strCache>
            </c:strRef>
          </c:tx>
          <c:invertIfNegative val="0"/>
          <c:dLbls>
            <c:spPr>
              <a:noFill/>
              <a:ln>
                <a:noFill/>
              </a:ln>
              <a:effectLst/>
            </c:spPr>
            <c:txPr>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Sheet1!$B$2:$B$9</c:f>
              <c:numCache>
                <c:formatCode>0.0</c:formatCode>
                <c:ptCount val="8"/>
                <c:pt idx="0">
                  <c:v>282.10000000000002</c:v>
                </c:pt>
                <c:pt idx="1">
                  <c:v>295.3</c:v>
                </c:pt>
                <c:pt idx="2">
                  <c:v>303.39999999999998</c:v>
                </c:pt>
                <c:pt idx="3">
                  <c:v>308.5</c:v>
                </c:pt>
                <c:pt idx="4">
                  <c:v>304.3</c:v>
                </c:pt>
                <c:pt idx="5">
                  <c:v>305.3</c:v>
                </c:pt>
                <c:pt idx="6">
                  <c:v>306.2</c:v>
                </c:pt>
                <c:pt idx="7">
                  <c:v>305.3</c:v>
                </c:pt>
              </c:numCache>
            </c:numRef>
          </c:val>
        </c:ser>
        <c:dLbls>
          <c:showLegendKey val="0"/>
          <c:showVal val="0"/>
          <c:showCatName val="0"/>
          <c:showSerName val="0"/>
          <c:showPercent val="0"/>
          <c:showBubbleSize val="0"/>
        </c:dLbls>
        <c:gapWidth val="46"/>
        <c:shape val="box"/>
        <c:axId val="222448608"/>
        <c:axId val="222449000"/>
        <c:axId val="0"/>
      </c:bar3DChart>
      <c:catAx>
        <c:axId val="222448608"/>
        <c:scaling>
          <c:orientation val="minMax"/>
        </c:scaling>
        <c:delete val="0"/>
        <c:axPos val="b"/>
        <c:numFmt formatCode="General" sourceLinked="1"/>
        <c:majorTickMark val="out"/>
        <c:minorTickMark val="none"/>
        <c:tickLblPos val="nextTo"/>
        <c:txPr>
          <a:bodyPr/>
          <a:lstStyle/>
          <a:p>
            <a:pPr>
              <a:defRPr sz="1400" baseline="0"/>
            </a:pPr>
            <a:endParaRPr lang="en-US"/>
          </a:p>
        </c:txPr>
        <c:crossAx val="222449000"/>
        <c:crosses val="autoZero"/>
        <c:auto val="1"/>
        <c:lblAlgn val="ctr"/>
        <c:lblOffset val="100"/>
        <c:noMultiLvlLbl val="0"/>
      </c:catAx>
      <c:valAx>
        <c:axId val="222449000"/>
        <c:scaling>
          <c:orientation val="minMax"/>
          <c:min val="250"/>
        </c:scaling>
        <c:delete val="0"/>
        <c:axPos val="l"/>
        <c:majorGridlines/>
        <c:numFmt formatCode="&quot;$&quot;#,##0" sourceLinked="0"/>
        <c:majorTickMark val="out"/>
        <c:minorTickMark val="none"/>
        <c:tickLblPos val="nextTo"/>
        <c:txPr>
          <a:bodyPr/>
          <a:lstStyle/>
          <a:p>
            <a:pPr>
              <a:defRPr sz="1400" baseline="0"/>
            </a:pPr>
            <a:endParaRPr lang="en-US"/>
          </a:p>
        </c:txPr>
        <c:crossAx val="222448608"/>
        <c:crosses val="autoZero"/>
        <c:crossBetween val="between"/>
      </c:valAx>
    </c:plotArea>
    <c:legend>
      <c:legendPos val="b"/>
      <c:layout/>
      <c:overlay val="0"/>
      <c:spPr>
        <a:ln>
          <a:solidFill>
            <a:prstClr val="black"/>
          </a:solidFill>
        </a:ln>
      </c:spPr>
      <c:txPr>
        <a:bodyPr/>
        <a:lstStyle/>
        <a:p>
          <a:pPr>
            <a:defRPr sz="1200" baseline="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8.1082631977137956E-2"/>
          <c:y val="3.5986001749781275E-2"/>
          <c:w val="0.90249026426588763"/>
          <c:h val="0.73444860017498348"/>
        </c:manualLayout>
      </c:layout>
      <c:bar3DChart>
        <c:barDir val="col"/>
        <c:grouping val="stacked"/>
        <c:varyColors val="0"/>
        <c:ser>
          <c:idx val="0"/>
          <c:order val="0"/>
          <c:tx>
            <c:strRef>
              <c:f>Sheet1!$B$1</c:f>
              <c:strCache>
                <c:ptCount val="1"/>
                <c:pt idx="0">
                  <c:v>STRS/SERS</c:v>
                </c:pt>
              </c:strCache>
            </c:strRef>
          </c:tx>
          <c:invertIfNegative val="0"/>
          <c:dLbls>
            <c:spPr>
              <a:noFill/>
              <a:ln>
                <a:noFill/>
              </a:ln>
              <a:effectLst/>
            </c:spPr>
            <c:txPr>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Sheet1!$B$2:$B$9</c:f>
              <c:numCache>
                <c:formatCode>0.0</c:formatCode>
                <c:ptCount val="8"/>
                <c:pt idx="0">
                  <c:v>41.1</c:v>
                </c:pt>
                <c:pt idx="1">
                  <c:v>42.5</c:v>
                </c:pt>
                <c:pt idx="2">
                  <c:v>44.3</c:v>
                </c:pt>
                <c:pt idx="3">
                  <c:v>45.7</c:v>
                </c:pt>
                <c:pt idx="4">
                  <c:v>45</c:v>
                </c:pt>
                <c:pt idx="5">
                  <c:v>45.2</c:v>
                </c:pt>
                <c:pt idx="6">
                  <c:v>45.3</c:v>
                </c:pt>
                <c:pt idx="7">
                  <c:v>45.2</c:v>
                </c:pt>
              </c:numCache>
            </c:numRef>
          </c:val>
        </c:ser>
        <c:ser>
          <c:idx val="1"/>
          <c:order val="1"/>
          <c:tx>
            <c:strRef>
              <c:f>Sheet1!$C$1</c:f>
              <c:strCache>
                <c:ptCount val="1"/>
                <c:pt idx="0">
                  <c:v>Employee Insurance Benefits</c:v>
                </c:pt>
              </c:strCache>
            </c:strRef>
          </c:tx>
          <c:invertIfNegative val="0"/>
          <c:dLbls>
            <c:spPr>
              <a:noFill/>
              <a:ln>
                <a:noFill/>
              </a:ln>
              <a:effectLst/>
            </c:spPr>
            <c:txPr>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Sheet1!$C$2:$C$9</c:f>
              <c:numCache>
                <c:formatCode>0.0</c:formatCode>
                <c:ptCount val="8"/>
                <c:pt idx="0">
                  <c:v>56.2</c:v>
                </c:pt>
                <c:pt idx="1">
                  <c:v>55.4</c:v>
                </c:pt>
                <c:pt idx="2">
                  <c:v>64.3</c:v>
                </c:pt>
                <c:pt idx="3">
                  <c:v>69.2</c:v>
                </c:pt>
                <c:pt idx="4">
                  <c:v>75.7</c:v>
                </c:pt>
                <c:pt idx="5">
                  <c:v>83.4</c:v>
                </c:pt>
                <c:pt idx="6">
                  <c:v>93.1</c:v>
                </c:pt>
                <c:pt idx="7">
                  <c:v>101.8</c:v>
                </c:pt>
              </c:numCache>
            </c:numRef>
          </c:val>
        </c:ser>
        <c:ser>
          <c:idx val="2"/>
          <c:order val="2"/>
          <c:tx>
            <c:strRef>
              <c:f>Sheet1!$D$1</c:f>
              <c:strCache>
                <c:ptCount val="1"/>
                <c:pt idx="0">
                  <c:v>Medicare</c:v>
                </c:pt>
              </c:strCache>
            </c:strRef>
          </c:tx>
          <c:invertIfNegative val="0"/>
          <c:dLbls>
            <c:dLbl>
              <c:idx val="2"/>
              <c:layout>
                <c:manualLayout>
                  <c:x val="2.9867461376316138E-3"/>
                  <c:y val="8.333333333333333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4801192064474211E-3"/>
                  <c:y val="1.388888888888888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Sheet1!$D$2:$D$9</c:f>
              <c:numCache>
                <c:formatCode>0.0</c:formatCode>
                <c:ptCount val="8"/>
                <c:pt idx="0">
                  <c:v>3.8</c:v>
                </c:pt>
                <c:pt idx="1">
                  <c:v>4.0999999999999996</c:v>
                </c:pt>
                <c:pt idx="2">
                  <c:v>4.0999999999999996</c:v>
                </c:pt>
                <c:pt idx="3">
                  <c:v>4.0999999999999996</c:v>
                </c:pt>
                <c:pt idx="4">
                  <c:v>4.0999999999999996</c:v>
                </c:pt>
                <c:pt idx="5">
                  <c:v>4.0999999999999996</c:v>
                </c:pt>
                <c:pt idx="6">
                  <c:v>4.0999999999999996</c:v>
                </c:pt>
                <c:pt idx="7">
                  <c:v>4.0999999999999996</c:v>
                </c:pt>
              </c:numCache>
            </c:numRef>
          </c:val>
        </c:ser>
        <c:ser>
          <c:idx val="3"/>
          <c:order val="3"/>
          <c:tx>
            <c:strRef>
              <c:f>Sheet1!$E$1</c:f>
              <c:strCache>
                <c:ptCount val="1"/>
                <c:pt idx="0">
                  <c:v>Workers Compensation</c:v>
                </c:pt>
              </c:strCache>
            </c:strRef>
          </c:tx>
          <c:invertIfNegative val="0"/>
          <c:dLbls>
            <c:dLbl>
              <c:idx val="2"/>
              <c:layout>
                <c:manualLayout>
                  <c:x val="-1.6427103756973874E-2"/>
                  <c:y val="-5.5555555555555558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Sheet1!$E$2:$E$9</c:f>
              <c:numCache>
                <c:formatCode>0.0</c:formatCode>
                <c:ptCount val="8"/>
                <c:pt idx="0">
                  <c:v>3.2</c:v>
                </c:pt>
                <c:pt idx="1">
                  <c:v>3.7</c:v>
                </c:pt>
                <c:pt idx="2">
                  <c:v>4.4000000000000004</c:v>
                </c:pt>
                <c:pt idx="3">
                  <c:v>3.9</c:v>
                </c:pt>
                <c:pt idx="4">
                  <c:v>3.9</c:v>
                </c:pt>
                <c:pt idx="5">
                  <c:v>3.9</c:v>
                </c:pt>
                <c:pt idx="6">
                  <c:v>3.9</c:v>
                </c:pt>
                <c:pt idx="7">
                  <c:v>3.9</c:v>
                </c:pt>
              </c:numCache>
            </c:numRef>
          </c:val>
        </c:ser>
        <c:ser>
          <c:idx val="4"/>
          <c:order val="4"/>
          <c:tx>
            <c:strRef>
              <c:f>Sheet1!$F$1</c:f>
              <c:strCache>
                <c:ptCount val="1"/>
                <c:pt idx="0">
                  <c:v>Other</c:v>
                </c:pt>
              </c:strCache>
            </c:strRef>
          </c:tx>
          <c:invertIfNegative val="0"/>
          <c:dLbls>
            <c:spPr>
              <a:noFill/>
              <a:ln>
                <a:noFill/>
              </a:ln>
              <a:effectLst/>
            </c:spPr>
            <c:txPr>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Sheet1!$F$2:$F$9</c:f>
              <c:numCache>
                <c:formatCode>0.0</c:formatCode>
                <c:ptCount val="8"/>
                <c:pt idx="0">
                  <c:v>8.2000000000000028</c:v>
                </c:pt>
                <c:pt idx="1">
                  <c:v>9.0000000000000036</c:v>
                </c:pt>
                <c:pt idx="2">
                  <c:v>7.6000000000000085</c:v>
                </c:pt>
                <c:pt idx="3">
                  <c:v>4.6999999999999886</c:v>
                </c:pt>
                <c:pt idx="4">
                  <c:v>3.8999999999999919</c:v>
                </c:pt>
                <c:pt idx="5">
                  <c:v>3.7999999999999976</c:v>
                </c:pt>
                <c:pt idx="6">
                  <c:v>3.7999999999999976</c:v>
                </c:pt>
                <c:pt idx="7">
                  <c:v>3.9000000000000061</c:v>
                </c:pt>
              </c:numCache>
            </c:numRef>
          </c:val>
        </c:ser>
        <c:dLbls>
          <c:showLegendKey val="0"/>
          <c:showVal val="0"/>
          <c:showCatName val="0"/>
          <c:showSerName val="0"/>
          <c:showPercent val="0"/>
          <c:showBubbleSize val="0"/>
        </c:dLbls>
        <c:gapWidth val="37"/>
        <c:shape val="box"/>
        <c:axId val="222449784"/>
        <c:axId val="222450176"/>
        <c:axId val="0"/>
      </c:bar3DChart>
      <c:catAx>
        <c:axId val="222449784"/>
        <c:scaling>
          <c:orientation val="minMax"/>
        </c:scaling>
        <c:delete val="0"/>
        <c:axPos val="b"/>
        <c:numFmt formatCode="General" sourceLinked="1"/>
        <c:majorTickMark val="out"/>
        <c:minorTickMark val="none"/>
        <c:tickLblPos val="nextTo"/>
        <c:txPr>
          <a:bodyPr/>
          <a:lstStyle/>
          <a:p>
            <a:pPr>
              <a:defRPr sz="1400" baseline="0"/>
            </a:pPr>
            <a:endParaRPr lang="en-US"/>
          </a:p>
        </c:txPr>
        <c:crossAx val="222450176"/>
        <c:crosses val="autoZero"/>
        <c:auto val="1"/>
        <c:lblAlgn val="ctr"/>
        <c:lblOffset val="100"/>
        <c:noMultiLvlLbl val="0"/>
      </c:catAx>
      <c:valAx>
        <c:axId val="222450176"/>
        <c:scaling>
          <c:orientation val="minMax"/>
        </c:scaling>
        <c:delete val="0"/>
        <c:axPos val="l"/>
        <c:majorGridlines/>
        <c:numFmt formatCode="&quot;$&quot;#,##0" sourceLinked="0"/>
        <c:majorTickMark val="out"/>
        <c:minorTickMark val="none"/>
        <c:tickLblPos val="nextTo"/>
        <c:txPr>
          <a:bodyPr/>
          <a:lstStyle/>
          <a:p>
            <a:pPr>
              <a:defRPr sz="1400" baseline="0"/>
            </a:pPr>
            <a:endParaRPr lang="en-US"/>
          </a:p>
        </c:txPr>
        <c:crossAx val="222449784"/>
        <c:crosses val="autoZero"/>
        <c:crossBetween val="between"/>
      </c:valAx>
    </c:plotArea>
    <c:legend>
      <c:legendPos val="b"/>
      <c:layout/>
      <c:overlay val="0"/>
      <c:spPr>
        <a:ln>
          <a:solidFill>
            <a:prstClr val="black"/>
          </a:solidFill>
        </a:ln>
      </c:spPr>
      <c:txPr>
        <a:bodyPr/>
        <a:lstStyle/>
        <a:p>
          <a:pPr>
            <a:defRPr sz="1200" baseline="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9.8241488537832544E-2"/>
          <c:y val="5.543044619422572E-2"/>
          <c:w val="0.89877176532453584"/>
          <c:h val="0.70111526684164449"/>
        </c:manualLayout>
      </c:layout>
      <c:bar3DChart>
        <c:barDir val="col"/>
        <c:grouping val="stacked"/>
        <c:varyColors val="0"/>
        <c:ser>
          <c:idx val="0"/>
          <c:order val="0"/>
          <c:tx>
            <c:strRef>
              <c:f>Sheet1!$B$1</c:f>
              <c:strCache>
                <c:ptCount val="1"/>
                <c:pt idx="0">
                  <c:v>Utilities</c:v>
                </c:pt>
              </c:strCache>
            </c:strRef>
          </c:tx>
          <c:invertIfNegative val="0"/>
          <c:dLbls>
            <c:numFmt formatCode="#,##0.0" sourceLinked="0"/>
            <c:spPr>
              <a:noFill/>
              <a:ln>
                <a:noFill/>
              </a:ln>
              <a:effectLst/>
            </c:spPr>
            <c:txPr>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Sheet1!$B$2:$B$9</c:f>
              <c:numCache>
                <c:formatCode>0.0</c:formatCode>
                <c:ptCount val="8"/>
                <c:pt idx="0">
                  <c:v>12.5</c:v>
                </c:pt>
                <c:pt idx="1">
                  <c:v>12.9</c:v>
                </c:pt>
                <c:pt idx="2">
                  <c:v>12.6</c:v>
                </c:pt>
                <c:pt idx="3">
                  <c:v>13.6</c:v>
                </c:pt>
                <c:pt idx="4">
                  <c:v>14.2</c:v>
                </c:pt>
                <c:pt idx="5">
                  <c:v>14.3</c:v>
                </c:pt>
                <c:pt idx="6">
                  <c:v>14.4</c:v>
                </c:pt>
                <c:pt idx="7">
                  <c:v>14.3</c:v>
                </c:pt>
              </c:numCache>
            </c:numRef>
          </c:val>
        </c:ser>
        <c:ser>
          <c:idx val="1"/>
          <c:order val="1"/>
          <c:tx>
            <c:strRef>
              <c:f>Sheet1!$C$1</c:f>
              <c:strCache>
                <c:ptCount val="1"/>
                <c:pt idx="0">
                  <c:v>Student Transportation (Contract)</c:v>
                </c:pt>
              </c:strCache>
            </c:strRef>
          </c:tx>
          <c:invertIfNegative val="0"/>
          <c:dLbls>
            <c:numFmt formatCode="#,##0.0" sourceLinked="0"/>
            <c:spPr>
              <a:noFill/>
              <a:ln>
                <a:noFill/>
              </a:ln>
              <a:effectLst/>
            </c:spPr>
            <c:txPr>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Sheet1!$C$2:$C$9</c:f>
              <c:numCache>
                <c:formatCode>0.0</c:formatCode>
                <c:ptCount val="8"/>
                <c:pt idx="0">
                  <c:v>10.1</c:v>
                </c:pt>
                <c:pt idx="1">
                  <c:v>13.1</c:v>
                </c:pt>
                <c:pt idx="2">
                  <c:v>14.7</c:v>
                </c:pt>
                <c:pt idx="3">
                  <c:v>11.5</c:v>
                </c:pt>
                <c:pt idx="4">
                  <c:v>11.5</c:v>
                </c:pt>
                <c:pt idx="5">
                  <c:v>11.5</c:v>
                </c:pt>
                <c:pt idx="6">
                  <c:v>11.5</c:v>
                </c:pt>
                <c:pt idx="7">
                  <c:v>11.5</c:v>
                </c:pt>
              </c:numCache>
            </c:numRef>
          </c:val>
        </c:ser>
        <c:ser>
          <c:idx val="2"/>
          <c:order val="2"/>
          <c:tx>
            <c:strRef>
              <c:f>Sheet1!$D$1</c:f>
              <c:strCache>
                <c:ptCount val="1"/>
                <c:pt idx="0">
                  <c:v>Other Purchased Services</c:v>
                </c:pt>
              </c:strCache>
            </c:strRef>
          </c:tx>
          <c:invertIfNegative val="0"/>
          <c:dLbls>
            <c:numFmt formatCode="#,##0.0" sourceLinked="0"/>
            <c:spPr>
              <a:noFill/>
              <a:ln>
                <a:noFill/>
              </a:ln>
              <a:effectLst/>
            </c:spPr>
            <c:txPr>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Sheet1!$D$2:$D$9</c:f>
              <c:numCache>
                <c:formatCode>0.0</c:formatCode>
                <c:ptCount val="8"/>
                <c:pt idx="0">
                  <c:v>58.5</c:v>
                </c:pt>
                <c:pt idx="1">
                  <c:v>65.099999999999994</c:v>
                </c:pt>
                <c:pt idx="2">
                  <c:v>73.200000000000017</c:v>
                </c:pt>
                <c:pt idx="3">
                  <c:v>96.100000000000023</c:v>
                </c:pt>
                <c:pt idx="4">
                  <c:v>107.20000000000005</c:v>
                </c:pt>
                <c:pt idx="5">
                  <c:v>98.399999999999977</c:v>
                </c:pt>
                <c:pt idx="6">
                  <c:v>100.20000000000002</c:v>
                </c:pt>
                <c:pt idx="7">
                  <c:v>102.39999999999998</c:v>
                </c:pt>
              </c:numCache>
            </c:numRef>
          </c:val>
        </c:ser>
        <c:ser>
          <c:idx val="3"/>
          <c:order val="3"/>
          <c:tx>
            <c:strRef>
              <c:f>Sheet1!$E$1</c:f>
              <c:strCache>
                <c:ptCount val="1"/>
                <c:pt idx="0">
                  <c:v>Charter School Pass-Through</c:v>
                </c:pt>
              </c:strCache>
            </c:strRef>
          </c:tx>
          <c:invertIfNegative val="0"/>
          <c:dLbls>
            <c:spPr>
              <a:noFill/>
              <a:ln>
                <a:noFill/>
              </a:ln>
              <a:effectLst/>
            </c:spPr>
            <c:txPr>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Sheet1!$E$2:$E$9</c:f>
              <c:numCache>
                <c:formatCode>0.0</c:formatCode>
                <c:ptCount val="8"/>
                <c:pt idx="0">
                  <c:v>127.1</c:v>
                </c:pt>
                <c:pt idx="1">
                  <c:v>141.1</c:v>
                </c:pt>
                <c:pt idx="2">
                  <c:v>143.1</c:v>
                </c:pt>
                <c:pt idx="3">
                  <c:v>137.9</c:v>
                </c:pt>
                <c:pt idx="4">
                  <c:v>139.69999999999999</c:v>
                </c:pt>
                <c:pt idx="5">
                  <c:v>141.5</c:v>
                </c:pt>
                <c:pt idx="6">
                  <c:v>143.19999999999999</c:v>
                </c:pt>
                <c:pt idx="7">
                  <c:v>145</c:v>
                </c:pt>
              </c:numCache>
            </c:numRef>
          </c:val>
        </c:ser>
        <c:dLbls>
          <c:showLegendKey val="0"/>
          <c:showVal val="0"/>
          <c:showCatName val="0"/>
          <c:showSerName val="0"/>
          <c:showPercent val="0"/>
          <c:showBubbleSize val="0"/>
        </c:dLbls>
        <c:gapWidth val="36"/>
        <c:shape val="box"/>
        <c:axId val="222450960"/>
        <c:axId val="223869208"/>
        <c:axId val="0"/>
      </c:bar3DChart>
      <c:catAx>
        <c:axId val="222450960"/>
        <c:scaling>
          <c:orientation val="minMax"/>
        </c:scaling>
        <c:delete val="0"/>
        <c:axPos val="b"/>
        <c:numFmt formatCode="General" sourceLinked="1"/>
        <c:majorTickMark val="out"/>
        <c:minorTickMark val="none"/>
        <c:tickLblPos val="nextTo"/>
        <c:txPr>
          <a:bodyPr/>
          <a:lstStyle/>
          <a:p>
            <a:pPr>
              <a:defRPr sz="1400" baseline="0"/>
            </a:pPr>
            <a:endParaRPr lang="en-US"/>
          </a:p>
        </c:txPr>
        <c:crossAx val="223869208"/>
        <c:crosses val="autoZero"/>
        <c:auto val="1"/>
        <c:lblAlgn val="ctr"/>
        <c:lblOffset val="100"/>
        <c:noMultiLvlLbl val="0"/>
      </c:catAx>
      <c:valAx>
        <c:axId val="223869208"/>
        <c:scaling>
          <c:orientation val="minMax"/>
        </c:scaling>
        <c:delete val="0"/>
        <c:axPos val="l"/>
        <c:majorGridlines/>
        <c:numFmt formatCode="&quot;$&quot;#,##0" sourceLinked="0"/>
        <c:majorTickMark val="out"/>
        <c:minorTickMark val="none"/>
        <c:tickLblPos val="nextTo"/>
        <c:txPr>
          <a:bodyPr/>
          <a:lstStyle/>
          <a:p>
            <a:pPr>
              <a:defRPr sz="1400" baseline="0"/>
            </a:pPr>
            <a:endParaRPr lang="en-US"/>
          </a:p>
        </c:txPr>
        <c:crossAx val="222450960"/>
        <c:crosses val="autoZero"/>
        <c:crossBetween val="between"/>
      </c:valAx>
    </c:plotArea>
    <c:legend>
      <c:legendPos val="b"/>
      <c:layout/>
      <c:overlay val="0"/>
      <c:spPr>
        <a:ln>
          <a:solidFill>
            <a:prstClr val="black"/>
          </a:solidFill>
        </a:ln>
      </c:spPr>
      <c:txPr>
        <a:bodyPr/>
        <a:lstStyle/>
        <a:p>
          <a:pPr>
            <a:defRPr sz="1200" baseline="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9.6546451310511316E-2"/>
          <c:y val="3.5986001749781275E-2"/>
          <c:w val="0.88702644493251459"/>
          <c:h val="0.70111526684164449"/>
        </c:manualLayout>
      </c:layout>
      <c:bar3DChart>
        <c:barDir val="col"/>
        <c:grouping val="stacked"/>
        <c:varyColors val="0"/>
        <c:ser>
          <c:idx val="0"/>
          <c:order val="0"/>
          <c:tx>
            <c:strRef>
              <c:f>Sheet1!$B$1</c:f>
              <c:strCache>
                <c:ptCount val="1"/>
                <c:pt idx="0">
                  <c:v>Supplies and Textbooks</c:v>
                </c:pt>
              </c:strCache>
            </c:strRef>
          </c:tx>
          <c:invertIfNegative val="0"/>
          <c:dLbls>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Sheet1!$B$2:$B$9</c:f>
              <c:numCache>
                <c:formatCode>0.0</c:formatCode>
                <c:ptCount val="8"/>
                <c:pt idx="0">
                  <c:v>10.7</c:v>
                </c:pt>
                <c:pt idx="1">
                  <c:v>11.2</c:v>
                </c:pt>
                <c:pt idx="2">
                  <c:v>11.8</c:v>
                </c:pt>
                <c:pt idx="3">
                  <c:v>11.1</c:v>
                </c:pt>
                <c:pt idx="4">
                  <c:v>11.1</c:v>
                </c:pt>
                <c:pt idx="5">
                  <c:v>11.1</c:v>
                </c:pt>
                <c:pt idx="6">
                  <c:v>11.2</c:v>
                </c:pt>
                <c:pt idx="7">
                  <c:v>11.2</c:v>
                </c:pt>
              </c:numCache>
            </c:numRef>
          </c:val>
        </c:ser>
        <c:ser>
          <c:idx val="1"/>
          <c:order val="1"/>
          <c:tx>
            <c:strRef>
              <c:f>Sheet1!$C$1</c:f>
              <c:strCache>
                <c:ptCount val="1"/>
                <c:pt idx="0">
                  <c:v>Equipment</c:v>
                </c:pt>
              </c:strCache>
            </c:strRef>
          </c:tx>
          <c:invertIfNegative val="0"/>
          <c:dLbls>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Sheet1!$C$2:$C$9</c:f>
              <c:numCache>
                <c:formatCode>0.0</c:formatCode>
                <c:ptCount val="8"/>
                <c:pt idx="0">
                  <c:v>1</c:v>
                </c:pt>
                <c:pt idx="1">
                  <c:v>1.2</c:v>
                </c:pt>
                <c:pt idx="2">
                  <c:v>4.5</c:v>
                </c:pt>
                <c:pt idx="3">
                  <c:v>1.7000000000000002</c:v>
                </c:pt>
                <c:pt idx="4">
                  <c:v>1.7000000000000002</c:v>
                </c:pt>
                <c:pt idx="5">
                  <c:v>1.7000000000000002</c:v>
                </c:pt>
                <c:pt idx="6">
                  <c:v>1.7000000000000002</c:v>
                </c:pt>
                <c:pt idx="7">
                  <c:v>1.7000000000000002</c:v>
                </c:pt>
              </c:numCache>
            </c:numRef>
          </c:val>
        </c:ser>
        <c:ser>
          <c:idx val="2"/>
          <c:order val="2"/>
          <c:tx>
            <c:strRef>
              <c:f>Sheet1!$D$1</c:f>
              <c:strCache>
                <c:ptCount val="1"/>
                <c:pt idx="0">
                  <c:v>Other Expense</c:v>
                </c:pt>
              </c:strCache>
            </c:strRef>
          </c:tx>
          <c:invertIfNegative val="0"/>
          <c:dLbls>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Sheet1!$D$2:$D$9</c:f>
              <c:numCache>
                <c:formatCode>0.0</c:formatCode>
                <c:ptCount val="8"/>
                <c:pt idx="0">
                  <c:v>8.4</c:v>
                </c:pt>
                <c:pt idx="1">
                  <c:v>7.5</c:v>
                </c:pt>
                <c:pt idx="2">
                  <c:v>8.1</c:v>
                </c:pt>
                <c:pt idx="3">
                  <c:v>8.1</c:v>
                </c:pt>
                <c:pt idx="4">
                  <c:v>7.5</c:v>
                </c:pt>
                <c:pt idx="5">
                  <c:v>6.9</c:v>
                </c:pt>
                <c:pt idx="6">
                  <c:v>6.9</c:v>
                </c:pt>
                <c:pt idx="7">
                  <c:v>6.9</c:v>
                </c:pt>
              </c:numCache>
            </c:numRef>
          </c:val>
        </c:ser>
        <c:ser>
          <c:idx val="3"/>
          <c:order val="3"/>
          <c:tx>
            <c:strRef>
              <c:f>Sheet1!$E$1</c:f>
              <c:strCache>
                <c:ptCount val="1"/>
                <c:pt idx="0">
                  <c:v>Transfers/Advances</c:v>
                </c:pt>
              </c:strCache>
            </c:strRef>
          </c:tx>
          <c:invertIfNegative val="0"/>
          <c:dLbls>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Sheet1!$E$2:$E$9</c:f>
              <c:numCache>
                <c:formatCode>0.0</c:formatCode>
                <c:ptCount val="8"/>
                <c:pt idx="0">
                  <c:v>10.6</c:v>
                </c:pt>
                <c:pt idx="1">
                  <c:v>6</c:v>
                </c:pt>
                <c:pt idx="2">
                  <c:v>5</c:v>
                </c:pt>
                <c:pt idx="3">
                  <c:v>5</c:v>
                </c:pt>
                <c:pt idx="4">
                  <c:v>5</c:v>
                </c:pt>
                <c:pt idx="5">
                  <c:v>5</c:v>
                </c:pt>
                <c:pt idx="6">
                  <c:v>5</c:v>
                </c:pt>
                <c:pt idx="7">
                  <c:v>5</c:v>
                </c:pt>
              </c:numCache>
            </c:numRef>
          </c:val>
        </c:ser>
        <c:dLbls>
          <c:showLegendKey val="0"/>
          <c:showVal val="0"/>
          <c:showCatName val="0"/>
          <c:showSerName val="0"/>
          <c:showPercent val="0"/>
          <c:showBubbleSize val="0"/>
        </c:dLbls>
        <c:gapWidth val="39"/>
        <c:shape val="box"/>
        <c:axId val="223870384"/>
        <c:axId val="223870776"/>
        <c:axId val="0"/>
      </c:bar3DChart>
      <c:catAx>
        <c:axId val="223870384"/>
        <c:scaling>
          <c:orientation val="minMax"/>
        </c:scaling>
        <c:delete val="0"/>
        <c:axPos val="b"/>
        <c:numFmt formatCode="General" sourceLinked="1"/>
        <c:majorTickMark val="out"/>
        <c:minorTickMark val="none"/>
        <c:tickLblPos val="nextTo"/>
        <c:txPr>
          <a:bodyPr/>
          <a:lstStyle/>
          <a:p>
            <a:pPr>
              <a:defRPr sz="1400" baseline="0"/>
            </a:pPr>
            <a:endParaRPr lang="en-US"/>
          </a:p>
        </c:txPr>
        <c:crossAx val="223870776"/>
        <c:crosses val="autoZero"/>
        <c:auto val="1"/>
        <c:lblAlgn val="ctr"/>
        <c:lblOffset val="100"/>
        <c:noMultiLvlLbl val="0"/>
      </c:catAx>
      <c:valAx>
        <c:axId val="223870776"/>
        <c:scaling>
          <c:orientation val="minMax"/>
        </c:scaling>
        <c:delete val="0"/>
        <c:axPos val="l"/>
        <c:majorGridlines/>
        <c:numFmt formatCode="0.0" sourceLinked="1"/>
        <c:majorTickMark val="out"/>
        <c:minorTickMark val="none"/>
        <c:tickLblPos val="nextTo"/>
        <c:txPr>
          <a:bodyPr/>
          <a:lstStyle/>
          <a:p>
            <a:pPr>
              <a:defRPr sz="1400" baseline="0"/>
            </a:pPr>
            <a:endParaRPr lang="en-US"/>
          </a:p>
        </c:txPr>
        <c:crossAx val="223870384"/>
        <c:crosses val="autoZero"/>
        <c:crossBetween val="between"/>
      </c:valAx>
    </c:plotArea>
    <c:legend>
      <c:legendPos val="b"/>
      <c:layout/>
      <c:overlay val="0"/>
      <c:spPr>
        <a:ln>
          <a:solidFill>
            <a:schemeClr val="tx1"/>
          </a:solidFill>
        </a:ln>
      </c:spPr>
      <c:txPr>
        <a:bodyPr/>
        <a:lstStyle/>
        <a:p>
          <a:pPr>
            <a:defRPr sz="1200" baseline="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Total Expenditures</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2013</c:v>
                </c:pt>
                <c:pt idx="1">
                  <c:v>2014</c:v>
                </c:pt>
                <c:pt idx="2">
                  <c:v>2015</c:v>
                </c:pt>
                <c:pt idx="3">
                  <c:v>2016*</c:v>
                </c:pt>
                <c:pt idx="4">
                  <c:v>2017*</c:v>
                </c:pt>
                <c:pt idx="5">
                  <c:v>2018*</c:v>
                </c:pt>
                <c:pt idx="6">
                  <c:v>2019*</c:v>
                </c:pt>
                <c:pt idx="7">
                  <c:v>2020*</c:v>
                </c:pt>
              </c:strCache>
            </c:strRef>
          </c:cat>
          <c:val>
            <c:numRef>
              <c:f>Sheet1!$B$2:$B$9</c:f>
              <c:numCache>
                <c:formatCode>0.0</c:formatCode>
                <c:ptCount val="8"/>
                <c:pt idx="0">
                  <c:v>633.6</c:v>
                </c:pt>
                <c:pt idx="1">
                  <c:v>668.2</c:v>
                </c:pt>
                <c:pt idx="2">
                  <c:v>701.2</c:v>
                </c:pt>
                <c:pt idx="3">
                  <c:v>721</c:v>
                </c:pt>
                <c:pt idx="4">
                  <c:v>734.8</c:v>
                </c:pt>
                <c:pt idx="5">
                  <c:v>736.2</c:v>
                </c:pt>
                <c:pt idx="6">
                  <c:v>750.5</c:v>
                </c:pt>
                <c:pt idx="7">
                  <c:v>762.1</c:v>
                </c:pt>
              </c:numCache>
            </c:numRef>
          </c:val>
          <c:smooth val="0"/>
        </c:ser>
        <c:dLbls>
          <c:showLegendKey val="0"/>
          <c:showVal val="0"/>
          <c:showCatName val="0"/>
          <c:showSerName val="0"/>
          <c:showPercent val="0"/>
          <c:showBubbleSize val="0"/>
        </c:dLbls>
        <c:marker val="1"/>
        <c:smooth val="0"/>
        <c:axId val="223872736"/>
        <c:axId val="223440456"/>
      </c:lineChart>
      <c:catAx>
        <c:axId val="223872736"/>
        <c:scaling>
          <c:orientation val="minMax"/>
        </c:scaling>
        <c:delete val="0"/>
        <c:axPos val="b"/>
        <c:numFmt formatCode="General" sourceLinked="1"/>
        <c:majorTickMark val="out"/>
        <c:minorTickMark val="none"/>
        <c:tickLblPos val="nextTo"/>
        <c:crossAx val="223440456"/>
        <c:crosses val="autoZero"/>
        <c:auto val="1"/>
        <c:lblAlgn val="ctr"/>
        <c:lblOffset val="100"/>
        <c:noMultiLvlLbl val="0"/>
      </c:catAx>
      <c:valAx>
        <c:axId val="223440456"/>
        <c:scaling>
          <c:orientation val="minMax"/>
          <c:max val="800"/>
          <c:min val="450"/>
        </c:scaling>
        <c:delete val="0"/>
        <c:axPos val="l"/>
        <c:majorGridlines/>
        <c:numFmt formatCode="0.0" sourceLinked="1"/>
        <c:majorTickMark val="out"/>
        <c:minorTickMark val="none"/>
        <c:tickLblPos val="nextTo"/>
        <c:crossAx val="223872736"/>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0"/>
      <c:rotY val="0"/>
      <c:depthPercent val="100"/>
      <c:rAngAx val="0"/>
    </c:view3D>
    <c:floor>
      <c:thickness val="0"/>
    </c:floor>
    <c:sideWall>
      <c:thickness val="0"/>
    </c:sideWall>
    <c:backWall>
      <c:thickness val="0"/>
    </c:backWall>
    <c:plotArea>
      <c:layout>
        <c:manualLayout>
          <c:layoutTarget val="inner"/>
          <c:xMode val="edge"/>
          <c:yMode val="edge"/>
          <c:x val="0.10740586046627607"/>
          <c:y val="4.2291557305336833E-2"/>
          <c:w val="0.87766040884556662"/>
          <c:h val="0.74333398950131158"/>
        </c:manualLayout>
      </c:layout>
      <c:bar3DChart>
        <c:barDir val="col"/>
        <c:grouping val="stacked"/>
        <c:varyColors val="0"/>
        <c:ser>
          <c:idx val="0"/>
          <c:order val="0"/>
          <c:tx>
            <c:strRef>
              <c:f>Sheet1!$B$1</c:f>
              <c:strCache>
                <c:ptCount val="1"/>
                <c:pt idx="0">
                  <c:v>Property Taxes</c:v>
                </c:pt>
              </c:strCache>
            </c:strRef>
          </c:tx>
          <c:spPr>
            <a:solidFill>
              <a:schemeClr val="accent2">
                <a:lumMod val="40000"/>
                <a:lumOff val="60000"/>
              </a:schemeClr>
            </a:solidFill>
            <a:ln>
              <a:noFill/>
            </a:ln>
          </c:spPr>
          <c:invertIfNegative val="0"/>
          <c:dLbls>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Sheet1!$B$2:$B$9</c:f>
              <c:numCache>
                <c:formatCode>0.0</c:formatCode>
                <c:ptCount val="8"/>
                <c:pt idx="0">
                  <c:v>175.6</c:v>
                </c:pt>
                <c:pt idx="1">
                  <c:v>198.3</c:v>
                </c:pt>
                <c:pt idx="2">
                  <c:v>204</c:v>
                </c:pt>
                <c:pt idx="3">
                  <c:v>201.7</c:v>
                </c:pt>
                <c:pt idx="4">
                  <c:v>180.4</c:v>
                </c:pt>
                <c:pt idx="5">
                  <c:v>153.9</c:v>
                </c:pt>
                <c:pt idx="6">
                  <c:v>155.80000000000001</c:v>
                </c:pt>
                <c:pt idx="7">
                  <c:v>157.6</c:v>
                </c:pt>
              </c:numCache>
            </c:numRef>
          </c:val>
        </c:ser>
        <c:dLbls>
          <c:showLegendKey val="0"/>
          <c:showVal val="0"/>
          <c:showCatName val="0"/>
          <c:showSerName val="0"/>
          <c:showPercent val="0"/>
          <c:showBubbleSize val="0"/>
        </c:dLbls>
        <c:gapWidth val="33"/>
        <c:gapDepth val="76"/>
        <c:shape val="box"/>
        <c:axId val="176622208"/>
        <c:axId val="176621816"/>
        <c:axId val="0"/>
      </c:bar3DChart>
      <c:catAx>
        <c:axId val="176622208"/>
        <c:scaling>
          <c:orientation val="minMax"/>
        </c:scaling>
        <c:delete val="0"/>
        <c:axPos val="b"/>
        <c:numFmt formatCode="General" sourceLinked="1"/>
        <c:majorTickMark val="out"/>
        <c:minorTickMark val="none"/>
        <c:tickLblPos val="nextTo"/>
        <c:crossAx val="176621816"/>
        <c:crosses val="autoZero"/>
        <c:auto val="1"/>
        <c:lblAlgn val="ctr"/>
        <c:lblOffset val="100"/>
        <c:noMultiLvlLbl val="0"/>
      </c:catAx>
      <c:valAx>
        <c:axId val="176621816"/>
        <c:scaling>
          <c:orientation val="minMax"/>
          <c:max val="225"/>
          <c:min val="100"/>
        </c:scaling>
        <c:delete val="0"/>
        <c:axPos val="l"/>
        <c:majorGridlines/>
        <c:numFmt formatCode="#,##0.0" sourceLinked="0"/>
        <c:majorTickMark val="out"/>
        <c:minorTickMark val="none"/>
        <c:tickLblPos val="nextTo"/>
        <c:crossAx val="176622208"/>
        <c:crosses val="autoZero"/>
        <c:crossBetween val="between"/>
        <c:majorUnit val="25"/>
        <c:minorUnit val="5"/>
      </c:valAx>
    </c:plotArea>
    <c:legend>
      <c:legendPos val="b"/>
      <c:layout>
        <c:manualLayout>
          <c:xMode val="edge"/>
          <c:yMode val="edge"/>
          <c:x val="0.28540769907897923"/>
          <c:y val="0.93056080489938753"/>
          <c:w val="0.42918460184205276"/>
          <c:h val="6.6661417322834704E-2"/>
        </c:manualLayout>
      </c:layout>
      <c:overlay val="0"/>
      <c:txPr>
        <a:bodyPr/>
        <a:lstStyle/>
        <a:p>
          <a:pPr>
            <a:defRPr sz="1600" baseline="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Current Collection Rate</c:v>
                </c:pt>
              </c:strCache>
            </c:strRef>
          </c:tx>
          <c:spPr>
            <a:effectLst/>
            <a:scene3d>
              <a:camera prst="orthographicFront"/>
              <a:lightRig rig="threePt" dir="t"/>
            </a:scene3d>
            <a:sp3d/>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2854207513947777E-2"/>
                  <c:y val="-0.11388888888888887"/>
                </c:manualLayout>
              </c:layout>
              <c:tx>
                <c:rich>
                  <a:bodyPr/>
                  <a:lstStyle/>
                  <a:p>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3"/>
              <c:layout>
                <c:manualLayout>
                  <c:x val="2.9867461376315045E-3"/>
                  <c:y val="-4.722222222222222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4"/>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Sheet1!$A$2:$A$26</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Sheet1!$B$2:$B$26</c:f>
              <c:numCache>
                <c:formatCode>0.0</c:formatCode>
                <c:ptCount val="25"/>
                <c:pt idx="0">
                  <c:v>95.9</c:v>
                </c:pt>
                <c:pt idx="1">
                  <c:v>92.8</c:v>
                </c:pt>
                <c:pt idx="2">
                  <c:v>96.4</c:v>
                </c:pt>
                <c:pt idx="3">
                  <c:v>92.4</c:v>
                </c:pt>
                <c:pt idx="4">
                  <c:v>92.8</c:v>
                </c:pt>
                <c:pt idx="5">
                  <c:v>92.6</c:v>
                </c:pt>
                <c:pt idx="6">
                  <c:v>92.1</c:v>
                </c:pt>
                <c:pt idx="7">
                  <c:v>92.1</c:v>
                </c:pt>
                <c:pt idx="8">
                  <c:v>91.6</c:v>
                </c:pt>
                <c:pt idx="9">
                  <c:v>89.8</c:v>
                </c:pt>
                <c:pt idx="10">
                  <c:v>87.2</c:v>
                </c:pt>
                <c:pt idx="11">
                  <c:v>86.2</c:v>
                </c:pt>
                <c:pt idx="12">
                  <c:v>88.4</c:v>
                </c:pt>
                <c:pt idx="13">
                  <c:v>89.1</c:v>
                </c:pt>
                <c:pt idx="14">
                  <c:v>88</c:v>
                </c:pt>
                <c:pt idx="15">
                  <c:v>88.1</c:v>
                </c:pt>
                <c:pt idx="16">
                  <c:v>86.8</c:v>
                </c:pt>
                <c:pt idx="17">
                  <c:v>84.28</c:v>
                </c:pt>
                <c:pt idx="18">
                  <c:v>84.04</c:v>
                </c:pt>
                <c:pt idx="19">
                  <c:v>80.900000000000006</c:v>
                </c:pt>
                <c:pt idx="20">
                  <c:v>78.87</c:v>
                </c:pt>
                <c:pt idx="21">
                  <c:v>76.099999999999994</c:v>
                </c:pt>
                <c:pt idx="22">
                  <c:v>82.6</c:v>
                </c:pt>
                <c:pt idx="23">
                  <c:v>80.3</c:v>
                </c:pt>
                <c:pt idx="24">
                  <c:v>79.599999999999994</c:v>
                </c:pt>
              </c:numCache>
            </c:numRef>
          </c:val>
        </c:ser>
        <c:dLbls>
          <c:showLegendKey val="0"/>
          <c:showVal val="0"/>
          <c:showCatName val="0"/>
          <c:showSerName val="0"/>
          <c:showPercent val="0"/>
          <c:showBubbleSize val="0"/>
        </c:dLbls>
        <c:gapWidth val="98"/>
        <c:gapDepth val="256"/>
        <c:shape val="box"/>
        <c:axId val="177026552"/>
        <c:axId val="220751256"/>
        <c:axId val="0"/>
      </c:bar3DChart>
      <c:catAx>
        <c:axId val="177026552"/>
        <c:scaling>
          <c:orientation val="minMax"/>
        </c:scaling>
        <c:delete val="0"/>
        <c:axPos val="b"/>
        <c:numFmt formatCode="General" sourceLinked="1"/>
        <c:majorTickMark val="out"/>
        <c:minorTickMark val="none"/>
        <c:tickLblPos val="nextTo"/>
        <c:txPr>
          <a:bodyPr/>
          <a:lstStyle/>
          <a:p>
            <a:pPr>
              <a:defRPr sz="1600" baseline="0"/>
            </a:pPr>
            <a:endParaRPr lang="en-US"/>
          </a:p>
        </c:txPr>
        <c:crossAx val="220751256"/>
        <c:crosses val="autoZero"/>
        <c:auto val="1"/>
        <c:lblAlgn val="ctr"/>
        <c:lblOffset val="100"/>
        <c:noMultiLvlLbl val="0"/>
      </c:catAx>
      <c:valAx>
        <c:axId val="220751256"/>
        <c:scaling>
          <c:orientation val="minMax"/>
          <c:min val="75"/>
        </c:scaling>
        <c:delete val="0"/>
        <c:axPos val="l"/>
        <c:majorGridlines/>
        <c:minorGridlines/>
        <c:numFmt formatCode="#,##0.0" sourceLinked="0"/>
        <c:majorTickMark val="out"/>
        <c:minorTickMark val="none"/>
        <c:tickLblPos val="nextTo"/>
        <c:txPr>
          <a:bodyPr/>
          <a:lstStyle/>
          <a:p>
            <a:pPr>
              <a:defRPr sz="1200" baseline="0"/>
            </a:pPr>
            <a:endParaRPr lang="en-US"/>
          </a:p>
        </c:txPr>
        <c:crossAx val="177026552"/>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Current Collection Rate</c:v>
                </c:pt>
              </c:strCache>
            </c:strRef>
          </c:tx>
          <c:spPr>
            <a:effectLst/>
            <a:scene3d>
              <a:camera prst="orthographicFront"/>
              <a:lightRig rig="threePt" dir="t"/>
            </a:scene3d>
            <a:sp3d/>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Lst>
            </c:dLbl>
            <c:dLbl>
              <c:idx val="24"/>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Sheet1!$A$2:$A$26</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Sheet1!$B$2:$B$26</c:f>
              <c:numCache>
                <c:formatCode>0.0</c:formatCode>
                <c:ptCount val="25"/>
                <c:pt idx="0">
                  <c:v>95.9</c:v>
                </c:pt>
                <c:pt idx="1">
                  <c:v>92.8</c:v>
                </c:pt>
                <c:pt idx="2">
                  <c:v>96.4</c:v>
                </c:pt>
                <c:pt idx="3">
                  <c:v>92.4</c:v>
                </c:pt>
                <c:pt idx="4">
                  <c:v>92.8</c:v>
                </c:pt>
                <c:pt idx="5">
                  <c:v>92.6</c:v>
                </c:pt>
                <c:pt idx="6">
                  <c:v>92.1</c:v>
                </c:pt>
                <c:pt idx="7">
                  <c:v>92.1</c:v>
                </c:pt>
                <c:pt idx="8">
                  <c:v>91.6</c:v>
                </c:pt>
                <c:pt idx="9">
                  <c:v>89.8</c:v>
                </c:pt>
                <c:pt idx="10">
                  <c:v>87.2</c:v>
                </c:pt>
                <c:pt idx="11">
                  <c:v>86.2</c:v>
                </c:pt>
                <c:pt idx="12">
                  <c:v>88.4</c:v>
                </c:pt>
                <c:pt idx="13">
                  <c:v>89.1</c:v>
                </c:pt>
                <c:pt idx="14">
                  <c:v>88</c:v>
                </c:pt>
                <c:pt idx="15">
                  <c:v>88.1</c:v>
                </c:pt>
                <c:pt idx="16">
                  <c:v>86.8</c:v>
                </c:pt>
                <c:pt idx="17">
                  <c:v>84.28</c:v>
                </c:pt>
                <c:pt idx="18">
                  <c:v>84.04</c:v>
                </c:pt>
                <c:pt idx="19">
                  <c:v>80.900000000000006</c:v>
                </c:pt>
                <c:pt idx="20">
                  <c:v>78.900000000000006</c:v>
                </c:pt>
                <c:pt idx="21">
                  <c:v>76.099999999999994</c:v>
                </c:pt>
                <c:pt idx="22">
                  <c:v>82.6</c:v>
                </c:pt>
                <c:pt idx="23">
                  <c:v>80.3</c:v>
                </c:pt>
                <c:pt idx="24">
                  <c:v>79.599999999999994</c:v>
                </c:pt>
              </c:numCache>
            </c:numRef>
          </c:val>
        </c:ser>
        <c:ser>
          <c:idx val="1"/>
          <c:order val="1"/>
          <c:tx>
            <c:strRef>
              <c:f>Sheet1!$C$1</c:f>
              <c:strCache>
                <c:ptCount val="1"/>
                <c:pt idx="0">
                  <c:v>Delinquencies</c:v>
                </c:pt>
              </c:strCache>
            </c:strRef>
          </c:tx>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Lst>
            </c:dLbl>
            <c:dLbl>
              <c:idx val="24"/>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Sheet1!$A$2:$A$26</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Sheet1!$C$2:$C$26</c:f>
              <c:numCache>
                <c:formatCode>0.0</c:formatCode>
                <c:ptCount val="25"/>
                <c:pt idx="0">
                  <c:v>4.8</c:v>
                </c:pt>
                <c:pt idx="1">
                  <c:v>4.7</c:v>
                </c:pt>
                <c:pt idx="2">
                  <c:v>3</c:v>
                </c:pt>
                <c:pt idx="3">
                  <c:v>3.9</c:v>
                </c:pt>
                <c:pt idx="4">
                  <c:v>3.5</c:v>
                </c:pt>
                <c:pt idx="5">
                  <c:v>4.3</c:v>
                </c:pt>
                <c:pt idx="6">
                  <c:v>5.3</c:v>
                </c:pt>
                <c:pt idx="7">
                  <c:v>6</c:v>
                </c:pt>
                <c:pt idx="8">
                  <c:v>5.7</c:v>
                </c:pt>
                <c:pt idx="9">
                  <c:v>5.6</c:v>
                </c:pt>
                <c:pt idx="10">
                  <c:v>5.8</c:v>
                </c:pt>
                <c:pt idx="11">
                  <c:v>7.6</c:v>
                </c:pt>
                <c:pt idx="12">
                  <c:v>6.5</c:v>
                </c:pt>
                <c:pt idx="13">
                  <c:v>9.1</c:v>
                </c:pt>
                <c:pt idx="14">
                  <c:v>6.6</c:v>
                </c:pt>
                <c:pt idx="15">
                  <c:v>7.2</c:v>
                </c:pt>
                <c:pt idx="16">
                  <c:v>6.6</c:v>
                </c:pt>
                <c:pt idx="17">
                  <c:v>8.02</c:v>
                </c:pt>
                <c:pt idx="18">
                  <c:v>7.06</c:v>
                </c:pt>
                <c:pt idx="19">
                  <c:v>9.1</c:v>
                </c:pt>
                <c:pt idx="20">
                  <c:v>6.5</c:v>
                </c:pt>
                <c:pt idx="21">
                  <c:v>8.86</c:v>
                </c:pt>
                <c:pt idx="22">
                  <c:v>6.7</c:v>
                </c:pt>
                <c:pt idx="23">
                  <c:v>6.7</c:v>
                </c:pt>
                <c:pt idx="24">
                  <c:v>6.7</c:v>
                </c:pt>
              </c:numCache>
            </c:numRef>
          </c:val>
        </c:ser>
        <c:dLbls>
          <c:showLegendKey val="0"/>
          <c:showVal val="0"/>
          <c:showCatName val="0"/>
          <c:showSerName val="0"/>
          <c:showPercent val="0"/>
          <c:showBubbleSize val="0"/>
        </c:dLbls>
        <c:gapWidth val="98"/>
        <c:gapDepth val="256"/>
        <c:shape val="box"/>
        <c:axId val="220752040"/>
        <c:axId val="220752432"/>
        <c:axId val="0"/>
      </c:bar3DChart>
      <c:catAx>
        <c:axId val="220752040"/>
        <c:scaling>
          <c:orientation val="minMax"/>
        </c:scaling>
        <c:delete val="0"/>
        <c:axPos val="b"/>
        <c:numFmt formatCode="General" sourceLinked="1"/>
        <c:majorTickMark val="out"/>
        <c:minorTickMark val="none"/>
        <c:tickLblPos val="nextTo"/>
        <c:txPr>
          <a:bodyPr/>
          <a:lstStyle/>
          <a:p>
            <a:pPr>
              <a:defRPr sz="1600" baseline="0"/>
            </a:pPr>
            <a:endParaRPr lang="en-US"/>
          </a:p>
        </c:txPr>
        <c:crossAx val="220752432"/>
        <c:crosses val="autoZero"/>
        <c:auto val="1"/>
        <c:lblAlgn val="ctr"/>
        <c:lblOffset val="100"/>
        <c:noMultiLvlLbl val="0"/>
      </c:catAx>
      <c:valAx>
        <c:axId val="220752432"/>
        <c:scaling>
          <c:orientation val="minMax"/>
          <c:min val="75"/>
        </c:scaling>
        <c:delete val="0"/>
        <c:axPos val="l"/>
        <c:majorGridlines/>
        <c:numFmt formatCode="#,##0.00" sourceLinked="0"/>
        <c:majorTickMark val="out"/>
        <c:minorTickMark val="none"/>
        <c:tickLblPos val="nextTo"/>
        <c:txPr>
          <a:bodyPr/>
          <a:lstStyle/>
          <a:p>
            <a:pPr>
              <a:defRPr sz="1200" baseline="0"/>
            </a:pPr>
            <a:endParaRPr lang="en-US"/>
          </a:p>
        </c:txPr>
        <c:crossAx val="220752040"/>
        <c:crosses val="autoZero"/>
        <c:crossBetween val="between"/>
        <c:majorUnit val="2"/>
      </c:valAx>
    </c:plotArea>
    <c:legend>
      <c:legendPos val="b"/>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7.6633673704804589E-2"/>
          <c:y val="1.893744531933526E-2"/>
          <c:w val="0.90843259560703116"/>
          <c:h val="0.78135192475940507"/>
        </c:manualLayout>
      </c:layout>
      <c:bar3DChart>
        <c:barDir val="col"/>
        <c:grouping val="stacked"/>
        <c:varyColors val="0"/>
        <c:ser>
          <c:idx val="0"/>
          <c:order val="0"/>
          <c:tx>
            <c:strRef>
              <c:f>Sheet1!$B$1</c:f>
              <c:strCache>
                <c:ptCount val="1"/>
                <c:pt idx="0">
                  <c:v>State Aid</c:v>
                </c:pt>
              </c:strCache>
            </c:strRef>
          </c:tx>
          <c:spPr>
            <a:ln w="12700"/>
          </c:spPr>
          <c:invertIfNegative val="0"/>
          <c:dLbls>
            <c:spPr>
              <a:noFill/>
              <a:ln>
                <a:noFill/>
              </a:ln>
              <a:effectLst/>
            </c:spPr>
            <c:txPr>
              <a:bodyPr/>
              <a:lstStyle/>
              <a:p>
                <a:pPr>
                  <a:defRPr sz="16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Sheet1!$B$2:$B$9</c:f>
              <c:numCache>
                <c:formatCode>0.0</c:formatCode>
                <c:ptCount val="8"/>
                <c:pt idx="0">
                  <c:v>426.2</c:v>
                </c:pt>
                <c:pt idx="1">
                  <c:v>422.6</c:v>
                </c:pt>
                <c:pt idx="2">
                  <c:v>422.70000000000005</c:v>
                </c:pt>
                <c:pt idx="3">
                  <c:v>433.20000000000005</c:v>
                </c:pt>
                <c:pt idx="4">
                  <c:v>439.90000000000003</c:v>
                </c:pt>
                <c:pt idx="5">
                  <c:v>448.90000000000003</c:v>
                </c:pt>
                <c:pt idx="6">
                  <c:v>460.3</c:v>
                </c:pt>
                <c:pt idx="7">
                  <c:v>469.6</c:v>
                </c:pt>
              </c:numCache>
            </c:numRef>
          </c:val>
        </c:ser>
        <c:ser>
          <c:idx val="1"/>
          <c:order val="1"/>
          <c:tx>
            <c:strRef>
              <c:f>Sheet1!$C$1</c:f>
              <c:strCache>
                <c:ptCount val="1"/>
                <c:pt idx="0">
                  <c:v>Casino</c:v>
                </c:pt>
              </c:strCache>
            </c:strRef>
          </c:tx>
          <c:invertIfNegative val="0"/>
          <c:dLbls>
            <c:dLbl>
              <c:idx val="1"/>
              <c:numFmt formatCode="#,##0.0" sourceLinked="0"/>
              <c:spPr/>
              <c:txPr>
                <a:bodyPr/>
                <a:lstStyle/>
                <a:p>
                  <a:pPr>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Sheet1!$C$2:$C$9</c:f>
              <c:numCache>
                <c:formatCode>General</c:formatCode>
                <c:ptCount val="8"/>
                <c:pt idx="0">
                  <c:v>0.8</c:v>
                </c:pt>
                <c:pt idx="1">
                  <c:v>2</c:v>
                </c:pt>
                <c:pt idx="2">
                  <c:v>1.9</c:v>
                </c:pt>
                <c:pt idx="3">
                  <c:v>1.9</c:v>
                </c:pt>
                <c:pt idx="4">
                  <c:v>1.9</c:v>
                </c:pt>
                <c:pt idx="5">
                  <c:v>1.9</c:v>
                </c:pt>
                <c:pt idx="6">
                  <c:v>1.9</c:v>
                </c:pt>
                <c:pt idx="7">
                  <c:v>1.9</c:v>
                </c:pt>
              </c:numCache>
            </c:numRef>
          </c:val>
        </c:ser>
        <c:dLbls>
          <c:showLegendKey val="0"/>
          <c:showVal val="0"/>
          <c:showCatName val="0"/>
          <c:showSerName val="0"/>
          <c:showPercent val="0"/>
          <c:showBubbleSize val="0"/>
        </c:dLbls>
        <c:gapWidth val="35"/>
        <c:shape val="box"/>
        <c:axId val="220753216"/>
        <c:axId val="220753608"/>
        <c:axId val="0"/>
      </c:bar3DChart>
      <c:catAx>
        <c:axId val="220753216"/>
        <c:scaling>
          <c:orientation val="minMax"/>
        </c:scaling>
        <c:delete val="0"/>
        <c:axPos val="b"/>
        <c:numFmt formatCode="General" sourceLinked="1"/>
        <c:majorTickMark val="out"/>
        <c:minorTickMark val="none"/>
        <c:tickLblPos val="nextTo"/>
        <c:txPr>
          <a:bodyPr/>
          <a:lstStyle/>
          <a:p>
            <a:pPr>
              <a:defRPr sz="1400" baseline="0"/>
            </a:pPr>
            <a:endParaRPr lang="en-US"/>
          </a:p>
        </c:txPr>
        <c:crossAx val="220753608"/>
        <c:crosses val="autoZero"/>
        <c:auto val="1"/>
        <c:lblAlgn val="ctr"/>
        <c:lblOffset val="100"/>
        <c:noMultiLvlLbl val="0"/>
      </c:catAx>
      <c:valAx>
        <c:axId val="220753608"/>
        <c:scaling>
          <c:orientation val="minMax"/>
          <c:max val="460"/>
          <c:min val="400"/>
        </c:scaling>
        <c:delete val="0"/>
        <c:axPos val="l"/>
        <c:majorGridlines/>
        <c:minorGridlines>
          <c:spPr>
            <a:ln>
              <a:noFill/>
            </a:ln>
          </c:spPr>
        </c:minorGridlines>
        <c:numFmt formatCode="&quot;$&quot;#,##0" sourceLinked="0"/>
        <c:majorTickMark val="out"/>
        <c:minorTickMark val="none"/>
        <c:tickLblPos val="nextTo"/>
        <c:txPr>
          <a:bodyPr/>
          <a:lstStyle/>
          <a:p>
            <a:pPr>
              <a:defRPr sz="1200" baseline="0"/>
            </a:pPr>
            <a:endParaRPr lang="en-US"/>
          </a:p>
        </c:txPr>
        <c:crossAx val="220753216"/>
        <c:crosses val="autoZero"/>
        <c:crossBetween val="between"/>
      </c:valAx>
    </c:plotArea>
    <c:legend>
      <c:legendPos val="b"/>
      <c:layout>
        <c:manualLayout>
          <c:xMode val="edge"/>
          <c:yMode val="edge"/>
          <c:x val="0.37344098318979313"/>
          <c:y val="0.92987357830271211"/>
          <c:w val="0.21447647631686695"/>
          <c:h val="6.3663823272090983E-2"/>
        </c:manualLayout>
      </c:layout>
      <c:overlay val="0"/>
      <c:spPr>
        <a:ln>
          <a:solidFill>
            <a:schemeClr val="tx1"/>
          </a:solidFill>
        </a:ln>
      </c:spPr>
      <c:txPr>
        <a:bodyPr/>
        <a:lstStyle/>
        <a:p>
          <a:pPr>
            <a:defRPr sz="14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7.2122393564244089E-2"/>
          <c:y val="3.5986001749781275E-2"/>
          <c:w val="0.91145050267878724"/>
          <c:h val="0.66778193350832082"/>
        </c:manualLayout>
      </c:layout>
      <c:bar3DChart>
        <c:barDir val="col"/>
        <c:grouping val="stacked"/>
        <c:varyColors val="0"/>
        <c:ser>
          <c:idx val="0"/>
          <c:order val="0"/>
          <c:tx>
            <c:strRef>
              <c:f>Sheet1!$B$1</c:f>
              <c:strCache>
                <c:ptCount val="1"/>
                <c:pt idx="0">
                  <c:v>Property Tax Reimbursements</c:v>
                </c:pt>
              </c:strCache>
            </c:strRef>
          </c:tx>
          <c:invertIfNegative val="0"/>
          <c:dLbls>
            <c:numFmt formatCode="#,##0.0" sourceLinked="0"/>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Sheet1!$B$2:$B$9</c:f>
              <c:numCache>
                <c:formatCode>General</c:formatCode>
                <c:ptCount val="8"/>
                <c:pt idx="0">
                  <c:v>15.2</c:v>
                </c:pt>
                <c:pt idx="1">
                  <c:v>18.3</c:v>
                </c:pt>
                <c:pt idx="2">
                  <c:v>18</c:v>
                </c:pt>
                <c:pt idx="3">
                  <c:v>18.3</c:v>
                </c:pt>
                <c:pt idx="4">
                  <c:v>15.2</c:v>
                </c:pt>
                <c:pt idx="5">
                  <c:v>12.3</c:v>
                </c:pt>
                <c:pt idx="6">
                  <c:v>12.3</c:v>
                </c:pt>
                <c:pt idx="7">
                  <c:v>12.4</c:v>
                </c:pt>
              </c:numCache>
            </c:numRef>
          </c:val>
        </c:ser>
        <c:ser>
          <c:idx val="1"/>
          <c:order val="1"/>
          <c:tx>
            <c:strRef>
              <c:f>Sheet1!$C$1</c:f>
              <c:strCache>
                <c:ptCount val="1"/>
                <c:pt idx="0">
                  <c:v>TPP Reimbursements</c:v>
                </c:pt>
              </c:strCache>
            </c:strRef>
          </c:tx>
          <c:invertIfNegative val="0"/>
          <c:dLbls>
            <c:dLbl>
              <c:idx val="6"/>
              <c:layout>
                <c:manualLayout>
                  <c:x val="-4.4801192064474211E-3"/>
                  <c:y val="-1.666666666666666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2.5000000000000001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Sheet1!$C$2:$C$9</c:f>
              <c:numCache>
                <c:formatCode>General</c:formatCode>
                <c:ptCount val="8"/>
                <c:pt idx="0">
                  <c:v>13.9</c:v>
                </c:pt>
                <c:pt idx="1">
                  <c:v>13.9</c:v>
                </c:pt>
                <c:pt idx="2">
                  <c:v>13.9</c:v>
                </c:pt>
                <c:pt idx="3">
                  <c:v>7</c:v>
                </c:pt>
                <c:pt idx="4">
                  <c:v>0.1</c:v>
                </c:pt>
                <c:pt idx="5">
                  <c:v>0</c:v>
                </c:pt>
                <c:pt idx="6">
                  <c:v>0</c:v>
                </c:pt>
                <c:pt idx="7">
                  <c:v>0</c:v>
                </c:pt>
              </c:numCache>
            </c:numRef>
          </c:val>
        </c:ser>
        <c:dLbls>
          <c:showLegendKey val="0"/>
          <c:showVal val="0"/>
          <c:showCatName val="0"/>
          <c:showSerName val="0"/>
          <c:showPercent val="0"/>
          <c:showBubbleSize val="0"/>
        </c:dLbls>
        <c:gapWidth val="37"/>
        <c:shape val="box"/>
        <c:axId val="220754392"/>
        <c:axId val="220754784"/>
        <c:axId val="0"/>
      </c:bar3DChart>
      <c:catAx>
        <c:axId val="220754392"/>
        <c:scaling>
          <c:orientation val="minMax"/>
        </c:scaling>
        <c:delete val="0"/>
        <c:axPos val="b"/>
        <c:numFmt formatCode="General" sourceLinked="1"/>
        <c:majorTickMark val="out"/>
        <c:minorTickMark val="none"/>
        <c:tickLblPos val="nextTo"/>
        <c:txPr>
          <a:bodyPr/>
          <a:lstStyle/>
          <a:p>
            <a:pPr>
              <a:defRPr sz="1400" baseline="0"/>
            </a:pPr>
            <a:endParaRPr lang="en-US"/>
          </a:p>
        </c:txPr>
        <c:crossAx val="220754784"/>
        <c:crosses val="autoZero"/>
        <c:auto val="1"/>
        <c:lblAlgn val="ctr"/>
        <c:lblOffset val="100"/>
        <c:noMultiLvlLbl val="0"/>
      </c:catAx>
      <c:valAx>
        <c:axId val="220754784"/>
        <c:scaling>
          <c:orientation val="minMax"/>
          <c:min val="10"/>
        </c:scaling>
        <c:delete val="0"/>
        <c:axPos val="l"/>
        <c:majorGridlines/>
        <c:numFmt formatCode="&quot;$&quot;#,##0" sourceLinked="0"/>
        <c:majorTickMark val="out"/>
        <c:minorTickMark val="none"/>
        <c:tickLblPos val="nextTo"/>
        <c:txPr>
          <a:bodyPr/>
          <a:lstStyle/>
          <a:p>
            <a:pPr>
              <a:defRPr sz="1400" baseline="0"/>
            </a:pPr>
            <a:endParaRPr lang="en-US"/>
          </a:p>
        </c:txPr>
        <c:crossAx val="220754392"/>
        <c:crosses val="autoZero"/>
        <c:crossBetween val="between"/>
      </c:valAx>
    </c:plotArea>
    <c:legend>
      <c:legendPos val="b"/>
      <c:layout/>
      <c:overlay val="0"/>
      <c:spPr>
        <a:ln>
          <a:solidFill>
            <a:schemeClr val="tx1"/>
          </a:solidFill>
        </a:ln>
      </c:spPr>
      <c:txPr>
        <a:bodyPr/>
        <a:lstStyle/>
        <a:p>
          <a:pPr>
            <a:defRPr sz="1200" baseline="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7.3317092019296731E-2"/>
          <c:y val="4.7097112860892389E-2"/>
          <c:w val="0.91174917729254989"/>
          <c:h val="0.71778193350831876"/>
        </c:manualLayout>
      </c:layout>
      <c:bar3DChart>
        <c:barDir val="col"/>
        <c:grouping val="stacked"/>
        <c:varyColors val="0"/>
        <c:ser>
          <c:idx val="0"/>
          <c:order val="0"/>
          <c:tx>
            <c:strRef>
              <c:f>Sheet1!$B$1</c:f>
              <c:strCache>
                <c:ptCount val="1"/>
                <c:pt idx="0">
                  <c:v>Other</c:v>
                </c:pt>
              </c:strCache>
            </c:strRef>
          </c:tx>
          <c:invertIfNegative val="0"/>
          <c:dLbls>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Sheet1!$B$2:$B$9</c:f>
              <c:numCache>
                <c:formatCode>0.0</c:formatCode>
                <c:ptCount val="8"/>
                <c:pt idx="0">
                  <c:v>14.600000000000001</c:v>
                </c:pt>
                <c:pt idx="1">
                  <c:v>13.899999999999991</c:v>
                </c:pt>
                <c:pt idx="2">
                  <c:v>12.500000000000004</c:v>
                </c:pt>
                <c:pt idx="3">
                  <c:v>12.3</c:v>
                </c:pt>
                <c:pt idx="4">
                  <c:v>12.399999999999999</c:v>
                </c:pt>
                <c:pt idx="5">
                  <c:v>19.100000000000005</c:v>
                </c:pt>
                <c:pt idx="6">
                  <c:v>12.400000000000002</c:v>
                </c:pt>
                <c:pt idx="7">
                  <c:v>12.3</c:v>
                </c:pt>
              </c:numCache>
            </c:numRef>
          </c:val>
        </c:ser>
        <c:ser>
          <c:idx val="1"/>
          <c:order val="1"/>
          <c:tx>
            <c:strRef>
              <c:f>Sheet1!$C$1</c:f>
              <c:strCache>
                <c:ptCount val="1"/>
                <c:pt idx="0">
                  <c:v>Other Taxes/Rebate</c:v>
                </c:pt>
              </c:strCache>
            </c:strRef>
          </c:tx>
          <c:invertIfNegative val="0"/>
          <c:dLbls>
            <c:dLbl>
              <c:idx val="3"/>
              <c:layout>
                <c:manualLayout>
                  <c:x val="1.4933730688157522E-3"/>
                  <c:y val="1.666666666666666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4933730688158069E-3"/>
                  <c:y val="2.50000000000000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9867461376316138E-3"/>
                  <c:y val="3.611111111111110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9867461376316138E-3"/>
                  <c:y val="1.666666666666666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9867461376315045E-3"/>
                  <c:y val="1.666666666666666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Sheet1!$C$2:$C$9</c:f>
              <c:numCache>
                <c:formatCode>0.0</c:formatCode>
                <c:ptCount val="8"/>
                <c:pt idx="0">
                  <c:v>7.6</c:v>
                </c:pt>
                <c:pt idx="1">
                  <c:v>10.199999999999999</c:v>
                </c:pt>
                <c:pt idx="2">
                  <c:v>12.7</c:v>
                </c:pt>
                <c:pt idx="3">
                  <c:v>14.1</c:v>
                </c:pt>
                <c:pt idx="4">
                  <c:v>12.5</c:v>
                </c:pt>
                <c:pt idx="5">
                  <c:v>11.7</c:v>
                </c:pt>
                <c:pt idx="6">
                  <c:v>11.7</c:v>
                </c:pt>
                <c:pt idx="7">
                  <c:v>11.7</c:v>
                </c:pt>
              </c:numCache>
            </c:numRef>
          </c:val>
        </c:ser>
        <c:ser>
          <c:idx val="2"/>
          <c:order val="2"/>
          <c:tx>
            <c:strRef>
              <c:f>Sheet1!$D$1</c:f>
              <c:strCache>
                <c:ptCount val="1"/>
                <c:pt idx="0">
                  <c:v>Interest</c:v>
                </c:pt>
              </c:strCache>
            </c:strRef>
          </c:tx>
          <c:invertIfNegative val="0"/>
          <c:dLbls>
            <c:dLbl>
              <c:idx val="1"/>
              <c:layout>
                <c:manualLayout>
                  <c:x val="5.9734922752632275E-3"/>
                  <c:y val="2.777777777777777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4933730688158069E-3"/>
                  <c:y val="-8.333333333333333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4933730688158069E-3"/>
                  <c:y val="-5.555774278215222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8.9602384128948422E-3"/>
                  <c:y val="8.3333333333333332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Sheet1!$D$2:$D$9</c:f>
              <c:numCache>
                <c:formatCode>0.0</c:formatCode>
                <c:ptCount val="8"/>
                <c:pt idx="0">
                  <c:v>0.4</c:v>
                </c:pt>
                <c:pt idx="1">
                  <c:v>0.6</c:v>
                </c:pt>
                <c:pt idx="2">
                  <c:v>0.7</c:v>
                </c:pt>
                <c:pt idx="3">
                  <c:v>0.8</c:v>
                </c:pt>
                <c:pt idx="4">
                  <c:v>0.8</c:v>
                </c:pt>
                <c:pt idx="5">
                  <c:v>0.9</c:v>
                </c:pt>
                <c:pt idx="6">
                  <c:v>0.9</c:v>
                </c:pt>
                <c:pt idx="7">
                  <c:v>1</c:v>
                </c:pt>
              </c:numCache>
            </c:numRef>
          </c:val>
        </c:ser>
        <c:ser>
          <c:idx val="3"/>
          <c:order val="3"/>
          <c:tx>
            <c:strRef>
              <c:f>Sheet1!$E$1</c:f>
              <c:strCache>
                <c:ptCount val="1"/>
                <c:pt idx="0">
                  <c:v>Medicaid</c:v>
                </c:pt>
              </c:strCache>
            </c:strRef>
          </c:tx>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layout>
                <c:manualLayout>
                  <c:x val="0"/>
                  <c:y val="-1.111111111111111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4933730688158617E-3"/>
                  <c:y val="-8.3333333333333332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Sheet1!$E$2:$E$9</c:f>
              <c:numCache>
                <c:formatCode>0.0</c:formatCode>
                <c:ptCount val="8"/>
                <c:pt idx="0">
                  <c:v>2</c:v>
                </c:pt>
                <c:pt idx="1">
                  <c:v>7.6</c:v>
                </c:pt>
                <c:pt idx="2">
                  <c:v>1.4</c:v>
                </c:pt>
                <c:pt idx="3">
                  <c:v>22.6</c:v>
                </c:pt>
                <c:pt idx="4">
                  <c:v>5.6</c:v>
                </c:pt>
                <c:pt idx="5">
                  <c:v>2.5</c:v>
                </c:pt>
                <c:pt idx="6">
                  <c:v>2.5</c:v>
                </c:pt>
                <c:pt idx="7">
                  <c:v>2.5</c:v>
                </c:pt>
              </c:numCache>
            </c:numRef>
          </c:val>
        </c:ser>
        <c:ser>
          <c:idx val="4"/>
          <c:order val="4"/>
          <c:tx>
            <c:strRef>
              <c:f>Sheet1!$F$1</c:f>
              <c:strCache>
                <c:ptCount val="1"/>
                <c:pt idx="0">
                  <c:v>Advance In</c:v>
                </c:pt>
              </c:strCache>
            </c:strRef>
          </c:tx>
          <c:invertIfNegative val="0"/>
          <c:dLbls>
            <c:dLbl>
              <c:idx val="0"/>
              <c:layout>
                <c:manualLayout>
                  <c:x val="-1.4933730688158069E-3"/>
                  <c:y val="-1.1111111111111059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5.5555555555555558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Sheet1!$F$2:$F$9</c:f>
              <c:numCache>
                <c:formatCode>0.0</c:formatCode>
                <c:ptCount val="8"/>
                <c:pt idx="1">
                  <c:v>10</c:v>
                </c:pt>
                <c:pt idx="2">
                  <c:v>3.7</c:v>
                </c:pt>
                <c:pt idx="3">
                  <c:v>2.7</c:v>
                </c:pt>
                <c:pt idx="4">
                  <c:v>4</c:v>
                </c:pt>
                <c:pt idx="5">
                  <c:v>4</c:v>
                </c:pt>
                <c:pt idx="6">
                  <c:v>4</c:v>
                </c:pt>
                <c:pt idx="7">
                  <c:v>4</c:v>
                </c:pt>
              </c:numCache>
            </c:numRef>
          </c:val>
        </c:ser>
        <c:dLbls>
          <c:showLegendKey val="0"/>
          <c:showVal val="0"/>
          <c:showCatName val="0"/>
          <c:showSerName val="0"/>
          <c:showPercent val="0"/>
          <c:showBubbleSize val="0"/>
        </c:dLbls>
        <c:gapWidth val="36"/>
        <c:shape val="box"/>
        <c:axId val="178410128"/>
        <c:axId val="178410520"/>
        <c:axId val="0"/>
      </c:bar3DChart>
      <c:catAx>
        <c:axId val="178410128"/>
        <c:scaling>
          <c:orientation val="minMax"/>
        </c:scaling>
        <c:delete val="0"/>
        <c:axPos val="b"/>
        <c:numFmt formatCode="General" sourceLinked="1"/>
        <c:majorTickMark val="out"/>
        <c:minorTickMark val="none"/>
        <c:tickLblPos val="nextTo"/>
        <c:txPr>
          <a:bodyPr/>
          <a:lstStyle/>
          <a:p>
            <a:pPr>
              <a:defRPr sz="1400" baseline="0"/>
            </a:pPr>
            <a:endParaRPr lang="en-US"/>
          </a:p>
        </c:txPr>
        <c:crossAx val="178410520"/>
        <c:crosses val="autoZero"/>
        <c:auto val="1"/>
        <c:lblAlgn val="ctr"/>
        <c:lblOffset val="100"/>
        <c:noMultiLvlLbl val="0"/>
      </c:catAx>
      <c:valAx>
        <c:axId val="178410520"/>
        <c:scaling>
          <c:orientation val="minMax"/>
          <c:max val="40"/>
        </c:scaling>
        <c:delete val="0"/>
        <c:axPos val="l"/>
        <c:majorGridlines/>
        <c:numFmt formatCode="&quot;$&quot;#,##0" sourceLinked="0"/>
        <c:majorTickMark val="out"/>
        <c:minorTickMark val="none"/>
        <c:tickLblPos val="nextTo"/>
        <c:txPr>
          <a:bodyPr/>
          <a:lstStyle/>
          <a:p>
            <a:pPr>
              <a:defRPr sz="1400" baseline="0"/>
            </a:pPr>
            <a:endParaRPr lang="en-US"/>
          </a:p>
        </c:txPr>
        <c:crossAx val="178410128"/>
        <c:crosses val="autoZero"/>
        <c:crossBetween val="between"/>
      </c:valAx>
    </c:plotArea>
    <c:legend>
      <c:legendPos val="b"/>
      <c:layout/>
      <c:overlay val="0"/>
      <c:txPr>
        <a:bodyPr/>
        <a:lstStyle/>
        <a:p>
          <a:pPr>
            <a:defRPr sz="1200" baseline="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03039496307607"/>
          <c:y val="4.9642606878370583E-2"/>
          <c:w val="0.88203587434876585"/>
          <c:h val="0.67316535433070868"/>
        </c:manualLayout>
      </c:layout>
      <c:lineChart>
        <c:grouping val="standard"/>
        <c:varyColors val="0"/>
        <c:ser>
          <c:idx val="0"/>
          <c:order val="0"/>
          <c:tx>
            <c:strRef>
              <c:f>Sheet1!$B$1</c:f>
              <c:strCache>
                <c:ptCount val="1"/>
                <c:pt idx="0">
                  <c:v>Total Revenue</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2013</c:v>
                </c:pt>
                <c:pt idx="1">
                  <c:v>2014</c:v>
                </c:pt>
                <c:pt idx="2">
                  <c:v>2015</c:v>
                </c:pt>
                <c:pt idx="3">
                  <c:v>2016*</c:v>
                </c:pt>
                <c:pt idx="4">
                  <c:v>2017*</c:v>
                </c:pt>
                <c:pt idx="5">
                  <c:v>2018*</c:v>
                </c:pt>
                <c:pt idx="6">
                  <c:v>2019*</c:v>
                </c:pt>
                <c:pt idx="7">
                  <c:v>2020*</c:v>
                </c:pt>
              </c:strCache>
            </c:strRef>
          </c:cat>
          <c:val>
            <c:numRef>
              <c:f>Sheet1!$B$2:$B$9</c:f>
              <c:numCache>
                <c:formatCode>0.0</c:formatCode>
                <c:ptCount val="8"/>
                <c:pt idx="0">
                  <c:v>656.3</c:v>
                </c:pt>
                <c:pt idx="1">
                  <c:v>697.3</c:v>
                </c:pt>
                <c:pt idx="2">
                  <c:v>691.6</c:v>
                </c:pt>
                <c:pt idx="3">
                  <c:v>714.5</c:v>
                </c:pt>
                <c:pt idx="4">
                  <c:v>672.8</c:v>
                </c:pt>
                <c:pt idx="5">
                  <c:v>655.20000000000005</c:v>
                </c:pt>
                <c:pt idx="6">
                  <c:v>661.8</c:v>
                </c:pt>
                <c:pt idx="7">
                  <c:v>673</c:v>
                </c:pt>
              </c:numCache>
            </c:numRef>
          </c:val>
          <c:smooth val="0"/>
        </c:ser>
        <c:ser>
          <c:idx val="1"/>
          <c:order val="1"/>
          <c:tx>
            <c:strRef>
              <c:f>Sheet1!$C$1</c:f>
              <c:strCache>
                <c:ptCount val="1"/>
                <c:pt idx="0">
                  <c:v>Total Revenue - Levy Extended</c:v>
                </c:pt>
              </c:strCache>
            </c:strRef>
          </c:tx>
          <c:marker>
            <c:symbol val="square"/>
            <c:size val="7"/>
            <c:spPr>
              <a:solidFill>
                <a:sysClr val="windowText" lastClr="000000"/>
              </a:solidFill>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2013</c:v>
                </c:pt>
                <c:pt idx="1">
                  <c:v>2014</c:v>
                </c:pt>
                <c:pt idx="2">
                  <c:v>2015</c:v>
                </c:pt>
                <c:pt idx="3">
                  <c:v>2016*</c:v>
                </c:pt>
                <c:pt idx="4">
                  <c:v>2017*</c:v>
                </c:pt>
                <c:pt idx="5">
                  <c:v>2018*</c:v>
                </c:pt>
                <c:pt idx="6">
                  <c:v>2019*</c:v>
                </c:pt>
                <c:pt idx="7">
                  <c:v>2020*</c:v>
                </c:pt>
              </c:strCache>
            </c:strRef>
          </c:cat>
          <c:val>
            <c:numRef>
              <c:f>Sheet1!$C$2:$C$9</c:f>
              <c:numCache>
                <c:formatCode>0.0</c:formatCode>
                <c:ptCount val="8"/>
                <c:pt idx="0">
                  <c:v>656.3</c:v>
                </c:pt>
                <c:pt idx="1">
                  <c:v>697.3</c:v>
                </c:pt>
                <c:pt idx="2">
                  <c:v>691.2</c:v>
                </c:pt>
                <c:pt idx="3">
                  <c:v>714.5</c:v>
                </c:pt>
                <c:pt idx="4">
                  <c:v>704.19999999999993</c:v>
                </c:pt>
                <c:pt idx="5">
                  <c:v>718.2</c:v>
                </c:pt>
                <c:pt idx="6">
                  <c:v>725.19999999999993</c:v>
                </c:pt>
                <c:pt idx="7">
                  <c:v>736.9</c:v>
                </c:pt>
              </c:numCache>
            </c:numRef>
          </c:val>
          <c:smooth val="0"/>
        </c:ser>
        <c:dLbls>
          <c:showLegendKey val="0"/>
          <c:showVal val="0"/>
          <c:showCatName val="0"/>
          <c:showSerName val="0"/>
          <c:showPercent val="0"/>
          <c:showBubbleSize val="0"/>
        </c:dLbls>
        <c:marker val="1"/>
        <c:smooth val="0"/>
        <c:axId val="178411304"/>
        <c:axId val="222447432"/>
      </c:lineChart>
      <c:catAx>
        <c:axId val="178411304"/>
        <c:scaling>
          <c:orientation val="minMax"/>
        </c:scaling>
        <c:delete val="0"/>
        <c:axPos val="b"/>
        <c:numFmt formatCode="General" sourceLinked="1"/>
        <c:majorTickMark val="out"/>
        <c:minorTickMark val="none"/>
        <c:tickLblPos val="nextTo"/>
        <c:crossAx val="222447432"/>
        <c:crosses val="autoZero"/>
        <c:auto val="1"/>
        <c:lblAlgn val="ctr"/>
        <c:lblOffset val="100"/>
        <c:noMultiLvlLbl val="0"/>
      </c:catAx>
      <c:valAx>
        <c:axId val="222447432"/>
        <c:scaling>
          <c:orientation val="minMax"/>
          <c:max val="750"/>
          <c:min val="650"/>
        </c:scaling>
        <c:delete val="0"/>
        <c:axPos val="l"/>
        <c:majorGridlines/>
        <c:minorGridlines>
          <c:spPr>
            <a:ln>
              <a:noFill/>
            </a:ln>
          </c:spPr>
        </c:minorGridlines>
        <c:numFmt formatCode="0.0" sourceLinked="1"/>
        <c:majorTickMark val="out"/>
        <c:minorTickMark val="none"/>
        <c:tickLblPos val="nextTo"/>
        <c:crossAx val="178411304"/>
        <c:crosses val="autoZero"/>
        <c:crossBetween val="between"/>
      </c:valAx>
    </c:plotArea>
    <c:legend>
      <c:legendPos val="b"/>
      <c:layout>
        <c:manualLayout>
          <c:xMode val="edge"/>
          <c:yMode val="edge"/>
          <c:x val="1.5224409288639383E-2"/>
          <c:y val="0.81810542432195976"/>
          <c:w val="0.95747790689771384"/>
          <c:h val="0.11514101246206894"/>
        </c:manualLayout>
      </c:layout>
      <c:overlay val="0"/>
    </c:legend>
    <c:plotVisOnly val="1"/>
    <c:dispBlanksAs val="gap"/>
    <c:showDLblsOverMax val="0"/>
  </c:chart>
  <c:txPr>
    <a:bodyPr/>
    <a:lstStyle/>
    <a:p>
      <a:pPr>
        <a:defRPr sz="1800"/>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FY </a:t>
            </a:r>
            <a:r>
              <a:rPr lang="en-US" dirty="0" smtClean="0"/>
              <a:t>2015-2016</a:t>
            </a:r>
          </a:p>
        </c:rich>
      </c:tx>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8.3407120073544505E-2"/>
          <c:y val="0.16651027996500437"/>
          <c:w val="0.84214599826580583"/>
          <c:h val="0.73236832895888015"/>
        </c:manualLayout>
      </c:layout>
      <c:pie3DChart>
        <c:varyColors val="1"/>
        <c:ser>
          <c:idx val="0"/>
          <c:order val="0"/>
          <c:tx>
            <c:strRef>
              <c:f>Sheet1!$B$1</c:f>
              <c:strCache>
                <c:ptCount val="1"/>
                <c:pt idx="0">
                  <c:v>Column1</c:v>
                </c:pt>
              </c:strCache>
            </c:strRef>
          </c:tx>
          <c:explosion val="26"/>
          <c:dPt>
            <c:idx val="0"/>
            <c:bubble3D val="0"/>
            <c:explosion val="0"/>
          </c:dPt>
          <c:dPt>
            <c:idx val="1"/>
            <c:bubble3D val="0"/>
            <c:explosion val="22"/>
          </c:dPt>
          <c:dPt>
            <c:idx val="2"/>
            <c:bubble3D val="0"/>
            <c:explosion val="22"/>
          </c:dPt>
          <c:dLbls>
            <c:dLbl>
              <c:idx val="0"/>
              <c:layout/>
              <c:tx>
                <c:rich>
                  <a:bodyPr/>
                  <a:lstStyle/>
                  <a:p>
                    <a:r>
                      <a:rPr lang="en-US" dirty="0"/>
                      <a:t>Salaries </a:t>
                    </a:r>
                    <a:r>
                      <a:rPr lang="en-US" dirty="0" smtClean="0"/>
                      <a:t>$308,466,742, 42.8%</a:t>
                    </a:r>
                    <a:endParaRPr lang="en-US" dirty="0"/>
                  </a:p>
                </c:rich>
              </c:tx>
              <c:dLblPos val="outEnd"/>
              <c:showLegendKey val="0"/>
              <c:showVal val="1"/>
              <c:showCatName val="1"/>
              <c:showSerName val="0"/>
              <c:showPercent val="1"/>
              <c:showBubbleSize val="0"/>
              <c:extLst>
                <c:ext xmlns:c15="http://schemas.microsoft.com/office/drawing/2012/chart" uri="{CE6537A1-D6FC-4f65-9D91-7224C49458BB}">
                  <c15:layout/>
                </c:ext>
              </c:extLst>
            </c:dLbl>
            <c:dLbl>
              <c:idx val="1"/>
              <c:layout/>
              <c:tx>
                <c:rich>
                  <a:bodyPr/>
                  <a:lstStyle/>
                  <a:p>
                    <a:r>
                      <a:rPr lang="en-US" dirty="0"/>
                      <a:t>Benefits, </a:t>
                    </a:r>
                    <a:r>
                      <a:rPr lang="en-US" dirty="0" smtClean="0"/>
                      <a:t>$127,563,120, 17.7%</a:t>
                    </a:r>
                    <a:endParaRPr lang="en-US" dirty="0"/>
                  </a:p>
                </c:rich>
              </c:tx>
              <c:dLblPos val="outEnd"/>
              <c:showLegendKey val="0"/>
              <c:showVal val="1"/>
              <c:showCatName val="1"/>
              <c:showSerName val="0"/>
              <c:showPercent val="1"/>
              <c:showBubbleSize val="0"/>
              <c:extLst>
                <c:ext xmlns:c15="http://schemas.microsoft.com/office/drawing/2012/chart" uri="{CE6537A1-D6FC-4f65-9D91-7224C49458BB}">
                  <c15:layout/>
                </c:ext>
              </c:extLst>
            </c:dLbl>
            <c:dLbl>
              <c:idx val="3"/>
              <c:layout>
                <c:manualLayout>
                  <c:x val="4.4801192064474211E-3"/>
                  <c:y val="2.7777777777777779E-3"/>
                </c:manualLayout>
              </c:layout>
              <c:tx>
                <c:rich>
                  <a:bodyPr/>
                  <a:lstStyle/>
                  <a:p>
                    <a:r>
                      <a:rPr lang="en-US" dirty="0"/>
                      <a:t>All Other, $</a:t>
                    </a:r>
                    <a:r>
                      <a:rPr lang="en-US" dirty="0" smtClean="0"/>
                      <a:t>147,012,523 20.0%</a:t>
                    </a:r>
                    <a:endParaRPr lang="en-US" dirty="0"/>
                  </a:p>
                </c:rich>
              </c:tx>
              <c:dLblPos val="bestFit"/>
              <c:showLegendKey val="0"/>
              <c:showVal val="1"/>
              <c:showCatName val="1"/>
              <c:showSerName val="0"/>
              <c:showPercent val="1"/>
              <c:showBubbleSize val="0"/>
              <c:extLst>
                <c:ext xmlns:c15="http://schemas.microsoft.com/office/drawing/2012/chart" uri="{CE6537A1-D6FC-4f65-9D91-7224C49458BB}">
                  <c15:layout/>
                </c:ext>
              </c:extLst>
            </c:dLbl>
            <c:numFmt formatCode="0.0%" sourceLinked="0"/>
            <c:spPr>
              <a:noFill/>
              <a:ln>
                <a:noFill/>
              </a:ln>
              <a:effectLst/>
            </c:spPr>
            <c:dLblPos val="outEnd"/>
            <c:showLegendKey val="0"/>
            <c:showVal val="1"/>
            <c:showCatName val="1"/>
            <c:showSerName val="0"/>
            <c:showPercent val="1"/>
            <c:showBubbleSize val="0"/>
            <c:showLeaderLines val="1"/>
            <c:extLst>
              <c:ext xmlns:c15="http://schemas.microsoft.com/office/drawing/2012/chart" uri="{CE6537A1-D6FC-4f65-9D91-7224C49458BB}">
                <c15:layout/>
              </c:ext>
            </c:extLst>
          </c:dLbls>
          <c:cat>
            <c:strRef>
              <c:f>Sheet1!$A$2:$A$5</c:f>
              <c:strCache>
                <c:ptCount val="4"/>
                <c:pt idx="0">
                  <c:v>Salaries &amp; Benefits</c:v>
                </c:pt>
                <c:pt idx="1">
                  <c:v>Benefits</c:v>
                </c:pt>
                <c:pt idx="2">
                  <c:v>Charter School Pass-Through</c:v>
                </c:pt>
                <c:pt idx="3">
                  <c:v>All Other</c:v>
                </c:pt>
              </c:strCache>
            </c:strRef>
          </c:cat>
          <c:val>
            <c:numRef>
              <c:f>Sheet1!$B$2:$B$5</c:f>
              <c:numCache>
                <c:formatCode>"$"#,##0</c:formatCode>
                <c:ptCount val="4"/>
                <c:pt idx="0">
                  <c:v>308466742</c:v>
                </c:pt>
                <c:pt idx="1">
                  <c:v>127563120</c:v>
                </c:pt>
                <c:pt idx="2">
                  <c:v>140930295</c:v>
                </c:pt>
                <c:pt idx="3">
                  <c:v>144012523</c:v>
                </c:pt>
              </c:numCache>
            </c:numRef>
          </c:val>
        </c:ser>
        <c:ser>
          <c:idx val="1"/>
          <c:order val="1"/>
          <c:tx>
            <c:strRef>
              <c:f>Sheet1!$C$1</c:f>
              <c:strCache>
                <c:ptCount val="1"/>
                <c:pt idx="0">
                  <c:v>FY 2013-2014</c:v>
                </c:pt>
              </c:strCache>
            </c:strRef>
          </c:tx>
          <c:cat>
            <c:strRef>
              <c:f>Sheet1!$A$2:$A$5</c:f>
              <c:strCache>
                <c:ptCount val="4"/>
                <c:pt idx="0">
                  <c:v>Salaries &amp; Benefits</c:v>
                </c:pt>
                <c:pt idx="1">
                  <c:v>Benefits</c:v>
                </c:pt>
                <c:pt idx="2">
                  <c:v>Charter School Pass-Through</c:v>
                </c:pt>
                <c:pt idx="3">
                  <c:v>All Other</c:v>
                </c:pt>
              </c:strCache>
            </c:strRef>
          </c:cat>
          <c:val>
            <c:numRef>
              <c:f>Sheet1!$C$2:$C$5</c:f>
              <c:numCache>
                <c:formatCode>0.0%</c:formatCode>
                <c:ptCount val="4"/>
                <c:pt idx="0">
                  <c:v>0.42784803163415291</c:v>
                </c:pt>
                <c:pt idx="1">
                  <c:v>0.17693197473169164</c:v>
                </c:pt>
                <c:pt idx="2">
                  <c:v>0.195472448415105</c:v>
                </c:pt>
                <c:pt idx="3">
                  <c:v>0.19974754521905047</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drawing1.xml><?xml version="1.0" encoding="utf-8"?>
<c:userShapes xmlns:c="http://schemas.openxmlformats.org/drawingml/2006/chart">
  <cdr:relSizeAnchor xmlns:cdr="http://schemas.openxmlformats.org/drawingml/2006/chartDrawing">
    <cdr:from>
      <cdr:x>0.41217</cdr:x>
      <cdr:y>0.86667</cdr:y>
    </cdr:from>
    <cdr:to>
      <cdr:x>0.59138</cdr:x>
      <cdr:y>0.93333</cdr:y>
    </cdr:to>
    <cdr:sp macro="" textlink="">
      <cdr:nvSpPr>
        <cdr:cNvPr id="2" name="TextBox 1"/>
        <cdr:cNvSpPr txBox="1"/>
      </cdr:nvSpPr>
      <cdr:spPr>
        <a:xfrm xmlns:a="http://schemas.openxmlformats.org/drawingml/2006/main">
          <a:off x="3505200" y="3962400"/>
          <a:ext cx="1524000" cy="3048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1600" b="1" dirty="0" smtClean="0"/>
            <a:t>Fiscal Year</a:t>
          </a:r>
          <a:endParaRPr lang="en-US" sz="1600" b="1" dirty="0"/>
        </a:p>
      </cdr:txBody>
    </cdr:sp>
  </cdr:relSizeAnchor>
  <cdr:relSizeAnchor xmlns:cdr="http://schemas.openxmlformats.org/drawingml/2006/chartDrawing">
    <cdr:from>
      <cdr:x>0</cdr:x>
      <cdr:y>0.16597</cdr:y>
    </cdr:from>
    <cdr:to>
      <cdr:x>0.03619</cdr:x>
      <cdr:y>0.76597</cdr:y>
    </cdr:to>
    <cdr:sp macro="" textlink="">
      <cdr:nvSpPr>
        <cdr:cNvPr id="3" name="TextBox 4"/>
        <cdr:cNvSpPr txBox="1"/>
      </cdr:nvSpPr>
      <cdr:spPr>
        <a:xfrm xmlns:a="http://schemas.openxmlformats.org/drawingml/2006/main" rot="-5400000">
          <a:off x="-1519336" y="1976537"/>
          <a:ext cx="274320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Georgia"/>
            </a:defRPr>
          </a:lvl1pPr>
          <a:lvl2pPr marL="457200" algn="l" defTabSz="914400" rtl="0" eaLnBrk="1" latinLnBrk="0" hangingPunct="1">
            <a:defRPr sz="1800" kern="1200">
              <a:solidFill>
                <a:sysClr val="windowText" lastClr="000000"/>
              </a:solidFill>
              <a:latin typeface="Georgia"/>
            </a:defRPr>
          </a:lvl2pPr>
          <a:lvl3pPr marL="914400" algn="l" defTabSz="914400" rtl="0" eaLnBrk="1" latinLnBrk="0" hangingPunct="1">
            <a:defRPr sz="1800" kern="1200">
              <a:solidFill>
                <a:sysClr val="windowText" lastClr="000000"/>
              </a:solidFill>
              <a:latin typeface="Georgia"/>
            </a:defRPr>
          </a:lvl3pPr>
          <a:lvl4pPr marL="1371600" algn="l" defTabSz="914400" rtl="0" eaLnBrk="1" latinLnBrk="0" hangingPunct="1">
            <a:defRPr sz="1800" kern="1200">
              <a:solidFill>
                <a:sysClr val="windowText" lastClr="000000"/>
              </a:solidFill>
              <a:latin typeface="Georgia"/>
            </a:defRPr>
          </a:lvl4pPr>
          <a:lvl5pPr marL="1828800" algn="l" defTabSz="914400" rtl="0" eaLnBrk="1" latinLnBrk="0" hangingPunct="1">
            <a:defRPr sz="1800" kern="1200">
              <a:solidFill>
                <a:sysClr val="windowText" lastClr="000000"/>
              </a:solidFill>
              <a:latin typeface="Georgia"/>
            </a:defRPr>
          </a:lvl5pPr>
          <a:lvl6pPr marL="2286000" algn="l" defTabSz="914400" rtl="0" eaLnBrk="1" latinLnBrk="0" hangingPunct="1">
            <a:defRPr sz="1800" kern="1200">
              <a:solidFill>
                <a:sysClr val="windowText" lastClr="000000"/>
              </a:solidFill>
              <a:latin typeface="Georgia"/>
            </a:defRPr>
          </a:lvl6pPr>
          <a:lvl7pPr marL="2743200" algn="l" defTabSz="914400" rtl="0" eaLnBrk="1" latinLnBrk="0" hangingPunct="1">
            <a:defRPr sz="1800" kern="1200">
              <a:solidFill>
                <a:sysClr val="windowText" lastClr="000000"/>
              </a:solidFill>
              <a:latin typeface="Georgia"/>
            </a:defRPr>
          </a:lvl7pPr>
          <a:lvl8pPr marL="3200400" algn="l" defTabSz="914400" rtl="0" eaLnBrk="1" latinLnBrk="0" hangingPunct="1">
            <a:defRPr sz="1800" kern="1200">
              <a:solidFill>
                <a:sysClr val="windowText" lastClr="000000"/>
              </a:solidFill>
              <a:latin typeface="Georgia"/>
            </a:defRPr>
          </a:lvl8pPr>
          <a:lvl9pPr marL="3657600" algn="l" defTabSz="914400" rtl="0" eaLnBrk="1" latinLnBrk="0" hangingPunct="1">
            <a:defRPr sz="1800" kern="1200">
              <a:solidFill>
                <a:sysClr val="windowText" lastClr="000000"/>
              </a:solidFill>
              <a:latin typeface="Georgia"/>
            </a:defRPr>
          </a:lvl9pPr>
        </a:lstStyle>
        <a:p xmlns:a="http://schemas.openxmlformats.org/drawingml/2006/main">
          <a:pPr algn="ctr"/>
          <a:r>
            <a:rPr lang="en-US" sz="1400" b="1" dirty="0" smtClean="0"/>
            <a:t>Revenue (In Millions)</a:t>
          </a:r>
          <a:endParaRPr lang="en-US"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0.13264</cdr:y>
    </cdr:from>
    <cdr:to>
      <cdr:x>0.03619</cdr:x>
      <cdr:y>0.73264</cdr:y>
    </cdr:to>
    <cdr:sp macro="" textlink="">
      <cdr:nvSpPr>
        <cdr:cNvPr id="2" name="TextBox 4"/>
        <cdr:cNvSpPr txBox="1"/>
      </cdr:nvSpPr>
      <cdr:spPr>
        <a:xfrm xmlns:a="http://schemas.openxmlformats.org/drawingml/2006/main" rot="-5400000">
          <a:off x="-1519341" y="1824141"/>
          <a:ext cx="2743200" cy="30776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Georgia"/>
            </a:defRPr>
          </a:lvl1pPr>
          <a:lvl2pPr marL="457200" indent="0">
            <a:defRPr sz="1100">
              <a:latin typeface="Georgia"/>
            </a:defRPr>
          </a:lvl2pPr>
          <a:lvl3pPr marL="914400" indent="0">
            <a:defRPr sz="1100">
              <a:latin typeface="Georgia"/>
            </a:defRPr>
          </a:lvl3pPr>
          <a:lvl4pPr marL="1371600" indent="0">
            <a:defRPr sz="1100">
              <a:latin typeface="Georgia"/>
            </a:defRPr>
          </a:lvl4pPr>
          <a:lvl5pPr marL="1828800" indent="0">
            <a:defRPr sz="1100">
              <a:latin typeface="Georgia"/>
            </a:defRPr>
          </a:lvl5pPr>
          <a:lvl6pPr marL="2286000" indent="0">
            <a:defRPr sz="1100">
              <a:latin typeface="Georgia"/>
            </a:defRPr>
          </a:lvl6pPr>
          <a:lvl7pPr marL="2743200" indent="0">
            <a:defRPr sz="1100">
              <a:latin typeface="Georgia"/>
            </a:defRPr>
          </a:lvl7pPr>
          <a:lvl8pPr marL="3200400" indent="0">
            <a:defRPr sz="1100">
              <a:latin typeface="Georgia"/>
            </a:defRPr>
          </a:lvl8pPr>
          <a:lvl9pPr marL="3657600" indent="0">
            <a:defRPr sz="1100">
              <a:latin typeface="Georgia"/>
            </a:defRPr>
          </a:lvl9pPr>
        </a:lstStyle>
        <a:p xmlns:a="http://schemas.openxmlformats.org/drawingml/2006/main">
          <a:pPr algn="ctr"/>
          <a:r>
            <a:rPr lang="en-US" sz="1400" b="1" dirty="0" smtClean="0"/>
            <a:t>Revenue (In Millions)</a:t>
          </a:r>
          <a:endParaRPr lang="en-US" sz="1400" b="1" dirty="0"/>
        </a:p>
      </cdr:txBody>
    </cdr:sp>
  </cdr:relSizeAnchor>
  <cdr:relSizeAnchor xmlns:cdr="http://schemas.openxmlformats.org/drawingml/2006/chartDrawing">
    <cdr:from>
      <cdr:x>0.40358</cdr:x>
      <cdr:y>0.83264</cdr:y>
    </cdr:from>
    <cdr:to>
      <cdr:x>0.58279</cdr:x>
      <cdr:y>0.89931</cdr:y>
    </cdr:to>
    <cdr:sp macro="" textlink="">
      <cdr:nvSpPr>
        <cdr:cNvPr id="3" name="TextBox 2"/>
        <cdr:cNvSpPr txBox="1"/>
      </cdr:nvSpPr>
      <cdr:spPr>
        <a:xfrm xmlns:a="http://schemas.openxmlformats.org/drawingml/2006/main">
          <a:off x="3432175" y="3806825"/>
          <a:ext cx="1524000" cy="3048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1600" b="1" dirty="0" smtClean="0"/>
            <a:t>Fiscal Year</a:t>
          </a:r>
        </a:p>
      </cdr:txBody>
    </cdr:sp>
  </cdr:relSizeAnchor>
</c:userShapes>
</file>

<file path=ppt/drawings/drawing3.xml><?xml version="1.0" encoding="utf-8"?>
<c:userShapes xmlns:c="http://schemas.openxmlformats.org/drawingml/2006/chart">
  <cdr:relSizeAnchor xmlns:cdr="http://schemas.openxmlformats.org/drawingml/2006/chartDrawing">
    <cdr:from>
      <cdr:x>0.40321</cdr:x>
      <cdr:y>0.85</cdr:y>
    </cdr:from>
    <cdr:to>
      <cdr:x>0.58242</cdr:x>
      <cdr:y>0.91667</cdr:y>
    </cdr:to>
    <cdr:sp macro="" textlink="">
      <cdr:nvSpPr>
        <cdr:cNvPr id="2" name="TextBox 1"/>
        <cdr:cNvSpPr txBox="1"/>
      </cdr:nvSpPr>
      <cdr:spPr>
        <a:xfrm xmlns:a="http://schemas.openxmlformats.org/drawingml/2006/main">
          <a:off x="3429000" y="3886200"/>
          <a:ext cx="15240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Georgia"/>
            </a:defRPr>
          </a:lvl1pPr>
          <a:lvl2pPr marL="457200" indent="0">
            <a:defRPr sz="1100">
              <a:latin typeface="Georgia"/>
            </a:defRPr>
          </a:lvl2pPr>
          <a:lvl3pPr marL="914400" indent="0">
            <a:defRPr sz="1100">
              <a:latin typeface="Georgia"/>
            </a:defRPr>
          </a:lvl3pPr>
          <a:lvl4pPr marL="1371600" indent="0">
            <a:defRPr sz="1100">
              <a:latin typeface="Georgia"/>
            </a:defRPr>
          </a:lvl4pPr>
          <a:lvl5pPr marL="1828800" indent="0">
            <a:defRPr sz="1100">
              <a:latin typeface="Georgia"/>
            </a:defRPr>
          </a:lvl5pPr>
          <a:lvl6pPr marL="2286000" indent="0">
            <a:defRPr sz="1100">
              <a:latin typeface="Georgia"/>
            </a:defRPr>
          </a:lvl6pPr>
          <a:lvl7pPr marL="2743200" indent="0">
            <a:defRPr sz="1100">
              <a:latin typeface="Georgia"/>
            </a:defRPr>
          </a:lvl7pPr>
          <a:lvl8pPr marL="3200400" indent="0">
            <a:defRPr sz="1100">
              <a:latin typeface="Georgia"/>
            </a:defRPr>
          </a:lvl8pPr>
          <a:lvl9pPr marL="3657600" indent="0">
            <a:defRPr sz="1100">
              <a:latin typeface="Georgia"/>
            </a:defRPr>
          </a:lvl9pPr>
        </a:lstStyle>
        <a:p xmlns:a="http://schemas.openxmlformats.org/drawingml/2006/main">
          <a:pPr algn="ctr"/>
          <a:r>
            <a:rPr lang="en-US" sz="1600" b="1" dirty="0" smtClean="0"/>
            <a:t>Fiscal Year</a:t>
          </a:r>
        </a:p>
      </cdr:txBody>
    </cdr:sp>
  </cdr:relSizeAnchor>
</c:userShapes>
</file>

<file path=ppt/drawings/drawing4.xml><?xml version="1.0" encoding="utf-8"?>
<c:userShapes xmlns:c="http://schemas.openxmlformats.org/drawingml/2006/chart">
  <cdr:relSizeAnchor xmlns:cdr="http://schemas.openxmlformats.org/drawingml/2006/chartDrawing">
    <cdr:from>
      <cdr:x>0.60071</cdr:x>
      <cdr:y>0.13264</cdr:y>
    </cdr:from>
    <cdr:to>
      <cdr:x>0.86952</cdr:x>
      <cdr:y>0.36597</cdr:y>
    </cdr:to>
    <cdr:sp macro="" textlink="">
      <cdr:nvSpPr>
        <cdr:cNvPr id="8" name="TextBox 7"/>
        <cdr:cNvSpPr txBox="1"/>
      </cdr:nvSpPr>
      <cdr:spPr>
        <a:xfrm xmlns:a="http://schemas.openxmlformats.org/drawingml/2006/main">
          <a:off x="5108575" y="606425"/>
          <a:ext cx="2286000" cy="1066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0.59175</cdr:x>
      <cdr:y>0.14931</cdr:y>
    </cdr:from>
    <cdr:to>
      <cdr:x>0.96808</cdr:x>
      <cdr:y>0.39931</cdr:y>
    </cdr:to>
    <cdr:sp macro="" textlink="">
      <cdr:nvSpPr>
        <cdr:cNvPr id="9" name="TextBox 8"/>
        <cdr:cNvSpPr txBox="1"/>
      </cdr:nvSpPr>
      <cdr:spPr>
        <a:xfrm xmlns:a="http://schemas.openxmlformats.org/drawingml/2006/main">
          <a:off x="5032383" y="682645"/>
          <a:ext cx="3200392" cy="1143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600" dirty="0" smtClean="0">
            <a:solidFill>
              <a:schemeClr val="tx1"/>
            </a:solidFill>
          </a:endParaRPr>
        </a:p>
      </cdr:txBody>
    </cdr:sp>
  </cdr:relSizeAnchor>
  <cdr:relSizeAnchor xmlns:cdr="http://schemas.openxmlformats.org/drawingml/2006/chartDrawing">
    <cdr:from>
      <cdr:x>0.69927</cdr:x>
      <cdr:y>0.41597</cdr:y>
    </cdr:from>
    <cdr:to>
      <cdr:x>0.95016</cdr:x>
      <cdr:y>0.64931</cdr:y>
    </cdr:to>
    <cdr:sp macro="" textlink="">
      <cdr:nvSpPr>
        <cdr:cNvPr id="10" name="TextBox 9"/>
        <cdr:cNvSpPr txBox="1"/>
      </cdr:nvSpPr>
      <cdr:spPr>
        <a:xfrm xmlns:a="http://schemas.openxmlformats.org/drawingml/2006/main">
          <a:off x="5946775" y="1901825"/>
          <a:ext cx="2133600" cy="1066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600" dirty="0">
            <a:solidFill>
              <a:schemeClr val="tx1"/>
            </a:solidFill>
          </a:endParaRPr>
        </a:p>
      </cdr:txBody>
    </cdr:sp>
  </cdr:relSizeAnchor>
  <cdr:relSizeAnchor xmlns:cdr="http://schemas.openxmlformats.org/drawingml/2006/chartDrawing">
    <cdr:from>
      <cdr:x>0.40358</cdr:x>
      <cdr:y>0.14931</cdr:y>
    </cdr:from>
    <cdr:to>
      <cdr:x>0.52007</cdr:x>
      <cdr:y>0.26597</cdr:y>
    </cdr:to>
    <cdr:sp macro="" textlink="">
      <cdr:nvSpPr>
        <cdr:cNvPr id="6" name="TextBox 5"/>
        <cdr:cNvSpPr txBox="1"/>
      </cdr:nvSpPr>
      <cdr:spPr>
        <a:xfrm xmlns:a="http://schemas.openxmlformats.org/drawingml/2006/main">
          <a:off x="3432175" y="682625"/>
          <a:ext cx="9906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0.08998</cdr:x>
      <cdr:y>0.13264</cdr:y>
    </cdr:from>
    <cdr:to>
      <cdr:x>0.19751</cdr:x>
      <cdr:y>0.28264</cdr:y>
    </cdr:to>
    <cdr:sp macro="" textlink="">
      <cdr:nvSpPr>
        <cdr:cNvPr id="7" name="TextBox 6"/>
        <cdr:cNvSpPr txBox="1"/>
      </cdr:nvSpPr>
      <cdr:spPr>
        <a:xfrm xmlns:a="http://schemas.openxmlformats.org/drawingml/2006/main">
          <a:off x="765175" y="606425"/>
          <a:ext cx="914461"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800" dirty="0"/>
        </a:p>
      </cdr:txBody>
    </cdr:sp>
  </cdr:relSizeAnchor>
  <cdr:relSizeAnchor xmlns:cdr="http://schemas.openxmlformats.org/drawingml/2006/chartDrawing">
    <cdr:from>
      <cdr:x>0.07206</cdr:x>
      <cdr:y>0.54931</cdr:y>
    </cdr:from>
    <cdr:to>
      <cdr:x>0.18855</cdr:x>
      <cdr:y>0.71598</cdr:y>
    </cdr:to>
    <cdr:sp macro="" textlink="">
      <cdr:nvSpPr>
        <cdr:cNvPr id="11" name="TextBox 10"/>
        <cdr:cNvSpPr txBox="1"/>
      </cdr:nvSpPr>
      <cdr:spPr>
        <a:xfrm xmlns:a="http://schemas.openxmlformats.org/drawingml/2006/main">
          <a:off x="612775" y="2511425"/>
          <a:ext cx="990658" cy="7620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800" dirty="0"/>
        </a:p>
      </cdr:txBody>
    </cdr:sp>
  </cdr:relSizeAnchor>
</c:userShapes>
</file>

<file path=ppt/drawings/drawing5.xml><?xml version="1.0" encoding="utf-8"?>
<c:userShapes xmlns:c="http://schemas.openxmlformats.org/drawingml/2006/chart">
  <cdr:relSizeAnchor xmlns:cdr="http://schemas.openxmlformats.org/drawingml/2006/chartDrawing">
    <cdr:from>
      <cdr:x>0.41254</cdr:x>
      <cdr:y>0.84931</cdr:y>
    </cdr:from>
    <cdr:to>
      <cdr:x>0.59175</cdr:x>
      <cdr:y>0.91598</cdr:y>
    </cdr:to>
    <cdr:sp macro="" textlink="">
      <cdr:nvSpPr>
        <cdr:cNvPr id="2" name="TextBox 1"/>
        <cdr:cNvSpPr txBox="1"/>
      </cdr:nvSpPr>
      <cdr:spPr>
        <a:xfrm xmlns:a="http://schemas.openxmlformats.org/drawingml/2006/main">
          <a:off x="3508375" y="3883025"/>
          <a:ext cx="1524044" cy="3048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Georgia"/>
            </a:defRPr>
          </a:lvl1pPr>
          <a:lvl2pPr marL="457200" indent="0">
            <a:defRPr sz="1100">
              <a:latin typeface="Georgia"/>
            </a:defRPr>
          </a:lvl2pPr>
          <a:lvl3pPr marL="914400" indent="0">
            <a:defRPr sz="1100">
              <a:latin typeface="Georgia"/>
            </a:defRPr>
          </a:lvl3pPr>
          <a:lvl4pPr marL="1371600" indent="0">
            <a:defRPr sz="1100">
              <a:latin typeface="Georgia"/>
            </a:defRPr>
          </a:lvl4pPr>
          <a:lvl5pPr marL="1828800" indent="0">
            <a:defRPr sz="1100">
              <a:latin typeface="Georgia"/>
            </a:defRPr>
          </a:lvl5pPr>
          <a:lvl6pPr marL="2286000" indent="0">
            <a:defRPr sz="1100">
              <a:latin typeface="Georgia"/>
            </a:defRPr>
          </a:lvl6pPr>
          <a:lvl7pPr marL="2743200" indent="0">
            <a:defRPr sz="1100">
              <a:latin typeface="Georgia"/>
            </a:defRPr>
          </a:lvl7pPr>
          <a:lvl8pPr marL="3200400" indent="0">
            <a:defRPr sz="1100">
              <a:latin typeface="Georgia"/>
            </a:defRPr>
          </a:lvl8pPr>
          <a:lvl9pPr marL="3657600" indent="0">
            <a:defRPr sz="1100">
              <a:latin typeface="Georgia"/>
            </a:defRPr>
          </a:lvl9pPr>
        </a:lstStyle>
        <a:p xmlns:a="http://schemas.openxmlformats.org/drawingml/2006/main">
          <a:pPr algn="ctr"/>
          <a:r>
            <a:rPr lang="en-US" sz="1600" b="1" dirty="0" smtClean="0"/>
            <a:t>Fiscal Year</a:t>
          </a:r>
        </a:p>
      </cdr:txBody>
    </cdr:sp>
  </cdr:relSizeAnchor>
  <cdr:relSizeAnchor xmlns:cdr="http://schemas.openxmlformats.org/drawingml/2006/chartDrawing">
    <cdr:from>
      <cdr:x>0.00037</cdr:x>
      <cdr:y>0.13264</cdr:y>
    </cdr:from>
    <cdr:to>
      <cdr:x>0.03656</cdr:x>
      <cdr:y>0.73264</cdr:y>
    </cdr:to>
    <cdr:sp macro="" textlink="">
      <cdr:nvSpPr>
        <cdr:cNvPr id="3" name="TextBox 4"/>
        <cdr:cNvSpPr txBox="1"/>
      </cdr:nvSpPr>
      <cdr:spPr>
        <a:xfrm xmlns:a="http://schemas.openxmlformats.org/drawingml/2006/main" rot="-5400000">
          <a:off x="-1214541" y="1824141"/>
          <a:ext cx="2743200" cy="30776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Georgia"/>
            </a:defRPr>
          </a:lvl1pPr>
          <a:lvl2pPr marL="457200" algn="l" defTabSz="914400" rtl="0" eaLnBrk="1" latinLnBrk="0" hangingPunct="1">
            <a:defRPr sz="1800" kern="1200">
              <a:solidFill>
                <a:sysClr val="windowText" lastClr="000000"/>
              </a:solidFill>
              <a:latin typeface="Georgia"/>
            </a:defRPr>
          </a:lvl2pPr>
          <a:lvl3pPr marL="914400" algn="l" defTabSz="914400" rtl="0" eaLnBrk="1" latinLnBrk="0" hangingPunct="1">
            <a:defRPr sz="1800" kern="1200">
              <a:solidFill>
                <a:sysClr val="windowText" lastClr="000000"/>
              </a:solidFill>
              <a:latin typeface="Georgia"/>
            </a:defRPr>
          </a:lvl3pPr>
          <a:lvl4pPr marL="1371600" algn="l" defTabSz="914400" rtl="0" eaLnBrk="1" latinLnBrk="0" hangingPunct="1">
            <a:defRPr sz="1800" kern="1200">
              <a:solidFill>
                <a:sysClr val="windowText" lastClr="000000"/>
              </a:solidFill>
              <a:latin typeface="Georgia"/>
            </a:defRPr>
          </a:lvl4pPr>
          <a:lvl5pPr marL="1828800" algn="l" defTabSz="914400" rtl="0" eaLnBrk="1" latinLnBrk="0" hangingPunct="1">
            <a:defRPr sz="1800" kern="1200">
              <a:solidFill>
                <a:sysClr val="windowText" lastClr="000000"/>
              </a:solidFill>
              <a:latin typeface="Georgia"/>
            </a:defRPr>
          </a:lvl5pPr>
          <a:lvl6pPr marL="2286000" algn="l" defTabSz="914400" rtl="0" eaLnBrk="1" latinLnBrk="0" hangingPunct="1">
            <a:defRPr sz="1800" kern="1200">
              <a:solidFill>
                <a:sysClr val="windowText" lastClr="000000"/>
              </a:solidFill>
              <a:latin typeface="Georgia"/>
            </a:defRPr>
          </a:lvl6pPr>
          <a:lvl7pPr marL="2743200" algn="l" defTabSz="914400" rtl="0" eaLnBrk="1" latinLnBrk="0" hangingPunct="1">
            <a:defRPr sz="1800" kern="1200">
              <a:solidFill>
                <a:sysClr val="windowText" lastClr="000000"/>
              </a:solidFill>
              <a:latin typeface="Georgia"/>
            </a:defRPr>
          </a:lvl7pPr>
          <a:lvl8pPr marL="3200400" algn="l" defTabSz="914400" rtl="0" eaLnBrk="1" latinLnBrk="0" hangingPunct="1">
            <a:defRPr sz="1800" kern="1200">
              <a:solidFill>
                <a:sysClr val="windowText" lastClr="000000"/>
              </a:solidFill>
              <a:latin typeface="Georgia"/>
            </a:defRPr>
          </a:lvl8pPr>
          <a:lvl9pPr marL="3657600" algn="l" defTabSz="914400" rtl="0" eaLnBrk="1" latinLnBrk="0" hangingPunct="1">
            <a:defRPr sz="1800" kern="1200">
              <a:solidFill>
                <a:sysClr val="windowText" lastClr="000000"/>
              </a:solidFill>
              <a:latin typeface="Georgia"/>
            </a:defRPr>
          </a:lvl9pPr>
        </a:lstStyle>
        <a:p xmlns:a="http://schemas.openxmlformats.org/drawingml/2006/main">
          <a:pPr algn="ctr"/>
          <a:r>
            <a:rPr lang="en-US" sz="1400" b="1" dirty="0" smtClean="0"/>
            <a:t>Expenditures (In Millions)</a:t>
          </a:r>
          <a:endParaRPr lang="en-US" sz="14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0.41254</cdr:x>
      <cdr:y>0.84931</cdr:y>
    </cdr:from>
    <cdr:to>
      <cdr:x>0.59175</cdr:x>
      <cdr:y>0.91598</cdr:y>
    </cdr:to>
    <cdr:sp macro="" textlink="">
      <cdr:nvSpPr>
        <cdr:cNvPr id="2" name="TextBox 1"/>
        <cdr:cNvSpPr txBox="1"/>
      </cdr:nvSpPr>
      <cdr:spPr>
        <a:xfrm xmlns:a="http://schemas.openxmlformats.org/drawingml/2006/main">
          <a:off x="3508375" y="3883025"/>
          <a:ext cx="1524044" cy="3048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Georgia"/>
            </a:defRPr>
          </a:lvl1pPr>
          <a:lvl2pPr marL="457200" indent="0">
            <a:defRPr sz="1100">
              <a:latin typeface="Georgia"/>
            </a:defRPr>
          </a:lvl2pPr>
          <a:lvl3pPr marL="914400" indent="0">
            <a:defRPr sz="1100">
              <a:latin typeface="Georgia"/>
            </a:defRPr>
          </a:lvl3pPr>
          <a:lvl4pPr marL="1371600" indent="0">
            <a:defRPr sz="1100">
              <a:latin typeface="Georgia"/>
            </a:defRPr>
          </a:lvl4pPr>
          <a:lvl5pPr marL="1828800" indent="0">
            <a:defRPr sz="1100">
              <a:latin typeface="Georgia"/>
            </a:defRPr>
          </a:lvl5pPr>
          <a:lvl6pPr marL="2286000" indent="0">
            <a:defRPr sz="1100">
              <a:latin typeface="Georgia"/>
            </a:defRPr>
          </a:lvl6pPr>
          <a:lvl7pPr marL="2743200" indent="0">
            <a:defRPr sz="1100">
              <a:latin typeface="Georgia"/>
            </a:defRPr>
          </a:lvl7pPr>
          <a:lvl8pPr marL="3200400" indent="0">
            <a:defRPr sz="1100">
              <a:latin typeface="Georgia"/>
            </a:defRPr>
          </a:lvl8pPr>
          <a:lvl9pPr marL="3657600" indent="0">
            <a:defRPr sz="1100">
              <a:latin typeface="Georgia"/>
            </a:defRPr>
          </a:lvl9pPr>
        </a:lstStyle>
        <a:p xmlns:a="http://schemas.openxmlformats.org/drawingml/2006/main">
          <a:pPr algn="ctr"/>
          <a:r>
            <a:rPr lang="en-US" sz="1600" b="1" dirty="0" smtClean="0"/>
            <a:t>Fiscal Year</a:t>
          </a:r>
        </a:p>
      </cdr:txBody>
    </cdr:sp>
  </cdr:relSizeAnchor>
  <cdr:relSizeAnchor xmlns:cdr="http://schemas.openxmlformats.org/drawingml/2006/chartDrawing">
    <cdr:from>
      <cdr:x>0.00037</cdr:x>
      <cdr:y>0.13264</cdr:y>
    </cdr:from>
    <cdr:to>
      <cdr:x>0.03656</cdr:x>
      <cdr:y>0.73264</cdr:y>
    </cdr:to>
    <cdr:sp macro="" textlink="">
      <cdr:nvSpPr>
        <cdr:cNvPr id="3" name="TextBox 4"/>
        <cdr:cNvSpPr txBox="1"/>
      </cdr:nvSpPr>
      <cdr:spPr>
        <a:xfrm xmlns:a="http://schemas.openxmlformats.org/drawingml/2006/main" rot="-5400000">
          <a:off x="-1214541" y="1824141"/>
          <a:ext cx="2743200" cy="30776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Georgia"/>
            </a:defRPr>
          </a:lvl1pPr>
          <a:lvl2pPr marL="457200" algn="l" defTabSz="914400" rtl="0" eaLnBrk="1" latinLnBrk="0" hangingPunct="1">
            <a:defRPr sz="1800" kern="1200">
              <a:solidFill>
                <a:sysClr val="windowText" lastClr="000000"/>
              </a:solidFill>
              <a:latin typeface="Georgia"/>
            </a:defRPr>
          </a:lvl2pPr>
          <a:lvl3pPr marL="914400" algn="l" defTabSz="914400" rtl="0" eaLnBrk="1" latinLnBrk="0" hangingPunct="1">
            <a:defRPr sz="1800" kern="1200">
              <a:solidFill>
                <a:sysClr val="windowText" lastClr="000000"/>
              </a:solidFill>
              <a:latin typeface="Georgia"/>
            </a:defRPr>
          </a:lvl3pPr>
          <a:lvl4pPr marL="1371600" algn="l" defTabSz="914400" rtl="0" eaLnBrk="1" latinLnBrk="0" hangingPunct="1">
            <a:defRPr sz="1800" kern="1200">
              <a:solidFill>
                <a:sysClr val="windowText" lastClr="000000"/>
              </a:solidFill>
              <a:latin typeface="Georgia"/>
            </a:defRPr>
          </a:lvl4pPr>
          <a:lvl5pPr marL="1828800" algn="l" defTabSz="914400" rtl="0" eaLnBrk="1" latinLnBrk="0" hangingPunct="1">
            <a:defRPr sz="1800" kern="1200">
              <a:solidFill>
                <a:sysClr val="windowText" lastClr="000000"/>
              </a:solidFill>
              <a:latin typeface="Georgia"/>
            </a:defRPr>
          </a:lvl5pPr>
          <a:lvl6pPr marL="2286000" algn="l" defTabSz="914400" rtl="0" eaLnBrk="1" latinLnBrk="0" hangingPunct="1">
            <a:defRPr sz="1800" kern="1200">
              <a:solidFill>
                <a:sysClr val="windowText" lastClr="000000"/>
              </a:solidFill>
              <a:latin typeface="Georgia"/>
            </a:defRPr>
          </a:lvl6pPr>
          <a:lvl7pPr marL="2743200" algn="l" defTabSz="914400" rtl="0" eaLnBrk="1" latinLnBrk="0" hangingPunct="1">
            <a:defRPr sz="1800" kern="1200">
              <a:solidFill>
                <a:sysClr val="windowText" lastClr="000000"/>
              </a:solidFill>
              <a:latin typeface="Georgia"/>
            </a:defRPr>
          </a:lvl7pPr>
          <a:lvl8pPr marL="3200400" algn="l" defTabSz="914400" rtl="0" eaLnBrk="1" latinLnBrk="0" hangingPunct="1">
            <a:defRPr sz="1800" kern="1200">
              <a:solidFill>
                <a:sysClr val="windowText" lastClr="000000"/>
              </a:solidFill>
              <a:latin typeface="Georgia"/>
            </a:defRPr>
          </a:lvl8pPr>
          <a:lvl9pPr marL="3657600" algn="l" defTabSz="914400" rtl="0" eaLnBrk="1" latinLnBrk="0" hangingPunct="1">
            <a:defRPr sz="1800" kern="1200">
              <a:solidFill>
                <a:sysClr val="windowText" lastClr="000000"/>
              </a:solidFill>
              <a:latin typeface="Georgia"/>
            </a:defRPr>
          </a:lvl9pPr>
        </a:lstStyle>
        <a:p xmlns:a="http://schemas.openxmlformats.org/drawingml/2006/main">
          <a:pPr algn="ctr"/>
          <a:r>
            <a:rPr lang="en-US" sz="1400" b="1" dirty="0" smtClean="0"/>
            <a:t>Expenditures (In Millions)</a:t>
          </a:r>
          <a:endParaRPr lang="en-US" sz="1400" b="1" dirty="0"/>
        </a:p>
      </cdr:txBody>
    </cdr:sp>
  </cdr:relSizeAnchor>
</c:userShapes>
</file>

<file path=ppt/drawings/drawing7.xml><?xml version="1.0" encoding="utf-8"?>
<c:userShapes xmlns:c="http://schemas.openxmlformats.org/drawingml/2006/chart">
  <cdr:relSizeAnchor xmlns:cdr="http://schemas.openxmlformats.org/drawingml/2006/chartDrawing">
    <cdr:from>
      <cdr:x>0.41254</cdr:x>
      <cdr:y>0.83264</cdr:y>
    </cdr:from>
    <cdr:to>
      <cdr:x>0.59175</cdr:x>
      <cdr:y>0.89931</cdr:y>
    </cdr:to>
    <cdr:sp macro="" textlink="">
      <cdr:nvSpPr>
        <cdr:cNvPr id="2" name="TextBox 1"/>
        <cdr:cNvSpPr txBox="1"/>
      </cdr:nvSpPr>
      <cdr:spPr>
        <a:xfrm xmlns:a="http://schemas.openxmlformats.org/drawingml/2006/main">
          <a:off x="3508375" y="3806825"/>
          <a:ext cx="1524045" cy="3048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Georgia"/>
            </a:defRPr>
          </a:lvl1pPr>
          <a:lvl2pPr marL="457200" indent="0">
            <a:defRPr sz="1100">
              <a:latin typeface="Georgia"/>
            </a:defRPr>
          </a:lvl2pPr>
          <a:lvl3pPr marL="914400" indent="0">
            <a:defRPr sz="1100">
              <a:latin typeface="Georgia"/>
            </a:defRPr>
          </a:lvl3pPr>
          <a:lvl4pPr marL="1371600" indent="0">
            <a:defRPr sz="1100">
              <a:latin typeface="Georgia"/>
            </a:defRPr>
          </a:lvl4pPr>
          <a:lvl5pPr marL="1828800" indent="0">
            <a:defRPr sz="1100">
              <a:latin typeface="Georgia"/>
            </a:defRPr>
          </a:lvl5pPr>
          <a:lvl6pPr marL="2286000" indent="0">
            <a:defRPr sz="1100">
              <a:latin typeface="Georgia"/>
            </a:defRPr>
          </a:lvl6pPr>
          <a:lvl7pPr marL="2743200" indent="0">
            <a:defRPr sz="1100">
              <a:latin typeface="Georgia"/>
            </a:defRPr>
          </a:lvl7pPr>
          <a:lvl8pPr marL="3200400" indent="0">
            <a:defRPr sz="1100">
              <a:latin typeface="Georgia"/>
            </a:defRPr>
          </a:lvl8pPr>
          <a:lvl9pPr marL="3657600" indent="0">
            <a:defRPr sz="1100">
              <a:latin typeface="Georgia"/>
            </a:defRPr>
          </a:lvl9pPr>
        </a:lstStyle>
        <a:p xmlns:a="http://schemas.openxmlformats.org/drawingml/2006/main">
          <a:pPr algn="ctr"/>
          <a:r>
            <a:rPr lang="en-US" sz="1600" b="1" dirty="0" smtClean="0"/>
            <a:t>Fiscal Year</a:t>
          </a:r>
        </a:p>
      </cdr:txBody>
    </cdr:sp>
  </cdr:relSizeAnchor>
</c:userShapes>
</file>

<file path=ppt/drawings/drawing8.xml><?xml version="1.0" encoding="utf-8"?>
<c:userShapes xmlns:c="http://schemas.openxmlformats.org/drawingml/2006/chart">
  <cdr:relSizeAnchor xmlns:cdr="http://schemas.openxmlformats.org/drawingml/2006/chartDrawing">
    <cdr:from>
      <cdr:x>0.01829</cdr:x>
      <cdr:y>0.09931</cdr:y>
    </cdr:from>
    <cdr:to>
      <cdr:x>0.05448</cdr:x>
      <cdr:y>0.69931</cdr:y>
    </cdr:to>
    <cdr:sp macro="" textlink="">
      <cdr:nvSpPr>
        <cdr:cNvPr id="2" name="TextBox 4"/>
        <cdr:cNvSpPr txBox="1"/>
      </cdr:nvSpPr>
      <cdr:spPr>
        <a:xfrm xmlns:a="http://schemas.openxmlformats.org/drawingml/2006/main" rot="-5400000">
          <a:off x="-1062141" y="1671741"/>
          <a:ext cx="2743200" cy="30776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Georgia"/>
            </a:defRPr>
          </a:lvl1pPr>
          <a:lvl2pPr marL="457200" indent="0">
            <a:defRPr sz="1100">
              <a:latin typeface="Georgia"/>
            </a:defRPr>
          </a:lvl2pPr>
          <a:lvl3pPr marL="914400" indent="0">
            <a:defRPr sz="1100">
              <a:latin typeface="Georgia"/>
            </a:defRPr>
          </a:lvl3pPr>
          <a:lvl4pPr marL="1371600" indent="0">
            <a:defRPr sz="1100">
              <a:latin typeface="Georgia"/>
            </a:defRPr>
          </a:lvl4pPr>
          <a:lvl5pPr marL="1828800" indent="0">
            <a:defRPr sz="1100">
              <a:latin typeface="Georgia"/>
            </a:defRPr>
          </a:lvl5pPr>
          <a:lvl6pPr marL="2286000" indent="0">
            <a:defRPr sz="1100">
              <a:latin typeface="Georgia"/>
            </a:defRPr>
          </a:lvl6pPr>
          <a:lvl7pPr marL="2743200" indent="0">
            <a:defRPr sz="1100">
              <a:latin typeface="Georgia"/>
            </a:defRPr>
          </a:lvl7pPr>
          <a:lvl8pPr marL="3200400" indent="0">
            <a:defRPr sz="1100">
              <a:latin typeface="Georgia"/>
            </a:defRPr>
          </a:lvl8pPr>
          <a:lvl9pPr marL="3657600" indent="0">
            <a:defRPr sz="1100">
              <a:latin typeface="Georgia"/>
            </a:defRPr>
          </a:lvl9pPr>
        </a:lstStyle>
        <a:p xmlns:a="http://schemas.openxmlformats.org/drawingml/2006/main">
          <a:pPr algn="ctr"/>
          <a:r>
            <a:rPr lang="en-US" sz="1400" b="1" dirty="0" smtClean="0"/>
            <a:t>Expenditures (In Millions)</a:t>
          </a:r>
          <a:endParaRPr lang="en-US" sz="1400" b="1" dirty="0"/>
        </a:p>
      </cdr:txBody>
    </cdr:sp>
  </cdr:relSizeAnchor>
  <cdr:relSizeAnchor xmlns:cdr="http://schemas.openxmlformats.org/drawingml/2006/chartDrawing">
    <cdr:from>
      <cdr:x>0.4215</cdr:x>
      <cdr:y>0.83264</cdr:y>
    </cdr:from>
    <cdr:to>
      <cdr:x>0.60071</cdr:x>
      <cdr:y>0.89931</cdr:y>
    </cdr:to>
    <cdr:sp macro="" textlink="">
      <cdr:nvSpPr>
        <cdr:cNvPr id="3" name="TextBox 1"/>
        <cdr:cNvSpPr txBox="1"/>
      </cdr:nvSpPr>
      <cdr:spPr>
        <a:xfrm xmlns:a="http://schemas.openxmlformats.org/drawingml/2006/main">
          <a:off x="3584575" y="3806825"/>
          <a:ext cx="1524045" cy="3048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Georgia"/>
            </a:defRPr>
          </a:lvl1pPr>
          <a:lvl2pPr marL="457200" indent="0">
            <a:defRPr sz="1100">
              <a:latin typeface="Georgia"/>
            </a:defRPr>
          </a:lvl2pPr>
          <a:lvl3pPr marL="914400" indent="0">
            <a:defRPr sz="1100">
              <a:latin typeface="Georgia"/>
            </a:defRPr>
          </a:lvl3pPr>
          <a:lvl4pPr marL="1371600" indent="0">
            <a:defRPr sz="1100">
              <a:latin typeface="Georgia"/>
            </a:defRPr>
          </a:lvl4pPr>
          <a:lvl5pPr marL="1828800" indent="0">
            <a:defRPr sz="1100">
              <a:latin typeface="Georgia"/>
            </a:defRPr>
          </a:lvl5pPr>
          <a:lvl6pPr marL="2286000" indent="0">
            <a:defRPr sz="1100">
              <a:latin typeface="Georgia"/>
            </a:defRPr>
          </a:lvl6pPr>
          <a:lvl7pPr marL="2743200" indent="0">
            <a:defRPr sz="1100">
              <a:latin typeface="Georgia"/>
            </a:defRPr>
          </a:lvl7pPr>
          <a:lvl8pPr marL="3200400" indent="0">
            <a:defRPr sz="1100">
              <a:latin typeface="Georgia"/>
            </a:defRPr>
          </a:lvl8pPr>
          <a:lvl9pPr marL="3657600" indent="0">
            <a:defRPr sz="1100">
              <a:latin typeface="Georgia"/>
            </a:defRPr>
          </a:lvl9pPr>
        </a:lstStyle>
        <a:p xmlns:a="http://schemas.openxmlformats.org/drawingml/2006/main">
          <a:pPr algn="ctr"/>
          <a:r>
            <a:rPr lang="en-US" sz="1600" b="1" dirty="0" smtClean="0"/>
            <a:t>Fiscal Year</a:t>
          </a:r>
        </a:p>
      </cdr:txBody>
    </cdr:sp>
  </cdr:relSizeAnchor>
</c:userShapes>
</file>

<file path=ppt/drawings/drawing9.xml><?xml version="1.0" encoding="utf-8"?>
<c:userShapes xmlns:c="http://schemas.openxmlformats.org/drawingml/2006/chart">
  <cdr:relSizeAnchor xmlns:cdr="http://schemas.openxmlformats.org/drawingml/2006/chartDrawing">
    <cdr:from>
      <cdr:x>0.60071</cdr:x>
      <cdr:y>0.13264</cdr:y>
    </cdr:from>
    <cdr:to>
      <cdr:x>0.86952</cdr:x>
      <cdr:y>0.36597</cdr:y>
    </cdr:to>
    <cdr:sp macro="" textlink="">
      <cdr:nvSpPr>
        <cdr:cNvPr id="8" name="TextBox 7"/>
        <cdr:cNvSpPr txBox="1"/>
      </cdr:nvSpPr>
      <cdr:spPr>
        <a:xfrm xmlns:a="http://schemas.openxmlformats.org/drawingml/2006/main">
          <a:off x="5108575" y="606425"/>
          <a:ext cx="2286000" cy="1066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0.59175</cdr:x>
      <cdr:y>0.14931</cdr:y>
    </cdr:from>
    <cdr:to>
      <cdr:x>0.96808</cdr:x>
      <cdr:y>0.39931</cdr:y>
    </cdr:to>
    <cdr:sp macro="" textlink="">
      <cdr:nvSpPr>
        <cdr:cNvPr id="9" name="TextBox 8"/>
        <cdr:cNvSpPr txBox="1"/>
      </cdr:nvSpPr>
      <cdr:spPr>
        <a:xfrm xmlns:a="http://schemas.openxmlformats.org/drawingml/2006/main">
          <a:off x="5032383" y="682645"/>
          <a:ext cx="3200392" cy="1143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600" dirty="0" smtClean="0">
            <a:solidFill>
              <a:schemeClr val="tx1"/>
            </a:solidFill>
          </a:endParaRPr>
        </a:p>
      </cdr:txBody>
    </cdr:sp>
  </cdr:relSizeAnchor>
  <cdr:relSizeAnchor xmlns:cdr="http://schemas.openxmlformats.org/drawingml/2006/chartDrawing">
    <cdr:from>
      <cdr:x>0.69927</cdr:x>
      <cdr:y>0.41597</cdr:y>
    </cdr:from>
    <cdr:to>
      <cdr:x>0.95016</cdr:x>
      <cdr:y>0.64931</cdr:y>
    </cdr:to>
    <cdr:sp macro="" textlink="">
      <cdr:nvSpPr>
        <cdr:cNvPr id="10" name="TextBox 9"/>
        <cdr:cNvSpPr txBox="1"/>
      </cdr:nvSpPr>
      <cdr:spPr>
        <a:xfrm xmlns:a="http://schemas.openxmlformats.org/drawingml/2006/main">
          <a:off x="5946775" y="1901825"/>
          <a:ext cx="2133600" cy="1066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600" dirty="0">
            <a:solidFill>
              <a:schemeClr val="tx1"/>
            </a:solidFill>
          </a:endParaRPr>
        </a:p>
      </cdr:txBody>
    </cdr:sp>
  </cdr:relSizeAnchor>
  <cdr:relSizeAnchor xmlns:cdr="http://schemas.openxmlformats.org/drawingml/2006/chartDrawing">
    <cdr:from>
      <cdr:x>0.40358</cdr:x>
      <cdr:y>0.14931</cdr:y>
    </cdr:from>
    <cdr:to>
      <cdr:x>0.52007</cdr:x>
      <cdr:y>0.26597</cdr:y>
    </cdr:to>
    <cdr:sp macro="" textlink="">
      <cdr:nvSpPr>
        <cdr:cNvPr id="6" name="TextBox 5"/>
        <cdr:cNvSpPr txBox="1"/>
      </cdr:nvSpPr>
      <cdr:spPr>
        <a:xfrm xmlns:a="http://schemas.openxmlformats.org/drawingml/2006/main">
          <a:off x="3432175" y="682625"/>
          <a:ext cx="9906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0.08998</cdr:x>
      <cdr:y>0.13264</cdr:y>
    </cdr:from>
    <cdr:to>
      <cdr:x>0.19751</cdr:x>
      <cdr:y>0.28264</cdr:y>
    </cdr:to>
    <cdr:sp macro="" textlink="">
      <cdr:nvSpPr>
        <cdr:cNvPr id="7" name="TextBox 6"/>
        <cdr:cNvSpPr txBox="1"/>
      </cdr:nvSpPr>
      <cdr:spPr>
        <a:xfrm xmlns:a="http://schemas.openxmlformats.org/drawingml/2006/main">
          <a:off x="765175" y="606425"/>
          <a:ext cx="914461"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800" dirty="0"/>
        </a:p>
      </cdr:txBody>
    </cdr:sp>
  </cdr:relSizeAnchor>
  <cdr:relSizeAnchor xmlns:cdr="http://schemas.openxmlformats.org/drawingml/2006/chartDrawing">
    <cdr:from>
      <cdr:x>0.07206</cdr:x>
      <cdr:y>0.54931</cdr:y>
    </cdr:from>
    <cdr:to>
      <cdr:x>0.18855</cdr:x>
      <cdr:y>0.71598</cdr:y>
    </cdr:to>
    <cdr:sp macro="" textlink="">
      <cdr:nvSpPr>
        <cdr:cNvPr id="11" name="TextBox 10"/>
        <cdr:cNvSpPr txBox="1"/>
      </cdr:nvSpPr>
      <cdr:spPr>
        <a:xfrm xmlns:a="http://schemas.openxmlformats.org/drawingml/2006/main">
          <a:off x="612775" y="2511425"/>
          <a:ext cx="990658" cy="7620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080" tIns="46540" rIns="93080" bIns="4654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080" tIns="46540" rIns="93080" bIns="46540" numCol="1" anchor="t" anchorCtr="0" compatLnSpc="1">
            <a:prstTxWarp prst="textNoShape">
              <a:avLst/>
            </a:prstTxWarp>
          </a:bodyPr>
          <a:lstStyle>
            <a:lvl1pPr algn="r">
              <a:defRPr sz="1200">
                <a:latin typeface="Calibri" pitchFamily="8" charset="0"/>
              </a:defRPr>
            </a:lvl1pPr>
          </a:lstStyle>
          <a:p>
            <a:pPr>
              <a:defRPr/>
            </a:pPr>
            <a:fld id="{BDE76C0D-3789-BA45-87C4-CE4685BF620B}" type="datetime1">
              <a:rPr lang="en-US"/>
              <a:pPr>
                <a:defRPr/>
              </a:pPr>
              <a:t>3/9/2016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080" tIns="46540" rIns="93080" bIns="4654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080" tIns="46540" rIns="93080" bIns="46540" numCol="1" anchor="b" anchorCtr="0" compatLnSpc="1">
            <a:prstTxWarp prst="textNoShape">
              <a:avLst/>
            </a:prstTxWarp>
          </a:bodyPr>
          <a:lstStyle>
            <a:lvl1pPr algn="r">
              <a:defRPr sz="1200">
                <a:latin typeface="Calibri" pitchFamily="8" charset="0"/>
              </a:defRPr>
            </a:lvl1pPr>
          </a:lstStyle>
          <a:p>
            <a:pPr>
              <a:defRPr/>
            </a:pPr>
            <a:fld id="{807BED20-022F-FE4B-9508-49229D223B44}" type="slidenum">
              <a:rPr lang="en-US"/>
              <a:pPr>
                <a:defRPr/>
              </a:pPr>
              <a:t>‹#›</a:t>
            </a:fld>
            <a:endParaRPr lang="en-US" dirty="0"/>
          </a:p>
        </p:txBody>
      </p:sp>
    </p:spTree>
    <p:extLst>
      <p:ext uri="{BB962C8B-B14F-4D97-AF65-F5344CB8AC3E}">
        <p14:creationId xmlns:p14="http://schemas.microsoft.com/office/powerpoint/2010/main" val="40613602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080" tIns="46540" rIns="93080" bIns="4654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080" tIns="46540" rIns="93080" bIns="46540" numCol="1" anchor="t" anchorCtr="0" compatLnSpc="1">
            <a:prstTxWarp prst="textNoShape">
              <a:avLst/>
            </a:prstTxWarp>
          </a:bodyPr>
          <a:lstStyle>
            <a:lvl1pPr algn="r">
              <a:defRPr sz="1200">
                <a:latin typeface="Calibri" pitchFamily="8" charset="0"/>
              </a:defRPr>
            </a:lvl1pPr>
          </a:lstStyle>
          <a:p>
            <a:pPr>
              <a:defRPr/>
            </a:pPr>
            <a:fld id="{9CC742FB-0449-B243-91D2-EBACF4B75531}" type="datetime1">
              <a:rPr lang="en-US"/>
              <a:pPr>
                <a:defRPr/>
              </a:pPr>
              <a:t>3/9/2016</a:t>
            </a:fld>
            <a:endParaRPr lang="en-US" dirty="0"/>
          </a:p>
        </p:txBody>
      </p:sp>
      <p:sp>
        <p:nvSpPr>
          <p:cNvPr id="4" name="Slide Image Placeholder 3"/>
          <p:cNvSpPr>
            <a:spLocks noGrp="1" noRot="1" noChangeAspect="1"/>
          </p:cNvSpPr>
          <p:nvPr>
            <p:ph type="sldImg" idx="2"/>
          </p:nvPr>
        </p:nvSpPr>
        <p:spPr>
          <a:xfrm>
            <a:off x="1179513" y="695325"/>
            <a:ext cx="4651375" cy="3487738"/>
          </a:xfrm>
          <a:prstGeom prst="rect">
            <a:avLst/>
          </a:prstGeom>
          <a:noFill/>
          <a:ln w="12700">
            <a:solidFill>
              <a:prstClr val="black"/>
            </a:solidFill>
          </a:ln>
        </p:spPr>
        <p:txBody>
          <a:bodyPr vert="horz" lIns="93080" tIns="46540" rIns="93080" bIns="46540"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080" tIns="46540" rIns="93080" bIns="4654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080" tIns="46540" rIns="93080" bIns="4654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080" tIns="46540" rIns="93080" bIns="46540" numCol="1" anchor="b" anchorCtr="0" compatLnSpc="1">
            <a:prstTxWarp prst="textNoShape">
              <a:avLst/>
            </a:prstTxWarp>
          </a:bodyPr>
          <a:lstStyle>
            <a:lvl1pPr algn="r">
              <a:defRPr sz="1200">
                <a:latin typeface="Calibri" pitchFamily="8" charset="0"/>
              </a:defRPr>
            </a:lvl1pPr>
          </a:lstStyle>
          <a:p>
            <a:pPr>
              <a:defRPr/>
            </a:pPr>
            <a:fld id="{391CF105-50E1-304F-ABD8-728DF42D4C3A}" type="slidenum">
              <a:rPr lang="en-US"/>
              <a:pPr>
                <a:defRPr/>
              </a:pPr>
              <a:t>‹#›</a:t>
            </a:fld>
            <a:endParaRPr lang="en-US" dirty="0"/>
          </a:p>
        </p:txBody>
      </p:sp>
    </p:spTree>
    <p:extLst>
      <p:ext uri="{BB962C8B-B14F-4D97-AF65-F5344CB8AC3E}">
        <p14:creationId xmlns:p14="http://schemas.microsoft.com/office/powerpoint/2010/main" val="411229713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8" charset="-128"/>
        <a:cs typeface="ＭＳ Ｐゴシック" pitchFamily="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media.cleveland.com/open_impact/other/Ohio%20Board%20of%20Tax%20Appeals%20decision.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1</a:t>
            </a:fld>
            <a:endParaRPr lang="en-US" dirty="0"/>
          </a:p>
        </p:txBody>
      </p:sp>
    </p:spTree>
    <p:extLst>
      <p:ext uri="{BB962C8B-B14F-4D97-AF65-F5344CB8AC3E}">
        <p14:creationId xmlns:p14="http://schemas.microsoft.com/office/powerpoint/2010/main" val="3034914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029" eaLnBrk="1" fontAlgn="auto" hangingPunct="1">
              <a:spcBef>
                <a:spcPts val="0"/>
              </a:spcBef>
              <a:spcAft>
                <a:spcPts val="0"/>
              </a:spcAft>
              <a:defRPr/>
            </a:pPr>
            <a:r>
              <a:rPr lang="en-US" sz="1400" dirty="0"/>
              <a:t>This chart shows the current collection rate along with delinquent collections or what is referred to as the total collection rate.</a:t>
            </a:r>
          </a:p>
          <a:p>
            <a:pPr defTabSz="912029" eaLnBrk="1" fontAlgn="auto" hangingPunct="1">
              <a:spcBef>
                <a:spcPts val="0"/>
              </a:spcBef>
              <a:spcAft>
                <a:spcPts val="0"/>
              </a:spcAft>
              <a:defRPr/>
            </a:pPr>
            <a:endParaRPr lang="en-US" sz="1400" dirty="0"/>
          </a:p>
          <a:p>
            <a:pPr defTabSz="912029" eaLnBrk="1" fontAlgn="auto" hangingPunct="1">
              <a:spcBef>
                <a:spcPts val="0"/>
              </a:spcBef>
              <a:spcAft>
                <a:spcPts val="0"/>
              </a:spcAft>
              <a:defRPr/>
            </a:pPr>
            <a:r>
              <a:rPr lang="en-US" sz="1400" dirty="0"/>
              <a:t>The average total collection rate in the last 25 years is 93.8%</a:t>
            </a:r>
          </a:p>
          <a:p>
            <a:pPr defTabSz="913495" eaLnBrk="1" fontAlgn="auto" hangingPunct="1">
              <a:spcBef>
                <a:spcPts val="0"/>
              </a:spcBef>
              <a:spcAft>
                <a:spcPts val="0"/>
              </a:spcAft>
              <a:defRPr/>
            </a:pPr>
            <a:r>
              <a:rPr lang="en-US" sz="1400" b="1" dirty="0"/>
              <a:t>The average total collection rate in the last 10 years is 89.5%</a:t>
            </a:r>
          </a:p>
          <a:p>
            <a:pPr defTabSz="913495" eaLnBrk="1" fontAlgn="auto" hangingPunct="1">
              <a:spcBef>
                <a:spcPts val="0"/>
              </a:spcBef>
              <a:spcAft>
                <a:spcPts val="0"/>
              </a:spcAft>
              <a:defRPr/>
            </a:pPr>
            <a:r>
              <a:rPr lang="en-US" sz="1400" dirty="0"/>
              <a:t>The Five Year Forecast assumes this same rate for all years – A 1% change in the collection rate is valued at $2.5 million</a:t>
            </a:r>
          </a:p>
          <a:p>
            <a:endParaRPr lang="en-US" sz="1400" dirty="0"/>
          </a:p>
          <a:p>
            <a:pPr defTabSz="912029"/>
            <a:endParaRPr lang="en-US" sz="1400"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10</a:t>
            </a:fld>
            <a:endParaRPr lang="en-US" dirty="0"/>
          </a:p>
        </p:txBody>
      </p:sp>
    </p:spTree>
    <p:extLst>
      <p:ext uri="{BB962C8B-B14F-4D97-AF65-F5344CB8AC3E}">
        <p14:creationId xmlns:p14="http://schemas.microsoft.com/office/powerpoint/2010/main" val="3721396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State Foundation</a:t>
            </a:r>
          </a:p>
          <a:p>
            <a:r>
              <a:rPr lang="en-US" sz="1400" dirty="0"/>
              <a:t>This make up almost 61% of total revenue in the General Fund. </a:t>
            </a:r>
          </a:p>
          <a:p>
            <a:pPr defTabSz="911567"/>
            <a:r>
              <a:rPr lang="en-US" sz="1400" dirty="0"/>
              <a:t>FY16 – FY20 estimates are based on the new biennial budget - House Bill 64</a:t>
            </a:r>
          </a:p>
          <a:p>
            <a:pPr defTabSz="911567"/>
            <a:endParaRPr lang="en-US" sz="1400" dirty="0"/>
          </a:p>
          <a:p>
            <a:pPr defTabSz="911567"/>
            <a:r>
              <a:rPr lang="en-US" sz="1200" kern="1200" dirty="0" smtClean="0">
                <a:solidFill>
                  <a:schemeClr val="tx1"/>
                </a:solidFill>
                <a:effectLst/>
                <a:latin typeface="+mn-lt"/>
                <a:ea typeface="ＭＳ Ｐゴシック" pitchFamily="8" charset="-128"/>
                <a:cs typeface="ＭＳ Ｐゴシック" pitchFamily="8" charset="-128"/>
              </a:rPr>
              <a:t>The foundation formula also provides for a Transitional Guarantee which guarantees that no district will receive less in total FY 2016 funding than it did in FY 2015 by distributing the difference between the FY 2015 total funding (guarantee base) and the FY 2016 total calculated amount. Although the formula guarantees at least the FY 2015 total funding, it also caps the FY 2016 calculated funding at 7.5% above the FY 2015 funding level. </a:t>
            </a:r>
            <a:br>
              <a:rPr lang="en-US" sz="1200" kern="1200" dirty="0" smtClean="0">
                <a:solidFill>
                  <a:schemeClr val="tx1"/>
                </a:solidFill>
                <a:effectLst/>
                <a:latin typeface="+mn-lt"/>
                <a:ea typeface="ＭＳ Ｐゴシック" pitchFamily="8" charset="-128"/>
                <a:cs typeface="ＭＳ Ｐゴシック" pitchFamily="8" charset="-128"/>
              </a:rPr>
            </a:br>
            <a:r>
              <a:rPr lang="en-US" sz="1400" dirty="0" smtClean="0"/>
              <a:t>Enrollment </a:t>
            </a:r>
            <a:r>
              <a:rPr lang="en-US" sz="1400" dirty="0"/>
              <a:t>is a key </a:t>
            </a:r>
            <a:r>
              <a:rPr lang="en-US" sz="1400" dirty="0" smtClean="0"/>
              <a:t>factor</a:t>
            </a:r>
            <a:r>
              <a:rPr lang="en-US" sz="1400" baseline="0" dirty="0" smtClean="0"/>
              <a:t> for FY17-FY20</a:t>
            </a:r>
            <a:endParaRPr lang="en-US" sz="1400" dirty="0"/>
          </a:p>
          <a:p>
            <a:pPr defTabSz="911567"/>
            <a:r>
              <a:rPr lang="en-US" sz="1400" smtClean="0"/>
              <a:t>This </a:t>
            </a:r>
            <a:r>
              <a:rPr lang="en-US" sz="1400" dirty="0"/>
              <a:t>forecast assumes flat overall enrollment.</a:t>
            </a:r>
          </a:p>
          <a:p>
            <a:pPr defTabSz="911567"/>
            <a:r>
              <a:rPr lang="en-US" sz="1400" dirty="0"/>
              <a:t>Enrollment is made up of CMSD students and Cleveland students attending a charter school or a scholarship students.</a:t>
            </a:r>
          </a:p>
          <a:p>
            <a:pPr defTabSz="911567"/>
            <a:endParaRPr lang="en-US" sz="1400" dirty="0"/>
          </a:p>
          <a:p>
            <a:pPr defTabSz="911567"/>
            <a:r>
              <a:rPr lang="en-US" sz="1400" dirty="0"/>
              <a:t>HB64 will give an additional $100 per student each year of the formula.</a:t>
            </a:r>
          </a:p>
          <a:p>
            <a:pPr defTabSz="911567"/>
            <a:endParaRPr lang="en-US" sz="1400"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11</a:t>
            </a:fld>
            <a:endParaRPr lang="en-US" dirty="0"/>
          </a:p>
        </p:txBody>
      </p:sp>
    </p:spTree>
    <p:extLst>
      <p:ext uri="{BB962C8B-B14F-4D97-AF65-F5344CB8AC3E}">
        <p14:creationId xmlns:p14="http://schemas.microsoft.com/office/powerpoint/2010/main" val="999621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480">
              <a:defRPr/>
            </a:pPr>
            <a:r>
              <a:rPr lang="en-US" sz="1400" dirty="0"/>
              <a:t>State Hold Harmless reimbursements from the State</a:t>
            </a:r>
          </a:p>
          <a:p>
            <a:pPr defTabSz="912480">
              <a:defRPr/>
            </a:pPr>
            <a:r>
              <a:rPr lang="en-US" sz="1400" dirty="0"/>
              <a:t>A last minute change to House Bill 64, the biennial budget, eliminated $13.9 million of tangible personal property tax reimbursements the district was expecting.</a:t>
            </a:r>
          </a:p>
          <a:p>
            <a:pPr defTabSz="912480">
              <a:defRPr/>
            </a:pPr>
            <a:r>
              <a:rPr lang="en-US" sz="1400" dirty="0"/>
              <a:t>This will affect the five year forecast by $62.4 million </a:t>
            </a:r>
          </a:p>
          <a:p>
            <a:pPr defTabSz="912480">
              <a:defRPr/>
            </a:pPr>
            <a:endParaRPr lang="en-US" sz="1400" dirty="0"/>
          </a:p>
          <a:p>
            <a:pPr defTabSz="912480">
              <a:defRPr/>
            </a:pPr>
            <a:r>
              <a:rPr lang="en-US" sz="1400" dirty="0"/>
              <a:t>Property tax reimbursement again assumes the worst case scenario that the levy would not be extended.</a:t>
            </a:r>
          </a:p>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12</a:t>
            </a:fld>
            <a:endParaRPr lang="en-US" dirty="0"/>
          </a:p>
        </p:txBody>
      </p:sp>
    </p:spTree>
    <p:extLst>
      <p:ext uri="{BB962C8B-B14F-4D97-AF65-F5344CB8AC3E}">
        <p14:creationId xmlns:p14="http://schemas.microsoft.com/office/powerpoint/2010/main" val="1236365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400" dirty="0"/>
              <a:t>The highlights on this page include:</a:t>
            </a:r>
          </a:p>
          <a:p>
            <a:pPr defTabSz="913495" eaLnBrk="1" fontAlgn="auto" hangingPunct="1">
              <a:spcBef>
                <a:spcPts val="0"/>
              </a:spcBef>
              <a:spcAft>
                <a:spcPts val="0"/>
              </a:spcAft>
              <a:defRPr/>
            </a:pPr>
            <a:r>
              <a:rPr lang="en-US" sz="1400" dirty="0"/>
              <a:t>Other revenue (in blue) include </a:t>
            </a:r>
          </a:p>
          <a:p>
            <a:pPr defTabSz="913495" eaLnBrk="1" fontAlgn="auto" hangingPunct="1">
              <a:spcBef>
                <a:spcPts val="0"/>
              </a:spcBef>
              <a:spcAft>
                <a:spcPts val="0"/>
              </a:spcAft>
              <a:defRPr/>
            </a:pPr>
            <a:r>
              <a:rPr lang="en-US" sz="1400" dirty="0"/>
              <a:t>Includes a spike in 2018 of $6.7 million. This is for anticipated reimbursement from e-rate  - </a:t>
            </a:r>
            <a:r>
              <a:rPr lang="en-US" b="1" dirty="0"/>
              <a:t>increase their wireless capacity and improve internal wiring at district schools</a:t>
            </a:r>
            <a:endParaRPr lang="en-US" sz="1400" b="1" dirty="0"/>
          </a:p>
          <a:p>
            <a:pPr defTabSz="913495" eaLnBrk="1" fontAlgn="auto" hangingPunct="1">
              <a:spcBef>
                <a:spcPts val="0"/>
              </a:spcBef>
              <a:spcAft>
                <a:spcPts val="0"/>
              </a:spcAft>
              <a:defRPr/>
            </a:pPr>
            <a:endParaRPr lang="en-US" sz="1400" dirty="0">
              <a:solidFill>
                <a:schemeClr val="bg1">
                  <a:lumMod val="65000"/>
                </a:schemeClr>
              </a:solidFill>
            </a:endParaRPr>
          </a:p>
          <a:p>
            <a:pPr defTabSz="913495" eaLnBrk="1" fontAlgn="auto" hangingPunct="1">
              <a:spcBef>
                <a:spcPts val="0"/>
              </a:spcBef>
              <a:spcAft>
                <a:spcPts val="0"/>
              </a:spcAft>
              <a:defRPr/>
            </a:pPr>
            <a:r>
              <a:rPr lang="en-US" sz="1400" dirty="0">
                <a:solidFill>
                  <a:schemeClr val="bg1">
                    <a:lumMod val="65000"/>
                  </a:schemeClr>
                </a:solidFill>
              </a:rPr>
              <a:t>Other Taxes and Rebate (in red) includes</a:t>
            </a:r>
          </a:p>
          <a:p>
            <a:pPr defTabSz="913495" eaLnBrk="1" fontAlgn="auto" hangingPunct="1">
              <a:spcBef>
                <a:spcPts val="0"/>
              </a:spcBef>
              <a:spcAft>
                <a:spcPts val="0"/>
              </a:spcAft>
              <a:defRPr/>
            </a:pPr>
            <a:r>
              <a:rPr lang="en-US" sz="1400" dirty="0">
                <a:solidFill>
                  <a:schemeClr val="bg1">
                    <a:lumMod val="65000"/>
                  </a:schemeClr>
                </a:solidFill>
              </a:rPr>
              <a:t>$2.5 million in rebates from the IRS</a:t>
            </a:r>
          </a:p>
          <a:p>
            <a:pPr defTabSz="913495" eaLnBrk="1" fontAlgn="auto" hangingPunct="1">
              <a:spcBef>
                <a:spcPts val="0"/>
              </a:spcBef>
              <a:spcAft>
                <a:spcPts val="0"/>
              </a:spcAft>
              <a:defRPr/>
            </a:pPr>
            <a:r>
              <a:rPr lang="en-US" sz="1400" dirty="0">
                <a:solidFill>
                  <a:schemeClr val="bg1">
                    <a:lumMod val="65000"/>
                  </a:schemeClr>
                </a:solidFill>
              </a:rPr>
              <a:t>400 k </a:t>
            </a:r>
            <a:r>
              <a:rPr lang="en-US" sz="1400" dirty="0"/>
              <a:t>admissions tax from the Rock Hall</a:t>
            </a:r>
            <a:endParaRPr lang="en-US" sz="1400" dirty="0">
              <a:solidFill>
                <a:schemeClr val="bg1">
                  <a:lumMod val="65000"/>
                </a:schemeClr>
              </a:solidFill>
            </a:endParaRPr>
          </a:p>
          <a:p>
            <a:pPr defTabSz="913495" eaLnBrk="1" fontAlgn="auto" hangingPunct="1">
              <a:spcBef>
                <a:spcPts val="0"/>
              </a:spcBef>
              <a:spcAft>
                <a:spcPts val="0"/>
              </a:spcAft>
              <a:defRPr/>
            </a:pPr>
            <a:r>
              <a:rPr lang="en-US" sz="1400" dirty="0">
                <a:solidFill>
                  <a:schemeClr val="bg1">
                    <a:lumMod val="65000"/>
                  </a:schemeClr>
                </a:solidFill>
              </a:rPr>
              <a:t>$11.6 million from various </a:t>
            </a:r>
            <a:r>
              <a:rPr lang="en-US" sz="1400" dirty="0"/>
              <a:t>Payment in Lieu of Taxes</a:t>
            </a:r>
          </a:p>
          <a:p>
            <a:pPr marL="285407" indent="-285407" defTabSz="913495" eaLnBrk="1" fontAlgn="auto" hangingPunct="1">
              <a:spcBef>
                <a:spcPts val="0"/>
              </a:spcBef>
              <a:spcAft>
                <a:spcPts val="0"/>
              </a:spcAft>
              <a:buFontTx/>
              <a:buChar char="-"/>
              <a:defRPr/>
            </a:pPr>
            <a:r>
              <a:rPr lang="en-US" sz="1400" dirty="0"/>
              <a:t>Flats East Bank, VA Hospital, Third Federal, lower Euclid, Old Arcade, Colonial Arcade, Steelyard, Pierres Ice Cream</a:t>
            </a:r>
          </a:p>
          <a:p>
            <a:pPr defTabSz="913495" eaLnBrk="1" fontAlgn="auto" hangingPunct="1">
              <a:spcBef>
                <a:spcPts val="0"/>
              </a:spcBef>
              <a:spcAft>
                <a:spcPts val="0"/>
              </a:spcAft>
              <a:defRPr/>
            </a:pPr>
            <a:endParaRPr lang="en-US" sz="1400" dirty="0">
              <a:solidFill>
                <a:schemeClr val="bg1">
                  <a:lumMod val="65000"/>
                </a:schemeClr>
              </a:solidFill>
            </a:endParaRPr>
          </a:p>
          <a:p>
            <a:pPr defTabSz="913495" eaLnBrk="1" fontAlgn="auto" hangingPunct="1">
              <a:spcBef>
                <a:spcPts val="0"/>
              </a:spcBef>
              <a:spcAft>
                <a:spcPts val="0"/>
              </a:spcAft>
              <a:defRPr/>
            </a:pPr>
            <a:r>
              <a:rPr lang="en-US" sz="1400" dirty="0"/>
              <a:t>Interest rates continues to be historically low – the forecast includes a slight increase</a:t>
            </a:r>
          </a:p>
          <a:p>
            <a:pPr defTabSz="911475"/>
            <a:endParaRPr lang="en-US" sz="1400" dirty="0"/>
          </a:p>
          <a:p>
            <a:pPr defTabSz="911475"/>
            <a:r>
              <a:rPr lang="en-US" sz="1400" dirty="0"/>
              <a:t>Medicaid – AS you can see from the chart Medicaid has a spike in FY16 and FY17.</a:t>
            </a:r>
          </a:p>
          <a:p>
            <a:pPr defTabSz="911475"/>
            <a:r>
              <a:rPr lang="en-US" sz="1400" dirty="0"/>
              <a:t>The </a:t>
            </a:r>
            <a:r>
              <a:rPr lang="en-US" dirty="0"/>
              <a:t>district recently received good news from Healthcare Process Consulting that we will be receiving </a:t>
            </a:r>
            <a:r>
              <a:rPr lang="en-US" b="1" dirty="0"/>
              <a:t>$16.7 million </a:t>
            </a:r>
            <a:r>
              <a:rPr lang="en-US" dirty="0"/>
              <a:t>for back claims for the period 7/2005 - 9/2009. These dollars should be received by the end of this year.</a:t>
            </a:r>
          </a:p>
          <a:p>
            <a:pPr rtl="0"/>
            <a:r>
              <a:rPr lang="en-US" dirty="0"/>
              <a:t>This represents services provided between the old CAFS (Community Alternative Funding System) shutdown and the new MSP (Medicaid Schools Program) program startup. This is far more than what we thought we would ever receive. </a:t>
            </a:r>
            <a:r>
              <a:rPr lang="en-US" b="1" dirty="0"/>
              <a:t>We were originally told that there was a possibility to go back all the way to 7/1/05 and receive this back claiming but the most likely back claiming period would be 10/1/07 - 9/30/09.</a:t>
            </a:r>
            <a:r>
              <a:rPr lang="en-US" dirty="0"/>
              <a:t> In 20 years of Medicaid billing our consultant HBS had never seen a Federal Medicaid Program allow retroactive claiming back past more than 2 years.</a:t>
            </a:r>
          </a:p>
          <a:p>
            <a:pPr rtl="0"/>
            <a:r>
              <a:rPr lang="en-US" dirty="0"/>
              <a:t>In addition to this the district will receive back claims from 2012 of $3.4 million. We were expecting these dollars last year. </a:t>
            </a:r>
          </a:p>
          <a:p>
            <a:pPr rtl="0"/>
            <a:r>
              <a:rPr lang="en-US" dirty="0"/>
              <a:t>In FY 2017 the district should receive $3.1 million representing back claims from 2013</a:t>
            </a:r>
          </a:p>
          <a:p>
            <a:pPr defTabSz="911475"/>
            <a:endParaRPr lang="en-US" sz="1400" dirty="0"/>
          </a:p>
          <a:p>
            <a:pPr defTabSz="911475"/>
            <a:r>
              <a:rPr lang="en-US" sz="1400" dirty="0">
                <a:solidFill>
                  <a:srgbClr val="FF0000"/>
                </a:solidFill>
              </a:rPr>
              <a:t>Advances estimated at $4 mill per year</a:t>
            </a:r>
          </a:p>
          <a:p>
            <a:endParaRPr lang="en-US" sz="1400" u="sng" dirty="0">
              <a:solidFill>
                <a:srgbClr val="FF0000"/>
              </a:solidFill>
            </a:endParaRPr>
          </a:p>
        </p:txBody>
      </p:sp>
      <p:sp>
        <p:nvSpPr>
          <p:cNvPr id="4" name="Slide Number Placeholder 3"/>
          <p:cNvSpPr>
            <a:spLocks noGrp="1"/>
          </p:cNvSpPr>
          <p:nvPr>
            <p:ph type="sldNum" sz="quarter" idx="10"/>
          </p:nvPr>
        </p:nvSpPr>
        <p:spPr/>
        <p:txBody>
          <a:bodyPr/>
          <a:lstStyle/>
          <a:p>
            <a:fld id="{9E577833-E5A0-4454-9288-EA7333692EF5}" type="slidenum">
              <a:rPr lang="en-US" smtClean="0"/>
              <a:pPr/>
              <a:t>13</a:t>
            </a:fld>
            <a:endParaRPr lang="en-US" dirty="0"/>
          </a:p>
        </p:txBody>
      </p:sp>
    </p:spTree>
    <p:extLst>
      <p:ext uri="{BB962C8B-B14F-4D97-AF65-F5344CB8AC3E}">
        <p14:creationId xmlns:p14="http://schemas.microsoft.com/office/powerpoint/2010/main" val="1724403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105">
              <a:defRPr/>
            </a:pPr>
            <a:r>
              <a:rPr lang="en-US" sz="1400" dirty="0"/>
              <a:t>The slide shows the total revenue in the General Fund</a:t>
            </a:r>
          </a:p>
          <a:p>
            <a:pPr defTabSz="911105">
              <a:defRPr/>
            </a:pPr>
            <a:r>
              <a:rPr lang="en-US" sz="1400" dirty="0"/>
              <a:t>The green line assumes that the levy is extended</a:t>
            </a:r>
          </a:p>
          <a:p>
            <a:pPr defTabSz="911105">
              <a:defRPr/>
            </a:pPr>
            <a:r>
              <a:rPr lang="en-US" sz="1400" dirty="0"/>
              <a:t>The red line assumes the levy is not extended</a:t>
            </a:r>
          </a:p>
          <a:p>
            <a:pPr defTabSz="911105">
              <a:defRPr/>
            </a:pPr>
            <a:endParaRPr lang="en-US" sz="1400" dirty="0"/>
          </a:p>
        </p:txBody>
      </p:sp>
      <p:sp>
        <p:nvSpPr>
          <p:cNvPr id="4" name="Slide Number Placeholder 3"/>
          <p:cNvSpPr>
            <a:spLocks noGrp="1"/>
          </p:cNvSpPr>
          <p:nvPr>
            <p:ph type="sldNum" sz="quarter" idx="10"/>
          </p:nvPr>
        </p:nvSpPr>
        <p:spPr/>
        <p:txBody>
          <a:bodyPr/>
          <a:lstStyle/>
          <a:p>
            <a:fld id="{2045463E-1921-41AF-8218-32AFF09DD805}" type="slidenum">
              <a:rPr lang="en-US" smtClean="0"/>
              <a:pPr/>
              <a:t>14</a:t>
            </a:fld>
            <a:endParaRPr lang="en-US" dirty="0"/>
          </a:p>
        </p:txBody>
      </p:sp>
    </p:spTree>
    <p:extLst>
      <p:ext uri="{BB962C8B-B14F-4D97-AF65-F5344CB8AC3E}">
        <p14:creationId xmlns:p14="http://schemas.microsoft.com/office/powerpoint/2010/main" val="1647929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15</a:t>
            </a:fld>
            <a:endParaRPr lang="en-US" dirty="0"/>
          </a:p>
        </p:txBody>
      </p:sp>
    </p:spTree>
    <p:extLst>
      <p:ext uri="{BB962C8B-B14F-4D97-AF65-F5344CB8AC3E}">
        <p14:creationId xmlns:p14="http://schemas.microsoft.com/office/powerpoint/2010/main" val="2575123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Where the Money Goes</a:t>
            </a:r>
          </a:p>
          <a:p>
            <a:r>
              <a:rPr lang="en-US" sz="1400" dirty="0"/>
              <a:t>Salaries and Benefits make up the largest piece of the Budget.  They account for 61%.  Charter school tuition is 19% while all other costs is 20%.</a:t>
            </a:r>
          </a:p>
          <a:p>
            <a:endParaRPr lang="en-US" sz="1400"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16</a:t>
            </a:fld>
            <a:endParaRPr lang="en-US" dirty="0"/>
          </a:p>
        </p:txBody>
      </p:sp>
    </p:spTree>
    <p:extLst>
      <p:ext uri="{BB962C8B-B14F-4D97-AF65-F5344CB8AC3E}">
        <p14:creationId xmlns:p14="http://schemas.microsoft.com/office/powerpoint/2010/main" val="791058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Salaries</a:t>
            </a:r>
            <a:endParaRPr lang="en-US" sz="1100" dirty="0"/>
          </a:p>
          <a:p>
            <a:pPr lvl="0"/>
            <a:r>
              <a:rPr lang="en-US" sz="1100" dirty="0"/>
              <a:t>The number of employees are forecasted to remain the same through FY20</a:t>
            </a:r>
          </a:p>
          <a:p>
            <a:r>
              <a:rPr lang="en-US" sz="1100" dirty="0"/>
              <a:t>Forecast </a:t>
            </a:r>
            <a:r>
              <a:rPr lang="en-US" dirty="0"/>
              <a:t>includes estimates for the differentiated compensation system</a:t>
            </a:r>
            <a:endParaRPr lang="en-US" sz="1100" dirty="0"/>
          </a:p>
          <a:p>
            <a:r>
              <a:rPr lang="en-US" sz="1100" dirty="0"/>
              <a:t>Forecast includes a 1% increase in base pay in FY16, 0% in FY17-FY20</a:t>
            </a:r>
          </a:p>
          <a:p>
            <a:r>
              <a:rPr lang="en-US" sz="1100" dirty="0"/>
              <a:t>Forecast assumes 230 separations in FY17-20 – employees replaced </a:t>
            </a:r>
          </a:p>
          <a:p>
            <a:pPr lvl="0"/>
            <a:endParaRPr lang="en-US" sz="1100" dirty="0"/>
          </a:p>
          <a:p>
            <a:r>
              <a:rPr lang="en-US" b="1" dirty="0"/>
              <a:t> </a:t>
            </a:r>
            <a:endParaRPr lang="en-US" sz="1100" dirty="0"/>
          </a:p>
          <a:p>
            <a:r>
              <a:rPr lang="en-US" b="1" dirty="0"/>
              <a:t> </a:t>
            </a:r>
            <a:endParaRPr lang="en-US" sz="1400"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17</a:t>
            </a:fld>
            <a:endParaRPr lang="en-US" dirty="0"/>
          </a:p>
        </p:txBody>
      </p:sp>
    </p:spTree>
    <p:extLst>
      <p:ext uri="{BB962C8B-B14F-4D97-AF65-F5344CB8AC3E}">
        <p14:creationId xmlns:p14="http://schemas.microsoft.com/office/powerpoint/2010/main" val="1952724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0" dirty="0"/>
              <a:t>Fringe Benefits</a:t>
            </a:r>
          </a:p>
          <a:p>
            <a:r>
              <a:rPr lang="en-US" b="0" dirty="0"/>
              <a:t> </a:t>
            </a:r>
          </a:p>
          <a:p>
            <a:r>
              <a:rPr lang="en-US" b="0" dirty="0"/>
              <a:t>Fringe benefits are made up of the following:</a:t>
            </a:r>
          </a:p>
          <a:p>
            <a:pPr lvl="0"/>
            <a:r>
              <a:rPr lang="en-US" b="0" dirty="0"/>
              <a:t>Pension Benefits – The employer contribution rate is 14% to STRS and SERS</a:t>
            </a:r>
          </a:p>
          <a:p>
            <a:pPr lvl="0"/>
            <a:r>
              <a:rPr lang="en-US" b="0" dirty="0"/>
              <a:t>Medical Benefits – The district pays premiums to Kaiser and is self-insured for Aetna and Medical Mutual.</a:t>
            </a:r>
          </a:p>
          <a:p>
            <a:pPr lvl="0"/>
            <a:r>
              <a:rPr lang="en-US" b="0" dirty="0"/>
              <a:t>Medicare benefits – The district pays 1.45% of for all employees starting after April 1986</a:t>
            </a:r>
          </a:p>
          <a:p>
            <a:pPr lvl="0"/>
            <a:r>
              <a:rPr lang="en-US" b="0" dirty="0"/>
              <a:t>Workers Compensation</a:t>
            </a:r>
          </a:p>
          <a:p>
            <a:pPr lvl="0"/>
            <a:r>
              <a:rPr lang="en-US" b="0" dirty="0"/>
              <a:t>Unemployment Compensation</a:t>
            </a:r>
          </a:p>
          <a:p>
            <a:pPr lvl="0"/>
            <a:r>
              <a:rPr lang="en-US" b="0" dirty="0"/>
              <a:t>Severance Payments – The district is responsible to pay any outstanding vacation benefits and a portion of the sick balance if an employee retires.</a:t>
            </a:r>
          </a:p>
          <a:p>
            <a:r>
              <a:rPr lang="en-US" b="0" dirty="0"/>
              <a:t> </a:t>
            </a:r>
          </a:p>
          <a:p>
            <a:r>
              <a:rPr lang="en-US" b="0" dirty="0"/>
              <a:t>The health care rate has been forecasted to increase an average of </a:t>
            </a:r>
            <a:r>
              <a:rPr lang="en-US" b="0" dirty="0" smtClean="0"/>
              <a:t>9.5% </a:t>
            </a:r>
            <a:r>
              <a:rPr lang="en-US" b="0" dirty="0"/>
              <a:t>in </a:t>
            </a:r>
            <a:r>
              <a:rPr lang="en-US" b="0" dirty="0" smtClean="0"/>
              <a:t>FY16-FY30. </a:t>
            </a:r>
            <a:r>
              <a:rPr lang="en-US" b="1" dirty="0"/>
              <a:t>These estimates were provided to us from the Hylant group. Note Healthcare was </a:t>
            </a:r>
            <a:r>
              <a:rPr lang="en-US" b="1" dirty="0" smtClean="0"/>
              <a:t>up 12%</a:t>
            </a:r>
            <a:r>
              <a:rPr lang="en-US" b="1" baseline="0" dirty="0" smtClean="0"/>
              <a:t> in FY15 Down 1% in FY14</a:t>
            </a:r>
          </a:p>
          <a:p>
            <a:r>
              <a:rPr lang="en-US" b="0" dirty="0"/>
              <a:t> </a:t>
            </a:r>
          </a:p>
          <a:p>
            <a:r>
              <a:rPr lang="en-US" b="1" dirty="0"/>
              <a:t>In total it is estimated that the district will spend </a:t>
            </a:r>
            <a:r>
              <a:rPr lang="en-US" b="1" dirty="0" smtClean="0"/>
              <a:t>$91.1 million in healthcare insurance  - $20.1 </a:t>
            </a:r>
            <a:r>
              <a:rPr lang="en-US" b="1" dirty="0"/>
              <a:t>million on </a:t>
            </a:r>
            <a:r>
              <a:rPr lang="en-US" b="1" dirty="0" smtClean="0"/>
              <a:t>Health Span premiums</a:t>
            </a:r>
            <a:r>
              <a:rPr lang="en-US" b="1" dirty="0"/>
              <a:t>. It is also estimated that the district will spend </a:t>
            </a:r>
            <a:r>
              <a:rPr lang="en-US" b="1" dirty="0" smtClean="0"/>
              <a:t>$13.6 </a:t>
            </a:r>
            <a:r>
              <a:rPr lang="en-US" b="1" dirty="0"/>
              <a:t>million on Aetna, </a:t>
            </a:r>
            <a:r>
              <a:rPr lang="en-US" b="1" dirty="0" smtClean="0"/>
              <a:t>$53.6 </a:t>
            </a:r>
            <a:r>
              <a:rPr lang="en-US" b="1" dirty="0"/>
              <a:t>million on Medical Mutual and $</a:t>
            </a:r>
            <a:r>
              <a:rPr lang="en-US" b="1" dirty="0" smtClean="0"/>
              <a:t>3.3 </a:t>
            </a:r>
            <a:r>
              <a:rPr lang="en-US" b="1" dirty="0"/>
              <a:t>on </a:t>
            </a:r>
            <a:r>
              <a:rPr lang="en-US" b="1" dirty="0" smtClean="0"/>
              <a:t>Dental insurance and $500 in vision insurance of </a:t>
            </a:r>
            <a:r>
              <a:rPr lang="en-US" b="1" dirty="0"/>
              <a:t>which the General Fund will pay for </a:t>
            </a:r>
            <a:r>
              <a:rPr lang="en-US" b="1" dirty="0" smtClean="0"/>
              <a:t>83%.  </a:t>
            </a:r>
          </a:p>
          <a:p>
            <a:endParaRPr lang="en-US" dirty="0" smtClean="0"/>
          </a:p>
          <a:p>
            <a:r>
              <a:rPr lang="en-US" b="1" dirty="0" smtClean="0"/>
              <a:t>Employee contribution - $8.5 million</a:t>
            </a:r>
            <a:endParaRPr lang="en-US" b="1" dirty="0"/>
          </a:p>
          <a:p>
            <a:pPr defTabSz="913483">
              <a:defRPr/>
            </a:pPr>
            <a:endParaRPr lang="en-US" sz="1400" dirty="0"/>
          </a:p>
          <a:p>
            <a:pPr defTabSz="913483"/>
            <a:endParaRPr lang="en-US" sz="1400"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18</a:t>
            </a:fld>
            <a:endParaRPr lang="en-US" dirty="0"/>
          </a:p>
        </p:txBody>
      </p:sp>
    </p:spTree>
    <p:extLst>
      <p:ext uri="{BB962C8B-B14F-4D97-AF65-F5344CB8AC3E}">
        <p14:creationId xmlns:p14="http://schemas.microsoft.com/office/powerpoint/2010/main" val="1753039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sz="1400" dirty="0"/>
          </a:p>
          <a:p>
            <a:r>
              <a:rPr lang="en-US" b="1" u="sng" dirty="0"/>
              <a:t>Purchased Services </a:t>
            </a:r>
            <a:endParaRPr lang="en-US" dirty="0"/>
          </a:p>
          <a:p>
            <a:r>
              <a:rPr lang="en-US" b="1" dirty="0" smtClean="0"/>
              <a:t>Utilities</a:t>
            </a:r>
            <a:r>
              <a:rPr lang="en-US" dirty="0" smtClean="0"/>
              <a:t> - The utility forecast for FY16 totals $13.6 million and increases to $14.3 million in FY20.  </a:t>
            </a:r>
          </a:p>
          <a:p>
            <a:pPr defTabSz="456651">
              <a:defRPr/>
            </a:pPr>
            <a:endParaRPr lang="en-US" b="0" dirty="0" smtClean="0"/>
          </a:p>
          <a:p>
            <a:pPr defTabSz="456651">
              <a:defRPr/>
            </a:pPr>
            <a:r>
              <a:rPr lang="en-US" b="1" dirty="0" smtClean="0"/>
              <a:t>Student Transportation</a:t>
            </a:r>
            <a:r>
              <a:rPr lang="en-US" dirty="0" smtClean="0"/>
              <a:t> - Student transportation of $11.5 million in FY 16,  includes RTA costs ($4m), Cabs and vans, and payments to parents in lieu of transportation ($1m).  </a:t>
            </a:r>
          </a:p>
          <a:p>
            <a:pPr defTabSz="456651">
              <a:defRPr/>
            </a:pPr>
            <a:endParaRPr lang="en-US" dirty="0"/>
          </a:p>
          <a:p>
            <a:r>
              <a:rPr lang="en-US" b="1" dirty="0"/>
              <a:t>Other Purchased Services</a:t>
            </a:r>
            <a:r>
              <a:rPr lang="en-US" dirty="0"/>
              <a:t> - </a:t>
            </a:r>
          </a:p>
          <a:p>
            <a:r>
              <a:rPr lang="en-US" dirty="0"/>
              <a:t>This category includes: </a:t>
            </a:r>
          </a:p>
          <a:p>
            <a:r>
              <a:rPr lang="en-US" dirty="0"/>
              <a:t>Funding for repairs and maintenance of buildings ($2.0 million)</a:t>
            </a:r>
          </a:p>
          <a:p>
            <a:r>
              <a:rPr lang="en-US" dirty="0"/>
              <a:t>Outside legal fees ($</a:t>
            </a:r>
            <a:r>
              <a:rPr lang="en-US" dirty="0" smtClean="0"/>
              <a:t>2.3 </a:t>
            </a:r>
            <a:r>
              <a:rPr lang="en-US" dirty="0"/>
              <a:t>million)</a:t>
            </a:r>
          </a:p>
          <a:p>
            <a:r>
              <a:rPr lang="en-US" dirty="0"/>
              <a:t>Tuition expenditures ($34.5 million) (students who reside in the District and are educated by other agencies) (Special Education and court placed) – </a:t>
            </a:r>
          </a:p>
          <a:p>
            <a:r>
              <a:rPr lang="en-US" dirty="0"/>
              <a:t>Cleveland Scholarship program ($13.7 million)</a:t>
            </a:r>
          </a:p>
          <a:p>
            <a:r>
              <a:rPr lang="en-US" dirty="0"/>
              <a:t>Open enrollment costs ($2.8 million) – </a:t>
            </a:r>
          </a:p>
          <a:p>
            <a:r>
              <a:rPr lang="en-US" dirty="0"/>
              <a:t>Other professional and the technical services ($</a:t>
            </a:r>
            <a:r>
              <a:rPr lang="en-US" dirty="0" smtClean="0"/>
              <a:t>19.9 </a:t>
            </a:r>
            <a:r>
              <a:rPr lang="en-US" dirty="0"/>
              <a:t>million – </a:t>
            </a:r>
          </a:p>
          <a:p>
            <a:r>
              <a:rPr lang="en-US" dirty="0"/>
              <a:t>Rentals ($</a:t>
            </a:r>
            <a:r>
              <a:rPr lang="en-US" dirty="0" smtClean="0"/>
              <a:t>4.8 </a:t>
            </a:r>
            <a:r>
              <a:rPr lang="en-US" dirty="0"/>
              <a:t>million)  ($1.7 1111 lease; $502k CSU campus international; 900k school/opening closing movers; $346k copiers)</a:t>
            </a:r>
          </a:p>
          <a:p>
            <a:r>
              <a:rPr lang="en-US" dirty="0"/>
              <a:t>Postage </a:t>
            </a:r>
            <a:r>
              <a:rPr lang="en-US" dirty="0" smtClean="0"/>
              <a:t>$.3 </a:t>
            </a:r>
            <a:r>
              <a:rPr lang="en-US" dirty="0"/>
              <a:t>million) </a:t>
            </a:r>
          </a:p>
          <a:p>
            <a:r>
              <a:rPr lang="en-US" dirty="0"/>
              <a:t>Garbage removal ($.2 million) </a:t>
            </a:r>
          </a:p>
          <a:p>
            <a:r>
              <a:rPr lang="en-US" dirty="0"/>
              <a:t>Telephone services ($.9 million)</a:t>
            </a:r>
          </a:p>
          <a:p>
            <a:r>
              <a:rPr lang="en-US" dirty="0"/>
              <a:t> </a:t>
            </a:r>
          </a:p>
          <a:p>
            <a:r>
              <a:rPr lang="en-US" b="1" dirty="0"/>
              <a:t>Increase in other purchased services are due to</a:t>
            </a:r>
            <a:r>
              <a:rPr lang="en-US" b="1" dirty="0" smtClean="0"/>
              <a:t>:</a:t>
            </a:r>
          </a:p>
          <a:p>
            <a:r>
              <a:rPr lang="en-US" b="1" dirty="0" smtClean="0"/>
              <a:t>HRIS System - $7.6 million</a:t>
            </a:r>
          </a:p>
          <a:p>
            <a:r>
              <a:rPr lang="en-US" b="1" dirty="0" smtClean="0"/>
              <a:t>Strategic Investments - $3.6 million</a:t>
            </a:r>
          </a:p>
          <a:p>
            <a:r>
              <a:rPr lang="en-US" b="1" dirty="0" smtClean="0"/>
              <a:t>Budget not spent</a:t>
            </a:r>
          </a:p>
          <a:p>
            <a:endParaRPr lang="en-US" dirty="0"/>
          </a:p>
          <a:p>
            <a:pPr defTabSz="911567"/>
            <a:r>
              <a:rPr lang="en-US" sz="1400" b="1" dirty="0"/>
              <a:t>Charter School Pass-through</a:t>
            </a:r>
            <a:r>
              <a:rPr lang="en-US" sz="1400" dirty="0"/>
              <a:t> - Charter school tuition is for students who reside in the District and attend a charter school. This cost is estimated to be $140.9 million in FY16 and rise to $148.0 million in FY20. Charter enrollment is forecasted to decline 400 in FY16 and then stay the same through FY20. HB64 will give Charters an additional $100 per student each year of the formula.</a:t>
            </a:r>
          </a:p>
          <a:p>
            <a:pPr defTabSz="911567"/>
            <a:endParaRPr lang="en-US" sz="1400" dirty="0"/>
          </a:p>
          <a:p>
            <a:r>
              <a:rPr lang="en-US" sz="1400" dirty="0"/>
              <a:t>Current charter enrollment is 17,291 </a:t>
            </a:r>
          </a:p>
          <a:p>
            <a:r>
              <a:rPr lang="en-US" sz="1400" dirty="0"/>
              <a:t> </a:t>
            </a:r>
          </a:p>
          <a:p>
            <a:endParaRPr lang="en-US" sz="1400"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19</a:t>
            </a:fld>
            <a:endParaRPr lang="en-US" dirty="0"/>
          </a:p>
        </p:txBody>
      </p:sp>
    </p:spTree>
    <p:extLst>
      <p:ext uri="{BB962C8B-B14F-4D97-AF65-F5344CB8AC3E}">
        <p14:creationId xmlns:p14="http://schemas.microsoft.com/office/powerpoint/2010/main" val="115905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Ohio revised code requires a board of education to submit a 5 year forecast along with assumptions</a:t>
            </a:r>
            <a:r>
              <a:rPr lang="en-US" baseline="0" dirty="0" smtClean="0"/>
              <a:t> to the Ohio Department of Education prior to October 31</a:t>
            </a:r>
            <a:r>
              <a:rPr lang="en-US" baseline="30000" dirty="0" smtClean="0"/>
              <a:t>st</a:t>
            </a:r>
            <a:r>
              <a:rPr lang="en-US" baseline="0" dirty="0" smtClean="0"/>
              <a:t> of each fiscal year and to update this forecast between April 1 and May 31 of each fiscal year.</a:t>
            </a:r>
          </a:p>
        </p:txBody>
      </p:sp>
      <p:sp>
        <p:nvSpPr>
          <p:cNvPr id="4" name="Slide Number Placeholder 3"/>
          <p:cNvSpPr>
            <a:spLocks noGrp="1"/>
          </p:cNvSpPr>
          <p:nvPr>
            <p:ph type="sldNum" sz="quarter" idx="10"/>
          </p:nvPr>
        </p:nvSpPr>
        <p:spPr/>
        <p:txBody>
          <a:bodyPr/>
          <a:lstStyle/>
          <a:p>
            <a:fld id="{9E577833-E5A0-4454-9288-EA7333692EF5}" type="slidenum">
              <a:rPr lang="en-US" smtClean="0"/>
              <a:pPr/>
              <a:t>2</a:t>
            </a:fld>
            <a:endParaRPr lang="en-US" dirty="0"/>
          </a:p>
        </p:txBody>
      </p:sp>
    </p:spTree>
    <p:extLst>
      <p:ext uri="{BB962C8B-B14F-4D97-AF65-F5344CB8AC3E}">
        <p14:creationId xmlns:p14="http://schemas.microsoft.com/office/powerpoint/2010/main" val="3139880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0" u="sng" dirty="0"/>
              <a:t>Supplies – Textbooks – Equipment and Other Expenditures page </a:t>
            </a:r>
            <a:r>
              <a:rPr lang="en-US" b="0" u="sng" dirty="0" smtClean="0"/>
              <a:t>20</a:t>
            </a:r>
            <a:endParaRPr lang="en-US" b="0" dirty="0"/>
          </a:p>
          <a:p>
            <a:r>
              <a:rPr lang="en-US" b="0" dirty="0"/>
              <a:t>Supplies and Textbooks</a:t>
            </a:r>
          </a:p>
          <a:p>
            <a:r>
              <a:rPr lang="en-US" b="0" dirty="0"/>
              <a:t>The current budget estimate for supplies and textbooks total $</a:t>
            </a:r>
            <a:r>
              <a:rPr lang="en-US" b="0" dirty="0" smtClean="0"/>
              <a:t>11.1 </a:t>
            </a:r>
            <a:r>
              <a:rPr lang="en-US" b="0" dirty="0"/>
              <a:t>million.  This includes items such as Instructional supplies, office supplies, library books, new textbooks, parts for bus repairs and fuel</a:t>
            </a:r>
            <a:r>
              <a:rPr lang="en-US" b="0" dirty="0" smtClean="0"/>
              <a:t>.</a:t>
            </a:r>
            <a:endParaRPr lang="en-US" b="0" dirty="0"/>
          </a:p>
          <a:p>
            <a:r>
              <a:rPr lang="en-US" b="0" dirty="0"/>
              <a:t> </a:t>
            </a:r>
          </a:p>
          <a:p>
            <a:r>
              <a:rPr lang="en-US" b="1" dirty="0"/>
              <a:t>instructional supplies - $ </a:t>
            </a:r>
            <a:r>
              <a:rPr lang="en-US" b="1" dirty="0" smtClean="0"/>
              <a:t>1.7</a:t>
            </a:r>
            <a:endParaRPr lang="en-US" b="1" dirty="0"/>
          </a:p>
          <a:p>
            <a:r>
              <a:rPr lang="en-US" b="1" dirty="0"/>
              <a:t>office supplies - </a:t>
            </a:r>
            <a:r>
              <a:rPr lang="en-US" b="1" dirty="0" smtClean="0"/>
              <a:t>$.9</a:t>
            </a:r>
          </a:p>
          <a:p>
            <a:r>
              <a:rPr lang="en-US" b="1" dirty="0" smtClean="0"/>
              <a:t>New textbooks - $2.7</a:t>
            </a:r>
            <a:endParaRPr lang="en-US" b="1" dirty="0"/>
          </a:p>
          <a:p>
            <a:r>
              <a:rPr lang="en-US" b="1" dirty="0"/>
              <a:t>library books - $.2</a:t>
            </a:r>
          </a:p>
          <a:p>
            <a:r>
              <a:rPr lang="en-US" b="1" dirty="0"/>
              <a:t>fuel $2.0</a:t>
            </a:r>
          </a:p>
          <a:p>
            <a:endParaRPr lang="en-US" b="0" dirty="0"/>
          </a:p>
          <a:p>
            <a:r>
              <a:rPr lang="en-US" b="0" dirty="0"/>
              <a:t>Equipment</a:t>
            </a:r>
          </a:p>
          <a:p>
            <a:r>
              <a:rPr lang="en-US" b="0" dirty="0"/>
              <a:t>Equipment purchases are projected to be at </a:t>
            </a:r>
            <a:r>
              <a:rPr lang="en-US" b="0" dirty="0" smtClean="0"/>
              <a:t>$1.7 </a:t>
            </a:r>
            <a:r>
              <a:rPr lang="en-US" b="0" dirty="0"/>
              <a:t>million for </a:t>
            </a:r>
            <a:r>
              <a:rPr lang="en-US" b="0" dirty="0" smtClean="0"/>
              <a:t>FY16-20.</a:t>
            </a:r>
            <a:endParaRPr lang="en-US" b="0" dirty="0"/>
          </a:p>
          <a:p>
            <a:r>
              <a:rPr lang="en-US" b="0" dirty="0"/>
              <a:t> </a:t>
            </a:r>
          </a:p>
          <a:p>
            <a:r>
              <a:rPr lang="en-US" b="0" dirty="0"/>
              <a:t>Other Expense</a:t>
            </a:r>
          </a:p>
          <a:p>
            <a:r>
              <a:rPr lang="en-US" b="0" dirty="0"/>
              <a:t>This category of expenditures includes paying the county $5.1 million to collect taxes, debt payments and insurance premiums (liability/property) ($1.2 million).</a:t>
            </a:r>
          </a:p>
          <a:p>
            <a:r>
              <a:rPr lang="en-US" b="0" dirty="0"/>
              <a:t> </a:t>
            </a:r>
          </a:p>
          <a:p>
            <a:r>
              <a:rPr lang="en-US" b="0" dirty="0"/>
              <a:t>Transfers and </a:t>
            </a:r>
            <a:r>
              <a:rPr lang="en-US" b="0" dirty="0" smtClean="0"/>
              <a:t>Advances – an estimate of $5.0 per year</a:t>
            </a:r>
            <a:endParaRPr lang="en-US" b="0" dirty="0"/>
          </a:p>
          <a:p>
            <a:r>
              <a:rPr lang="en-US" b="1" dirty="0"/>
              <a:t>Insurance </a:t>
            </a:r>
            <a:r>
              <a:rPr lang="en-US" b="1" dirty="0" smtClean="0"/>
              <a:t>1.0 mill</a:t>
            </a:r>
            <a:endParaRPr lang="en-US" b="1" dirty="0"/>
          </a:p>
          <a:p>
            <a:r>
              <a:rPr lang="en-US" b="1" dirty="0"/>
              <a:t>4.0 million - advances</a:t>
            </a:r>
          </a:p>
          <a:p>
            <a:r>
              <a:rPr lang="en-US" b="0" dirty="0"/>
              <a:t> </a:t>
            </a:r>
          </a:p>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20</a:t>
            </a:fld>
            <a:endParaRPr lang="en-US" dirty="0"/>
          </a:p>
        </p:txBody>
      </p:sp>
    </p:spTree>
    <p:extLst>
      <p:ext uri="{BB962C8B-B14F-4D97-AF65-F5344CB8AC3E}">
        <p14:creationId xmlns:p14="http://schemas.microsoft.com/office/powerpoint/2010/main" val="537480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1105">
              <a:defRPr/>
            </a:pPr>
            <a:r>
              <a:rPr lang="en-US" sz="1400" dirty="0"/>
              <a:t>This slide shows the total expenditures in the General Fund</a:t>
            </a:r>
          </a:p>
          <a:p>
            <a:pPr defTabSz="911105">
              <a:defRPr/>
            </a:pPr>
            <a:r>
              <a:rPr lang="en-US" sz="1400" dirty="0"/>
              <a:t>Expenditures are forecasted to increase an average of 3.5% per year</a:t>
            </a:r>
          </a:p>
          <a:p>
            <a:pPr defTabSz="911105">
              <a:defRPr/>
            </a:pPr>
            <a:endParaRPr lang="en-US" sz="1400" dirty="0"/>
          </a:p>
          <a:p>
            <a:pPr defTabSz="911105">
              <a:defRPr/>
            </a:pPr>
            <a:r>
              <a:rPr lang="en-US" sz="1400" dirty="0"/>
              <a:t>Increase is mostly caused by health care costs and Charter school tuition costs</a:t>
            </a:r>
          </a:p>
        </p:txBody>
      </p:sp>
      <p:sp>
        <p:nvSpPr>
          <p:cNvPr id="4" name="Slide Number Placeholder 3"/>
          <p:cNvSpPr>
            <a:spLocks noGrp="1"/>
          </p:cNvSpPr>
          <p:nvPr>
            <p:ph type="sldNum" sz="quarter" idx="10"/>
          </p:nvPr>
        </p:nvSpPr>
        <p:spPr/>
        <p:txBody>
          <a:bodyPr/>
          <a:lstStyle/>
          <a:p>
            <a:fld id="{2045463E-1921-41AF-8218-32AFF09DD805}" type="slidenum">
              <a:rPr lang="en-US" smtClean="0"/>
              <a:pPr/>
              <a:t>21</a:t>
            </a:fld>
            <a:endParaRPr lang="en-US" dirty="0"/>
          </a:p>
        </p:txBody>
      </p:sp>
    </p:spTree>
    <p:extLst>
      <p:ext uri="{BB962C8B-B14F-4D97-AF65-F5344CB8AC3E}">
        <p14:creationId xmlns:p14="http://schemas.microsoft.com/office/powerpoint/2010/main" val="1647929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22</a:t>
            </a:fld>
            <a:endParaRPr lang="en-US" dirty="0"/>
          </a:p>
        </p:txBody>
      </p:sp>
    </p:spTree>
    <p:extLst>
      <p:ext uri="{BB962C8B-B14F-4D97-AF65-F5344CB8AC3E}">
        <p14:creationId xmlns:p14="http://schemas.microsoft.com/office/powerpoint/2010/main" val="1582288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Five Year Forecast Summary </a:t>
            </a:r>
            <a:endParaRPr lang="en-US" dirty="0"/>
          </a:p>
          <a:p>
            <a:r>
              <a:rPr lang="en-US" dirty="0"/>
              <a:t> </a:t>
            </a:r>
          </a:p>
          <a:p>
            <a:r>
              <a:rPr lang="en-US" b="1" dirty="0"/>
              <a:t>The district started the year with </a:t>
            </a:r>
            <a:r>
              <a:rPr lang="en-US" b="1" dirty="0" smtClean="0"/>
              <a:t>$88.5 </a:t>
            </a:r>
            <a:r>
              <a:rPr lang="en-US" b="1" dirty="0"/>
              <a:t>million in cash – we are estimating that we will end the year with </a:t>
            </a:r>
            <a:r>
              <a:rPr lang="en-US" b="1" dirty="0" smtClean="0"/>
              <a:t>$82 </a:t>
            </a:r>
            <a:r>
              <a:rPr lang="en-US" b="1" dirty="0"/>
              <a:t>million in cash and </a:t>
            </a:r>
            <a:r>
              <a:rPr lang="en-US" b="1" dirty="0" smtClean="0"/>
              <a:t>$66 </a:t>
            </a:r>
            <a:r>
              <a:rPr lang="en-US" b="1" dirty="0"/>
              <a:t>million in unencumbered cash</a:t>
            </a:r>
          </a:p>
          <a:p>
            <a:endParaRPr lang="en-US" dirty="0"/>
          </a:p>
          <a:p>
            <a:r>
              <a:rPr lang="en-US" b="1" dirty="0"/>
              <a:t>The forecast shows a </a:t>
            </a:r>
            <a:r>
              <a:rPr lang="en-US" b="1" dirty="0" smtClean="0"/>
              <a:t>positive unencumbered cash balance through FY17</a:t>
            </a:r>
            <a:endParaRPr lang="en-US" b="1" dirty="0"/>
          </a:p>
          <a:p>
            <a:endParaRPr lang="en-US" dirty="0"/>
          </a:p>
          <a:p>
            <a:r>
              <a:rPr lang="en-US" dirty="0" smtClean="0"/>
              <a:t>The forecast also shows the district</a:t>
            </a:r>
            <a:r>
              <a:rPr lang="en-US" baseline="0" dirty="0" smtClean="0"/>
              <a:t> must extend the levy.</a:t>
            </a:r>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23</a:t>
            </a:fld>
            <a:endParaRPr lang="en-US" dirty="0"/>
          </a:p>
        </p:txBody>
      </p:sp>
    </p:spTree>
    <p:extLst>
      <p:ext uri="{BB962C8B-B14F-4D97-AF65-F5344CB8AC3E}">
        <p14:creationId xmlns:p14="http://schemas.microsoft.com/office/powerpoint/2010/main" val="3437925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If the levy is</a:t>
            </a:r>
            <a:r>
              <a:rPr lang="en-US" b="1" baseline="0" dirty="0" smtClean="0"/>
              <a:t> renewed the forecast will look much better</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24</a:t>
            </a:fld>
            <a:endParaRPr lang="en-US" dirty="0"/>
          </a:p>
        </p:txBody>
      </p:sp>
    </p:spTree>
    <p:extLst>
      <p:ext uri="{BB962C8B-B14F-4D97-AF65-F5344CB8AC3E}">
        <p14:creationId xmlns:p14="http://schemas.microsoft.com/office/powerpoint/2010/main" val="3437925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25</a:t>
            </a:fld>
            <a:endParaRPr lang="en-US" dirty="0"/>
          </a:p>
        </p:txBody>
      </p:sp>
    </p:spTree>
    <p:extLst>
      <p:ext uri="{BB962C8B-B14F-4D97-AF65-F5344CB8AC3E}">
        <p14:creationId xmlns:p14="http://schemas.microsoft.com/office/powerpoint/2010/main" val="1582288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26</a:t>
            </a:fld>
            <a:endParaRPr lang="en-US" dirty="0"/>
          </a:p>
        </p:txBody>
      </p:sp>
    </p:spTree>
    <p:extLst>
      <p:ext uri="{BB962C8B-B14F-4D97-AF65-F5344CB8AC3E}">
        <p14:creationId xmlns:p14="http://schemas.microsoft.com/office/powerpoint/2010/main" val="1582288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91CF105-50E1-304F-ABD8-728DF42D4C3A}" type="slidenum">
              <a:rPr lang="en-US" smtClean="0"/>
              <a:pPr>
                <a:defRPr/>
              </a:pPr>
              <a:t>27</a:t>
            </a:fld>
            <a:endParaRPr lang="en-US" dirty="0"/>
          </a:p>
        </p:txBody>
      </p:sp>
    </p:spTree>
    <p:extLst>
      <p:ext uri="{BB962C8B-B14F-4D97-AF65-F5344CB8AC3E}">
        <p14:creationId xmlns:p14="http://schemas.microsoft.com/office/powerpoint/2010/main" val="2348572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91CF105-50E1-304F-ABD8-728DF42D4C3A}" type="slidenum">
              <a:rPr lang="en-US" smtClean="0"/>
              <a:pPr>
                <a:defRPr/>
              </a:pPr>
              <a:t>28</a:t>
            </a:fld>
            <a:endParaRPr lang="en-US" dirty="0"/>
          </a:p>
        </p:txBody>
      </p:sp>
    </p:spTree>
    <p:extLst>
      <p:ext uri="{BB962C8B-B14F-4D97-AF65-F5344CB8AC3E}">
        <p14:creationId xmlns:p14="http://schemas.microsoft.com/office/powerpoint/2010/main" val="3151107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91CF105-50E1-304F-ABD8-728DF42D4C3A}" type="slidenum">
              <a:rPr lang="en-US" smtClean="0"/>
              <a:pPr>
                <a:defRPr/>
              </a:pPr>
              <a:t>29</a:t>
            </a:fld>
            <a:endParaRPr lang="en-US" dirty="0"/>
          </a:p>
        </p:txBody>
      </p:sp>
    </p:spTree>
    <p:extLst>
      <p:ext uri="{BB962C8B-B14F-4D97-AF65-F5344CB8AC3E}">
        <p14:creationId xmlns:p14="http://schemas.microsoft.com/office/powerpoint/2010/main" val="1226522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3</a:t>
            </a:fld>
            <a:endParaRPr lang="en-US" dirty="0"/>
          </a:p>
        </p:txBody>
      </p:sp>
    </p:spTree>
    <p:extLst>
      <p:ext uri="{BB962C8B-B14F-4D97-AF65-F5344CB8AC3E}">
        <p14:creationId xmlns:p14="http://schemas.microsoft.com/office/powerpoint/2010/main" val="23551349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91CF105-50E1-304F-ABD8-728DF42D4C3A}" type="slidenum">
              <a:rPr lang="en-US" smtClean="0"/>
              <a:pPr>
                <a:defRPr/>
              </a:pPr>
              <a:t>30</a:t>
            </a:fld>
            <a:endParaRPr lang="en-US" dirty="0"/>
          </a:p>
        </p:txBody>
      </p:sp>
    </p:spTree>
    <p:extLst>
      <p:ext uri="{BB962C8B-B14F-4D97-AF65-F5344CB8AC3E}">
        <p14:creationId xmlns:p14="http://schemas.microsoft.com/office/powerpoint/2010/main" val="1834873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91CF105-50E1-304F-ABD8-728DF42D4C3A}" type="slidenum">
              <a:rPr lang="en-US" smtClean="0"/>
              <a:pPr>
                <a:defRPr/>
              </a:pPr>
              <a:t>31</a:t>
            </a:fld>
            <a:endParaRPr lang="en-US" dirty="0"/>
          </a:p>
        </p:txBody>
      </p:sp>
    </p:spTree>
    <p:extLst>
      <p:ext uri="{BB962C8B-B14F-4D97-AF65-F5344CB8AC3E}">
        <p14:creationId xmlns:p14="http://schemas.microsoft.com/office/powerpoint/2010/main" val="29780828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If the levy is</a:t>
            </a:r>
            <a:r>
              <a:rPr lang="en-US" b="1" baseline="0" dirty="0" smtClean="0"/>
              <a:t> renewed the forecast will look much better</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32</a:t>
            </a:fld>
            <a:endParaRPr lang="en-US" dirty="0"/>
          </a:p>
        </p:txBody>
      </p:sp>
    </p:spTree>
    <p:extLst>
      <p:ext uri="{BB962C8B-B14F-4D97-AF65-F5344CB8AC3E}">
        <p14:creationId xmlns:p14="http://schemas.microsoft.com/office/powerpoint/2010/main" val="3437925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If the levy is</a:t>
            </a:r>
            <a:r>
              <a:rPr lang="en-US" b="1" baseline="0" dirty="0" smtClean="0"/>
              <a:t> renewed the forecast will look much better</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33</a:t>
            </a:fld>
            <a:endParaRPr lang="en-US" dirty="0"/>
          </a:p>
        </p:txBody>
      </p:sp>
    </p:spTree>
    <p:extLst>
      <p:ext uri="{BB962C8B-B14F-4D97-AF65-F5344CB8AC3E}">
        <p14:creationId xmlns:p14="http://schemas.microsoft.com/office/powerpoint/2010/main" val="35570376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34</a:t>
            </a:fld>
            <a:endParaRPr lang="en-US" dirty="0"/>
          </a:p>
        </p:txBody>
      </p:sp>
    </p:spTree>
    <p:extLst>
      <p:ext uri="{BB962C8B-B14F-4D97-AF65-F5344CB8AC3E}">
        <p14:creationId xmlns:p14="http://schemas.microsoft.com/office/powerpoint/2010/main" val="15822885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91CF105-50E1-304F-ABD8-728DF42D4C3A}" type="slidenum">
              <a:rPr lang="en-US" smtClean="0"/>
              <a:pPr>
                <a:defRPr/>
              </a:pPr>
              <a:t>35</a:t>
            </a:fld>
            <a:endParaRPr lang="en-US" dirty="0"/>
          </a:p>
        </p:txBody>
      </p:sp>
    </p:spTree>
    <p:extLst>
      <p:ext uri="{BB962C8B-B14F-4D97-AF65-F5344CB8AC3E}">
        <p14:creationId xmlns:p14="http://schemas.microsoft.com/office/powerpoint/2010/main" val="27781011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91CF105-50E1-304F-ABD8-728DF42D4C3A}" type="slidenum">
              <a:rPr lang="en-US" smtClean="0"/>
              <a:pPr>
                <a:defRPr/>
              </a:pPr>
              <a:t>36</a:t>
            </a:fld>
            <a:endParaRPr lang="en-US" dirty="0"/>
          </a:p>
        </p:txBody>
      </p:sp>
    </p:spTree>
    <p:extLst>
      <p:ext uri="{BB962C8B-B14F-4D97-AF65-F5344CB8AC3E}">
        <p14:creationId xmlns:p14="http://schemas.microsoft.com/office/powerpoint/2010/main" val="39605290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If the levy is</a:t>
            </a:r>
            <a:r>
              <a:rPr lang="en-US" b="1" baseline="0" dirty="0" smtClean="0"/>
              <a:t> renewed the forecast will look much better</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37</a:t>
            </a:fld>
            <a:endParaRPr lang="en-US" dirty="0"/>
          </a:p>
        </p:txBody>
      </p:sp>
    </p:spTree>
    <p:extLst>
      <p:ext uri="{BB962C8B-B14F-4D97-AF65-F5344CB8AC3E}">
        <p14:creationId xmlns:p14="http://schemas.microsoft.com/office/powerpoint/2010/main" val="34379254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If the levy is</a:t>
            </a:r>
            <a:r>
              <a:rPr lang="en-US" b="1" baseline="0" dirty="0" smtClean="0"/>
              <a:t> renewed the forecast will look much better</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38</a:t>
            </a:fld>
            <a:endParaRPr lang="en-US" dirty="0"/>
          </a:p>
        </p:txBody>
      </p:sp>
    </p:spTree>
    <p:extLst>
      <p:ext uri="{BB962C8B-B14F-4D97-AF65-F5344CB8AC3E}">
        <p14:creationId xmlns:p14="http://schemas.microsoft.com/office/powerpoint/2010/main" val="3732624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If the levy is</a:t>
            </a:r>
            <a:r>
              <a:rPr lang="en-US" b="1" baseline="0" dirty="0" smtClean="0"/>
              <a:t> renewed the forecast will look much better</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39</a:t>
            </a:fld>
            <a:endParaRPr lang="en-US" dirty="0"/>
          </a:p>
        </p:txBody>
      </p:sp>
    </p:spTree>
    <p:extLst>
      <p:ext uri="{BB962C8B-B14F-4D97-AF65-F5344CB8AC3E}">
        <p14:creationId xmlns:p14="http://schemas.microsoft.com/office/powerpoint/2010/main" val="3099160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9E577833-E5A0-4454-9288-EA7333692EF5}" type="slidenum">
              <a:rPr lang="en-US" smtClean="0"/>
              <a:pPr/>
              <a:t>4</a:t>
            </a:fld>
            <a:endParaRPr lang="en-US" dirty="0"/>
          </a:p>
        </p:txBody>
      </p:sp>
    </p:spTree>
    <p:extLst>
      <p:ext uri="{BB962C8B-B14F-4D97-AF65-F5344CB8AC3E}">
        <p14:creationId xmlns:p14="http://schemas.microsoft.com/office/powerpoint/2010/main" val="26733616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If the levy is</a:t>
            </a:r>
            <a:r>
              <a:rPr lang="en-US" b="1" baseline="0" dirty="0" smtClean="0"/>
              <a:t> renewed the forecast will look much better</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40</a:t>
            </a:fld>
            <a:endParaRPr lang="en-US" dirty="0"/>
          </a:p>
        </p:txBody>
      </p:sp>
    </p:spTree>
    <p:extLst>
      <p:ext uri="{BB962C8B-B14F-4D97-AF65-F5344CB8AC3E}">
        <p14:creationId xmlns:p14="http://schemas.microsoft.com/office/powerpoint/2010/main" val="34379254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41</a:t>
            </a:fld>
            <a:endParaRPr lang="en-US" dirty="0"/>
          </a:p>
        </p:txBody>
      </p:sp>
    </p:spTree>
    <p:extLst>
      <p:ext uri="{BB962C8B-B14F-4D97-AF65-F5344CB8AC3E}">
        <p14:creationId xmlns:p14="http://schemas.microsoft.com/office/powerpoint/2010/main" val="3034914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5</a:t>
            </a:fld>
            <a:endParaRPr lang="en-US" dirty="0"/>
          </a:p>
        </p:txBody>
      </p:sp>
    </p:spTree>
    <p:extLst>
      <p:ext uri="{BB962C8B-B14F-4D97-AF65-F5344CB8AC3E}">
        <p14:creationId xmlns:p14="http://schemas.microsoft.com/office/powerpoint/2010/main" val="1643292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6</a:t>
            </a:fld>
            <a:endParaRPr lang="en-US" dirty="0"/>
          </a:p>
        </p:txBody>
      </p:sp>
    </p:spTree>
    <p:extLst>
      <p:ext uri="{BB962C8B-B14F-4D97-AF65-F5344CB8AC3E}">
        <p14:creationId xmlns:p14="http://schemas.microsoft.com/office/powerpoint/2010/main" val="637943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400" b="1" dirty="0"/>
              <a:t>Simple Chart on where the districts funding comes from  </a:t>
            </a:r>
          </a:p>
          <a:p>
            <a:r>
              <a:rPr lang="en-US" sz="1400" b="1" dirty="0"/>
              <a:t>We rely on the State of Ohio for most of our funding. </a:t>
            </a:r>
          </a:p>
          <a:p>
            <a:r>
              <a:rPr lang="en-US" sz="1400" b="1" dirty="0"/>
              <a:t>A slight shift has taken place since passage of the levy where local taxes was around 23%</a:t>
            </a:r>
          </a:p>
          <a:p>
            <a:endParaRPr lang="en-US" sz="1400" b="1" dirty="0"/>
          </a:p>
          <a:p>
            <a:r>
              <a:rPr lang="en-US" sz="1400" dirty="0"/>
              <a:t>Notes:</a:t>
            </a:r>
          </a:p>
          <a:p>
            <a:r>
              <a:rPr lang="en-US" sz="1400" dirty="0">
                <a:solidFill>
                  <a:srgbClr val="FF0000"/>
                </a:solidFill>
              </a:rPr>
              <a:t>From May 2015 5 year forecast</a:t>
            </a:r>
          </a:p>
          <a:p>
            <a:endParaRPr lang="en-US" sz="1400" dirty="0">
              <a:solidFill>
                <a:srgbClr val="FF0000"/>
              </a:solidFill>
            </a:endParaRPr>
          </a:p>
          <a:p>
            <a:r>
              <a:rPr lang="en-US" sz="1400" dirty="0">
                <a:solidFill>
                  <a:srgbClr val="FF0000"/>
                </a:solidFill>
              </a:rPr>
              <a:t>Columbus FY14 – FY15</a:t>
            </a:r>
          </a:p>
          <a:p>
            <a:r>
              <a:rPr lang="en-US" sz="1400" dirty="0">
                <a:solidFill>
                  <a:srgbClr val="FF0000"/>
                </a:solidFill>
              </a:rPr>
              <a:t>State 35% - 38%</a:t>
            </a:r>
          </a:p>
          <a:p>
            <a:r>
              <a:rPr lang="en-US" sz="1400" dirty="0">
                <a:solidFill>
                  <a:srgbClr val="FF0000"/>
                </a:solidFill>
              </a:rPr>
              <a:t>Property Tax 54% - 52%</a:t>
            </a:r>
          </a:p>
          <a:p>
            <a:r>
              <a:rPr lang="en-US" sz="1400" dirty="0">
                <a:solidFill>
                  <a:srgbClr val="FF0000"/>
                </a:solidFill>
              </a:rPr>
              <a:t>FY15 $798 mill</a:t>
            </a:r>
          </a:p>
          <a:p>
            <a:endParaRPr lang="en-US" sz="1400" dirty="0">
              <a:solidFill>
                <a:srgbClr val="FF0000"/>
              </a:solidFill>
            </a:endParaRPr>
          </a:p>
          <a:p>
            <a:r>
              <a:rPr lang="en-US" sz="1400" dirty="0">
                <a:solidFill>
                  <a:srgbClr val="FF0000"/>
                </a:solidFill>
              </a:rPr>
              <a:t>Cincinnati FY14 – FY15</a:t>
            </a:r>
          </a:p>
          <a:p>
            <a:r>
              <a:rPr lang="en-US" sz="1400" dirty="0">
                <a:solidFill>
                  <a:srgbClr val="FF0000"/>
                </a:solidFill>
              </a:rPr>
              <a:t>State 34% - 36%</a:t>
            </a:r>
          </a:p>
          <a:p>
            <a:r>
              <a:rPr lang="en-US" sz="1400" dirty="0">
                <a:solidFill>
                  <a:srgbClr val="FF0000"/>
                </a:solidFill>
              </a:rPr>
              <a:t>Property Tax 54% - 53%</a:t>
            </a:r>
          </a:p>
          <a:p>
            <a:r>
              <a:rPr lang="en-US" sz="1400" dirty="0">
                <a:solidFill>
                  <a:srgbClr val="FF0000"/>
                </a:solidFill>
              </a:rPr>
              <a:t>FY15 $502 mill</a:t>
            </a:r>
          </a:p>
          <a:p>
            <a:endParaRPr lang="en-US" sz="1400" dirty="0">
              <a:solidFill>
                <a:srgbClr val="FF0000"/>
              </a:solidFill>
            </a:endParaRPr>
          </a:p>
          <a:p>
            <a:r>
              <a:rPr lang="en-US" sz="1400" dirty="0">
                <a:solidFill>
                  <a:srgbClr val="FF0000"/>
                </a:solidFill>
              </a:rPr>
              <a:t>Toledo FY14 – FY15</a:t>
            </a:r>
          </a:p>
          <a:p>
            <a:r>
              <a:rPr lang="en-US" sz="1400" dirty="0">
                <a:solidFill>
                  <a:srgbClr val="FF0000"/>
                </a:solidFill>
              </a:rPr>
              <a:t>State 67% - 67%</a:t>
            </a:r>
          </a:p>
          <a:p>
            <a:r>
              <a:rPr lang="en-US" sz="1400" dirty="0">
                <a:solidFill>
                  <a:srgbClr val="FF0000"/>
                </a:solidFill>
              </a:rPr>
              <a:t>Property Tax 26% - 27%</a:t>
            </a:r>
          </a:p>
          <a:p>
            <a:r>
              <a:rPr lang="en-US" sz="1400" dirty="0">
                <a:solidFill>
                  <a:srgbClr val="FF0000"/>
                </a:solidFill>
              </a:rPr>
              <a:t>FY15 $324 mill</a:t>
            </a:r>
          </a:p>
          <a:p>
            <a:endParaRPr lang="en-US" sz="1400" dirty="0">
              <a:solidFill>
                <a:srgbClr val="FF0000"/>
              </a:solidFill>
            </a:endParaRPr>
          </a:p>
          <a:p>
            <a:r>
              <a:rPr lang="en-US" sz="1400" dirty="0">
                <a:solidFill>
                  <a:srgbClr val="FF0000"/>
                </a:solidFill>
              </a:rPr>
              <a:t>Akron FY14 – FY15</a:t>
            </a:r>
          </a:p>
          <a:p>
            <a:r>
              <a:rPr lang="en-US" sz="1400" dirty="0">
                <a:solidFill>
                  <a:srgbClr val="FF0000"/>
                </a:solidFill>
              </a:rPr>
              <a:t>State – 53% - 56%</a:t>
            </a:r>
          </a:p>
          <a:p>
            <a:r>
              <a:rPr lang="en-US" sz="1400" dirty="0">
                <a:solidFill>
                  <a:srgbClr val="FF0000"/>
                </a:solidFill>
              </a:rPr>
              <a:t>Property Tax – 36% - 34%</a:t>
            </a:r>
          </a:p>
          <a:p>
            <a:r>
              <a:rPr lang="en-US" sz="1400" dirty="0">
                <a:solidFill>
                  <a:srgbClr val="FF0000"/>
                </a:solidFill>
              </a:rPr>
              <a:t>FY15 $311 mill</a:t>
            </a:r>
          </a:p>
          <a:p>
            <a:endParaRPr lang="en-US"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7</a:t>
            </a:fld>
            <a:endParaRPr lang="en-US" dirty="0"/>
          </a:p>
        </p:txBody>
      </p:sp>
    </p:spTree>
    <p:extLst>
      <p:ext uri="{BB962C8B-B14F-4D97-AF65-F5344CB8AC3E}">
        <p14:creationId xmlns:p14="http://schemas.microsoft.com/office/powerpoint/2010/main" val="2049399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400" dirty="0"/>
              <a:t>Local Property Taxes</a:t>
            </a:r>
          </a:p>
          <a:p>
            <a:r>
              <a:rPr lang="en-US" sz="1400" dirty="0"/>
              <a:t>Each chart shows 3 years of history and 5 years of projections.</a:t>
            </a:r>
          </a:p>
          <a:p>
            <a:r>
              <a:rPr lang="en-US" sz="1400" dirty="0"/>
              <a:t>This forecast includes 14 of the 15 mill levy passed by taxpayers on November of 2012 – a portion of the 14 mills is also shown on slide # 12 under property tax reimbursements</a:t>
            </a:r>
          </a:p>
          <a:p>
            <a:r>
              <a:rPr lang="en-US" sz="1400" dirty="0"/>
              <a:t>In FY15 the district received $203.7 million in real property taxes.</a:t>
            </a:r>
          </a:p>
          <a:p>
            <a:r>
              <a:rPr lang="en-US" sz="1400" dirty="0"/>
              <a:t>In FY16 the district is forecasting $201.7 million in in real property taxes. </a:t>
            </a:r>
          </a:p>
          <a:p>
            <a:r>
              <a:rPr lang="en-US" sz="1400" dirty="0"/>
              <a:t>FY17 – FY20 – assumes the worst case scenario – that the current 15 mill levy would not be renewed</a:t>
            </a:r>
          </a:p>
          <a:p>
            <a:r>
              <a:rPr lang="en-US" sz="1400" dirty="0"/>
              <a:t>The forecast assumes same collection rate as collection year 2015</a:t>
            </a:r>
          </a:p>
          <a:p>
            <a:r>
              <a:rPr lang="en-US" sz="1400" dirty="0"/>
              <a:t>Estimates include a slight increase for property tax abatements coming off the books</a:t>
            </a:r>
          </a:p>
          <a:p>
            <a:endParaRPr lang="en-US" sz="1400" b="1" dirty="0"/>
          </a:p>
          <a:p>
            <a:r>
              <a:rPr lang="en-US" sz="1400" dirty="0"/>
              <a:t>Ohio law requires a reappraisal every six years. Cuyahoga County will complete it’s triennial update in 2015, with the next reappraisal scheduled for the year 2018. </a:t>
            </a:r>
            <a:br>
              <a:rPr lang="en-US" sz="1400" dirty="0"/>
            </a:br>
            <a:r>
              <a:rPr lang="en-US" sz="1400" dirty="0"/>
              <a:t/>
            </a:r>
            <a:br>
              <a:rPr lang="en-US" sz="1400" dirty="0"/>
            </a:br>
            <a:r>
              <a:rPr lang="en-US" sz="1400" dirty="0"/>
              <a:t>This triennial update will affect property taxes beginning in Jan 2016</a:t>
            </a:r>
          </a:p>
          <a:p>
            <a:pPr defTabSz="456651">
              <a:defRPr/>
            </a:pPr>
            <a:r>
              <a:rPr lang="en-US" sz="1400" dirty="0"/>
              <a:t>The residential valuation is forecasted to decline 1.5%. The final results of the triennial update will not be known for another month.</a:t>
            </a:r>
          </a:p>
          <a:p>
            <a:pPr defTabSz="456651">
              <a:defRPr/>
            </a:pPr>
            <a:r>
              <a:rPr lang="en-US" sz="1400" dirty="0"/>
              <a:t>A 1.5% reduction in residential valuation will reduce taxes by $600k.</a:t>
            </a:r>
          </a:p>
          <a:p>
            <a:pPr defTabSz="456651">
              <a:defRPr/>
            </a:pPr>
            <a:endParaRPr lang="en-US" sz="1400" dirty="0"/>
          </a:p>
          <a:p>
            <a:pPr defTabSz="456651">
              <a:defRPr/>
            </a:pPr>
            <a:r>
              <a:rPr lang="en-US" sz="1400" dirty="0"/>
              <a:t>We have no information on commercial valuations other than the Cleveland Clinic will be removed from taxable property to tax-exempt property.</a:t>
            </a:r>
          </a:p>
          <a:p>
            <a:endParaRPr lang="en-US" sz="1400" dirty="0"/>
          </a:p>
          <a:p>
            <a:r>
              <a:rPr lang="en-US" sz="1400" dirty="0"/>
              <a:t>In 2014 - The state's Board of Tax Appeals ruled in favor of the nonprofit Cleveland Clinic Foundation, holding that property on the Clinic's main campus in and around the Taussig Cancer Center along with property it owns along Cedar Road in Beachwood qualifies for tax-exempt status should be exempt from property taxes.</a:t>
            </a:r>
          </a:p>
          <a:p>
            <a:endParaRPr lang="en-US" sz="1400" dirty="0"/>
          </a:p>
          <a:p>
            <a:r>
              <a:rPr lang="en-US" sz="1400" b="1" dirty="0">
                <a:solidFill>
                  <a:srgbClr val="FF0000"/>
                </a:solidFill>
                <a:hlinkClick r:id="rId3"/>
              </a:rPr>
              <a:t>The board held</a:t>
            </a:r>
            <a:r>
              <a:rPr lang="en-US" sz="1400" b="1" dirty="0">
                <a:solidFill>
                  <a:srgbClr val="FF0000"/>
                </a:solidFill>
              </a:rPr>
              <a:t> that the Cleveland Clinic was a charitable institution, as defined in the Ohio Revised Code. As such, the property qualified for the tax exemption under state law if it was found to be used to further charitable, educational or public purposes and "not with the view to profit.“</a:t>
            </a:r>
          </a:p>
          <a:p>
            <a:endParaRPr lang="en-US" sz="1400" dirty="0"/>
          </a:p>
          <a:p>
            <a:r>
              <a:rPr lang="en-US" sz="1400" dirty="0"/>
              <a:t>Because of this ruling the commercial valuation will be decreased by more than $400 million in 2016. </a:t>
            </a:r>
          </a:p>
          <a:p>
            <a:pPr defTabSz="456651">
              <a:defRPr/>
            </a:pPr>
            <a:endParaRPr lang="en-US" sz="1400" dirty="0"/>
          </a:p>
          <a:p>
            <a:pPr defTabSz="456651">
              <a:defRPr/>
            </a:pPr>
            <a:r>
              <a:rPr lang="en-US" sz="1400" dirty="0"/>
              <a:t>In 2012 Property value decreased $800 million which had a very negative impact on the levy.</a:t>
            </a:r>
          </a:p>
          <a:p>
            <a:endParaRPr lang="en-US" sz="1400" dirty="0"/>
          </a:p>
          <a:p>
            <a:endParaRPr lang="en-US" sz="1400"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8</a:t>
            </a:fld>
            <a:endParaRPr lang="en-US" dirty="0"/>
          </a:p>
        </p:txBody>
      </p:sp>
    </p:spTree>
    <p:extLst>
      <p:ext uri="{BB962C8B-B14F-4D97-AF65-F5344CB8AC3E}">
        <p14:creationId xmlns:p14="http://schemas.microsoft.com/office/powerpoint/2010/main" val="3112530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495" eaLnBrk="1" fontAlgn="auto" hangingPunct="1">
              <a:spcBef>
                <a:spcPts val="0"/>
              </a:spcBef>
              <a:spcAft>
                <a:spcPts val="0"/>
              </a:spcAft>
              <a:defRPr/>
            </a:pPr>
            <a:r>
              <a:rPr lang="en-US" sz="1400" dirty="0"/>
              <a:t>The district’s current collection rate in 2015 has decreased to 79.6%</a:t>
            </a:r>
          </a:p>
          <a:p>
            <a:r>
              <a:rPr lang="en-US" sz="1400" dirty="0"/>
              <a:t>The forecast assumes the same collection rate through 2020</a:t>
            </a:r>
          </a:p>
          <a:p>
            <a:pPr defTabSz="913495" eaLnBrk="1" fontAlgn="auto" hangingPunct="1">
              <a:spcBef>
                <a:spcPts val="0"/>
              </a:spcBef>
              <a:spcAft>
                <a:spcPts val="0"/>
              </a:spcAft>
              <a:defRPr/>
            </a:pPr>
            <a:r>
              <a:rPr lang="en-US" sz="1400" dirty="0"/>
              <a:t>The average current collection rate in the last 25 years is 87.6%</a:t>
            </a:r>
          </a:p>
          <a:p>
            <a:pPr defTabSz="913495" eaLnBrk="1" fontAlgn="auto" hangingPunct="1">
              <a:spcBef>
                <a:spcPts val="0"/>
              </a:spcBef>
              <a:spcAft>
                <a:spcPts val="0"/>
              </a:spcAft>
              <a:defRPr/>
            </a:pPr>
            <a:r>
              <a:rPr lang="en-US" sz="1400" dirty="0"/>
              <a:t>The average current collection rate in the last 10 years is 82.2%</a:t>
            </a:r>
          </a:p>
          <a:p>
            <a:pPr defTabSz="913495" eaLnBrk="1" fontAlgn="auto" hangingPunct="1">
              <a:spcBef>
                <a:spcPts val="0"/>
              </a:spcBef>
              <a:spcAft>
                <a:spcPts val="0"/>
              </a:spcAft>
              <a:defRPr/>
            </a:pPr>
            <a:endParaRPr lang="en-US" sz="1400" dirty="0"/>
          </a:p>
          <a:p>
            <a:r>
              <a:rPr lang="en-US" sz="1400" dirty="0"/>
              <a:t>Because of this Board of Tax appeals ruling on the Clinic the commercial valuation will be decreased by more than $400 million in 2016. This has negatively affected the collection rate and skewed these numbers as the clinic was billed but not paying.</a:t>
            </a:r>
          </a:p>
          <a:p>
            <a:endParaRPr lang="en-US" sz="1400" dirty="0"/>
          </a:p>
          <a:p>
            <a:pPr defTabSz="456651">
              <a:defRPr/>
            </a:pPr>
            <a:r>
              <a:rPr lang="en-US" sz="1400" dirty="0"/>
              <a:t>The residential current collection rate has increased each year since 2012. It was 72.4% in 2012, 81.4% in 2013, 82.4% in 2014 and 83% in 2015.</a:t>
            </a:r>
          </a:p>
          <a:p>
            <a:endParaRPr lang="en-US" sz="1400" dirty="0"/>
          </a:p>
          <a:p>
            <a:endParaRPr lang="en-US" sz="1400" dirty="0"/>
          </a:p>
        </p:txBody>
      </p:sp>
      <p:sp>
        <p:nvSpPr>
          <p:cNvPr id="4" name="Slide Number Placeholder 3"/>
          <p:cNvSpPr>
            <a:spLocks noGrp="1"/>
          </p:cNvSpPr>
          <p:nvPr>
            <p:ph type="sldNum" sz="quarter" idx="10"/>
          </p:nvPr>
        </p:nvSpPr>
        <p:spPr/>
        <p:txBody>
          <a:bodyPr/>
          <a:lstStyle/>
          <a:p>
            <a:fld id="{9E577833-E5A0-4454-9288-EA7333692EF5}" type="slidenum">
              <a:rPr lang="en-US" smtClean="0"/>
              <a:pPr/>
              <a:t>9</a:t>
            </a:fld>
            <a:endParaRPr lang="en-US" dirty="0"/>
          </a:p>
        </p:txBody>
      </p:sp>
    </p:spTree>
    <p:extLst>
      <p:ext uri="{BB962C8B-B14F-4D97-AF65-F5344CB8AC3E}">
        <p14:creationId xmlns:p14="http://schemas.microsoft.com/office/powerpoint/2010/main" val="567430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1CB5B14-34A5-4B89-91EC-AB2EAA63B01F}" type="datetime1">
              <a:rPr lang="en-US" smtClean="0"/>
              <a:t>3/9/2016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343C92A-BCB6-BF44-A2DC-969871D65F1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A71EDC-D922-4762-A2C1-1FB666D5F901}" type="datetime1">
              <a:rPr lang="en-US" smtClean="0"/>
              <a:t>3/9/2016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BABD976-924C-8B41-96AA-F18ADD050C0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F7BA96-539E-4FED-86A9-9927F17EF6AA}" type="datetime1">
              <a:rPr lang="en-US" smtClean="0"/>
              <a:t>3/9/2016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DF8A9E3-66F4-CB4C-BE07-2BCFE7C17E3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dirty="0"/>
          </a:p>
        </p:txBody>
      </p:sp>
    </p:spTree>
    <p:extLst>
      <p:ext uri="{BB962C8B-B14F-4D97-AF65-F5344CB8AC3E}">
        <p14:creationId xmlns:p14="http://schemas.microsoft.com/office/powerpoint/2010/main" val="3436037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650874" y="312714"/>
            <a:ext cx="7842251" cy="1042416"/>
          </a:xfrm>
          <a:prstGeom prst="rect">
            <a:avLst/>
          </a:prstGeom>
        </p:spPr>
        <p:txBody>
          <a:bodyPr vert="horz" lIns="91440" tIns="45720" rIns="91440" bIns="45720" rtlCol="0" anchor="b">
            <a:normAutofit/>
          </a:bodyPr>
          <a:lstStyle>
            <a:lvl1pPr>
              <a:defRPr/>
            </a:lvl1pPr>
          </a:lstStyle>
          <a:p>
            <a:r>
              <a:rPr lang="en-US" dirty="0" smtClean="0"/>
              <a:t>Click to add slide title</a:t>
            </a:r>
            <a:endParaRPr lang="en-US" dirty="0"/>
          </a:p>
        </p:txBody>
      </p:sp>
      <p:sp>
        <p:nvSpPr>
          <p:cNvPr id="9" name="Text Placeholder 8"/>
          <p:cNvSpPr>
            <a:spLocks noGrp="1"/>
          </p:cNvSpPr>
          <p:nvPr>
            <p:ph type="body" sz="quarter" idx="10" hasCustomPrompt="1"/>
          </p:nvPr>
        </p:nvSpPr>
        <p:spPr>
          <a:xfrm>
            <a:off x="685800" y="1508750"/>
            <a:ext cx="7772400" cy="4800600"/>
          </a:xfrm>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dirty="0"/>
          </a:p>
        </p:txBody>
      </p:sp>
    </p:spTree>
    <p:extLst>
      <p:ext uri="{BB962C8B-B14F-4D97-AF65-F5344CB8AC3E}">
        <p14:creationId xmlns:p14="http://schemas.microsoft.com/office/powerpoint/2010/main" val="28188584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650874" y="312714"/>
            <a:ext cx="7842251" cy="1042416"/>
          </a:xfrm>
          <a:prstGeom prst="rect">
            <a:avLst/>
          </a:prstGeom>
        </p:spPr>
        <p:txBody>
          <a:bodyPr vert="horz" lIns="91440" tIns="45720" rIns="91440" bIns="45720" rtlCol="0" anchor="b">
            <a:normAutofit/>
          </a:bodyPr>
          <a:lstStyle>
            <a:lvl1pPr>
              <a:defRPr/>
            </a:lvl1pPr>
          </a:lstStyle>
          <a:p>
            <a:r>
              <a:rPr lang="en-US" dirty="0" smtClean="0"/>
              <a:t>Click to add slide title</a:t>
            </a:r>
            <a:endParaRPr lang="en-US" dirty="0"/>
          </a:p>
        </p:txBody>
      </p:sp>
      <p:sp>
        <p:nvSpPr>
          <p:cNvPr id="9" name="Text Placeholder 8"/>
          <p:cNvSpPr>
            <a:spLocks noGrp="1"/>
          </p:cNvSpPr>
          <p:nvPr>
            <p:ph type="body" sz="quarter" idx="10" hasCustomPrompt="1"/>
          </p:nvPr>
        </p:nvSpPr>
        <p:spPr>
          <a:xfrm>
            <a:off x="685800" y="1508750"/>
            <a:ext cx="7772400" cy="4800600"/>
          </a:xfrm>
        </p:spPr>
        <p:txBody>
          <a:bodyPr/>
          <a:lstStyle>
            <a:lvl1pPr marL="514350" marR="0" indent="-514350" algn="l" defTabSz="914400" rtl="0" eaLnBrk="1" fontAlgn="auto" latinLnBrk="0" hangingPunct="1">
              <a:lnSpc>
                <a:spcPct val="100000"/>
              </a:lnSpc>
              <a:spcBef>
                <a:spcPct val="20000"/>
              </a:spcBef>
              <a:spcAft>
                <a:spcPts val="0"/>
              </a:spcAft>
              <a:buClr>
                <a:srgbClr val="333333"/>
              </a:buClr>
              <a:buSzTx/>
              <a:buFont typeface="+mj-lt"/>
              <a:buAutoNum type="arabicPeriod"/>
              <a:tabLst/>
              <a:defRPr b="0"/>
            </a:lvl1pPr>
            <a:lvl2pPr marL="914400" indent="-457200">
              <a:buClr>
                <a:srgbClr val="333333"/>
              </a:buClr>
              <a:buFont typeface="+mj-lt"/>
              <a:buAutoNum type="arabicPeriod"/>
              <a:defRPr/>
            </a:lvl2pPr>
            <a:lvl3pPr marL="1371600" indent="-457200">
              <a:buClr>
                <a:srgbClr val="333333"/>
              </a:buClr>
              <a:buFont typeface="+mj-lt"/>
              <a:buAutoNum type="arabicPeriod"/>
              <a:defRPr/>
            </a:lvl3pPr>
            <a:lvl4pPr marL="1828800" indent="-457200">
              <a:buClr>
                <a:srgbClr val="333333"/>
              </a:buClr>
              <a:buFont typeface="+mj-lt"/>
              <a:buAutoNum type="arabicPeriod"/>
              <a:defRPr/>
            </a:lvl4pPr>
            <a:lvl5pPr marL="2286000" indent="-457200">
              <a:buClr>
                <a:srgbClr val="333333"/>
              </a:buClr>
              <a:buFont typeface="+mj-lt"/>
              <a:buAutoNum type="arabicPeriod"/>
              <a:defRPr/>
            </a:lvl5pPr>
          </a:lstStyle>
          <a:p>
            <a:pPr lvl="0"/>
            <a:r>
              <a:rPr lang="en-US" dirty="0" smtClean="0"/>
              <a:t>Click to add text</a:t>
            </a:r>
          </a:p>
          <a:p>
            <a:pPr marL="514350" marR="0" lvl="0" indent="-514350" algn="l" defTabSz="914400" rtl="0" eaLnBrk="1" fontAlgn="auto" latinLnBrk="0" hangingPunct="1">
              <a:lnSpc>
                <a:spcPct val="100000"/>
              </a:lnSpc>
              <a:spcBef>
                <a:spcPct val="20000"/>
              </a:spcBef>
              <a:spcAft>
                <a:spcPts val="0"/>
              </a:spcAft>
              <a:buClr>
                <a:srgbClr val="333333"/>
              </a:buClr>
              <a:buSzTx/>
              <a:buFont typeface="+mj-lt"/>
              <a:buAutoNum type="arabicPeriod"/>
              <a:tabLst/>
              <a:defRPr/>
            </a:pPr>
            <a:r>
              <a:rPr lang="en-US" dirty="0" smtClean="0"/>
              <a:t>Click to add text</a:t>
            </a:r>
          </a:p>
          <a:p>
            <a:pPr marL="514350" marR="0" lvl="0" indent="-514350" algn="l" defTabSz="914400" rtl="0" eaLnBrk="1" fontAlgn="auto" latinLnBrk="0" hangingPunct="1">
              <a:lnSpc>
                <a:spcPct val="100000"/>
              </a:lnSpc>
              <a:spcBef>
                <a:spcPct val="20000"/>
              </a:spcBef>
              <a:spcAft>
                <a:spcPts val="0"/>
              </a:spcAft>
              <a:buClr>
                <a:srgbClr val="333333"/>
              </a:buClr>
              <a:buSzTx/>
              <a:buFont typeface="+mj-lt"/>
              <a:buAutoNum type="arabicPeriod"/>
              <a:tabLst/>
              <a:defRPr/>
            </a:pPr>
            <a:r>
              <a:rPr lang="en-US" dirty="0" smtClean="0"/>
              <a:t>Click to add text</a:t>
            </a:r>
          </a:p>
          <a:p>
            <a:pPr lvl="0"/>
            <a:endParaRPr lang="en-US" dirty="0" smtClean="0"/>
          </a:p>
          <a:p>
            <a:pPr lvl="0"/>
            <a:endParaRPr lang="en-US" dirty="0" smtClean="0"/>
          </a:p>
        </p:txBody>
      </p:sp>
      <p:sp>
        <p:nvSpPr>
          <p:cNvPr id="5"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dirty="0"/>
          </a:p>
        </p:txBody>
      </p:sp>
    </p:spTree>
    <p:extLst>
      <p:ext uri="{BB962C8B-B14F-4D97-AF65-F5344CB8AC3E}">
        <p14:creationId xmlns:p14="http://schemas.microsoft.com/office/powerpoint/2010/main" val="169231390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650874" y="312714"/>
            <a:ext cx="7842251" cy="1042416"/>
          </a:xfrm>
          <a:prstGeom prst="rect">
            <a:avLst/>
          </a:prstGeom>
        </p:spPr>
        <p:txBody>
          <a:bodyPr vert="horz" lIns="91440" tIns="45720" rIns="91440" bIns="45720" rtlCol="0" anchor="b">
            <a:normAutofit/>
          </a:bodyPr>
          <a:lstStyle>
            <a:lvl1pPr>
              <a:defRPr/>
            </a:lvl1pPr>
          </a:lstStyle>
          <a:p>
            <a:r>
              <a:rPr lang="en-US" dirty="0" smtClean="0"/>
              <a:t>Click to add slide title</a:t>
            </a:r>
            <a:endParaRPr lang="en-US" dirty="0"/>
          </a:p>
        </p:txBody>
      </p:sp>
      <p:sp>
        <p:nvSpPr>
          <p:cNvPr id="5"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dirty="0"/>
          </a:p>
        </p:txBody>
      </p:sp>
    </p:spTree>
    <p:extLst>
      <p:ext uri="{BB962C8B-B14F-4D97-AF65-F5344CB8AC3E}">
        <p14:creationId xmlns:p14="http://schemas.microsoft.com/office/powerpoint/2010/main" val="36733080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Agenda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 y="160"/>
            <a:ext cx="9143575" cy="6857681"/>
          </a:xfrm>
          <a:prstGeom prst="rect">
            <a:avLst/>
          </a:prstGeom>
        </p:spPr>
      </p:pic>
      <p:sp>
        <p:nvSpPr>
          <p:cNvPr id="5" name="Text Placeholder 4"/>
          <p:cNvSpPr>
            <a:spLocks noGrp="1"/>
          </p:cNvSpPr>
          <p:nvPr>
            <p:ph type="body" sz="quarter" idx="11"/>
          </p:nvPr>
        </p:nvSpPr>
        <p:spPr>
          <a:xfrm>
            <a:off x="228600" y="3032956"/>
            <a:ext cx="8686800" cy="2787660"/>
          </a:xfrm>
        </p:spPr>
        <p:txBody>
          <a:bodyPr>
            <a:normAutofit/>
          </a:bodyPr>
          <a:lstStyle>
            <a:lvl1pPr marL="0" indent="0" algn="ctr">
              <a:buNone/>
              <a:defRPr sz="4800" b="1">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stStyle>
          <a:p>
            <a:pPr lvl="0"/>
            <a:endParaRPr lang="en-US" dirty="0"/>
          </a:p>
        </p:txBody>
      </p:sp>
      <p:sp>
        <p:nvSpPr>
          <p:cNvPr id="6" name="Text Placeholder 7"/>
          <p:cNvSpPr>
            <a:spLocks noGrp="1"/>
          </p:cNvSpPr>
          <p:nvPr>
            <p:ph type="body" sz="quarter" idx="12"/>
          </p:nvPr>
        </p:nvSpPr>
        <p:spPr>
          <a:xfrm>
            <a:off x="228600" y="1268760"/>
            <a:ext cx="8686800" cy="1764196"/>
          </a:xfrm>
        </p:spPr>
        <p:txBody>
          <a:bodyPr anchor="b">
            <a:normAutofit/>
          </a:bodyPr>
          <a:lstStyle>
            <a:lvl1pPr marL="0" indent="0" algn="ctr">
              <a:buNone/>
              <a:defRPr sz="3200" b="1">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stStyle>
          <a:p>
            <a:pPr lvl="0"/>
            <a:endParaRPr lang="en-US" dirty="0"/>
          </a:p>
        </p:txBody>
      </p:sp>
      <p:sp>
        <p:nvSpPr>
          <p:cNvPr id="8" name="Rectangle 7"/>
          <p:cNvSpPr/>
          <p:nvPr userDrawn="1"/>
        </p:nvSpPr>
        <p:spPr>
          <a:xfrm>
            <a:off x="0" y="0"/>
            <a:ext cx="9144000" cy="4334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hangingPunct="0"/>
            <a:endParaRPr lang="en-US" dirty="0">
              <a:solidFill>
                <a:srgbClr val="FFFFFF"/>
              </a:solidFill>
            </a:endParaRPr>
          </a:p>
        </p:txBody>
      </p:sp>
    </p:spTree>
    <p:extLst>
      <p:ext uri="{BB962C8B-B14F-4D97-AF65-F5344CB8AC3E}">
        <p14:creationId xmlns:p14="http://schemas.microsoft.com/office/powerpoint/2010/main" val="225520132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slide title</a:t>
            </a:r>
            <a:endParaRPr lang="en-US" dirty="0"/>
          </a:p>
        </p:txBody>
      </p:sp>
      <p:sp>
        <p:nvSpPr>
          <p:cNvPr id="8" name="Chart Placeholder 7"/>
          <p:cNvSpPr>
            <a:spLocks noGrp="1"/>
          </p:cNvSpPr>
          <p:nvPr>
            <p:ph type="chart" sz="quarter" idx="10"/>
          </p:nvPr>
        </p:nvSpPr>
        <p:spPr>
          <a:xfrm>
            <a:off x="685800" y="1592796"/>
            <a:ext cx="7772400" cy="4734852"/>
          </a:xfrm>
        </p:spPr>
        <p:txBody>
          <a:bodyPr/>
          <a:lstStyle>
            <a:lvl1pPr marL="0" indent="0">
              <a:buNone/>
              <a:defRPr/>
            </a:lvl1pPr>
          </a:lstStyle>
          <a:p>
            <a:endParaRPr lang="en-US" dirty="0"/>
          </a:p>
        </p:txBody>
      </p:sp>
      <p:sp>
        <p:nvSpPr>
          <p:cNvPr id="5"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dirty="0"/>
          </a:p>
        </p:txBody>
      </p:sp>
      <p:sp>
        <p:nvSpPr>
          <p:cNvPr id="6" name="Text Placeholder 14"/>
          <p:cNvSpPr>
            <a:spLocks noGrp="1"/>
          </p:cNvSpPr>
          <p:nvPr>
            <p:ph type="body" sz="quarter" idx="14" hasCustomPrompt="1"/>
          </p:nvPr>
        </p:nvSpPr>
        <p:spPr>
          <a:xfrm>
            <a:off x="685800" y="6501400"/>
            <a:ext cx="7772400" cy="169277"/>
          </a:xfrm>
          <a:prstGeom prst="rect">
            <a:avLst/>
          </a:prstGeom>
        </p:spPr>
        <p:txBody>
          <a:bodyPr wrap="square" lIns="0" tIns="0" rIns="0" bIns="0" anchor="b">
            <a:spAutoFit/>
          </a:bodyPr>
          <a:lstStyle>
            <a:lvl1pPr marL="0" indent="0">
              <a:spcAft>
                <a:spcPts val="0"/>
              </a:spcAft>
              <a:buNone/>
              <a:defRPr sz="1100" i="1">
                <a:solidFill>
                  <a:schemeClr val="tx1"/>
                </a:solidFill>
              </a:defRPr>
            </a:lvl1pPr>
          </a:lstStyle>
          <a:p>
            <a:pPr lvl="0"/>
            <a:r>
              <a:rPr lang="en-US" dirty="0" smtClean="0"/>
              <a:t>Source: </a:t>
            </a:r>
            <a:endParaRPr lang="en-US" dirty="0"/>
          </a:p>
        </p:txBody>
      </p:sp>
    </p:spTree>
    <p:extLst>
      <p:ext uri="{BB962C8B-B14F-4D97-AF65-F5344CB8AC3E}">
        <p14:creationId xmlns:p14="http://schemas.microsoft.com/office/powerpoint/2010/main" val="128034727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w/ highlighted point">
    <p:spTree>
      <p:nvGrpSpPr>
        <p:cNvPr id="1" name=""/>
        <p:cNvGrpSpPr/>
        <p:nvPr/>
      </p:nvGrpSpPr>
      <p:grpSpPr>
        <a:xfrm>
          <a:off x="0" y="0"/>
          <a:ext cx="0" cy="0"/>
          <a:chOff x="0" y="0"/>
          <a:chExt cx="0" cy="0"/>
        </a:xfrm>
      </p:grpSpPr>
      <p:pic>
        <p:nvPicPr>
          <p:cNvPr id="7" name="Picture 2" descr="C:\Users\kdevaul.ERS\Pictures\2020 light grey block.t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56062"/>
          <a:stretch/>
        </p:blipFill>
        <p:spPr bwMode="auto">
          <a:xfrm>
            <a:off x="15159" y="5771705"/>
            <a:ext cx="9144000" cy="6528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a:lvl1pPr>
          </a:lstStyle>
          <a:p>
            <a:r>
              <a:rPr lang="en-US" dirty="0" smtClean="0"/>
              <a:t>Click to add slide title</a:t>
            </a:r>
            <a:endParaRPr lang="en-US" dirty="0"/>
          </a:p>
        </p:txBody>
      </p:sp>
      <p:sp>
        <p:nvSpPr>
          <p:cNvPr id="8" name="Chart Placeholder 7"/>
          <p:cNvSpPr>
            <a:spLocks noGrp="1"/>
          </p:cNvSpPr>
          <p:nvPr>
            <p:ph type="chart" sz="quarter" idx="10"/>
          </p:nvPr>
        </p:nvSpPr>
        <p:spPr>
          <a:xfrm>
            <a:off x="685800" y="1592796"/>
            <a:ext cx="7772400" cy="4102099"/>
          </a:xfrm>
        </p:spPr>
        <p:txBody>
          <a:bodyPr/>
          <a:lstStyle>
            <a:lvl1pPr marL="0" indent="0">
              <a:buNone/>
              <a:defRPr/>
            </a:lvl1pPr>
          </a:lstStyle>
          <a:p>
            <a:endParaRPr lang="en-US" dirty="0"/>
          </a:p>
        </p:txBody>
      </p:sp>
      <p:sp>
        <p:nvSpPr>
          <p:cNvPr id="4" name="Text Placeholder 14"/>
          <p:cNvSpPr>
            <a:spLocks noGrp="1"/>
          </p:cNvSpPr>
          <p:nvPr>
            <p:ph type="body" sz="quarter" idx="14" hasCustomPrompt="1"/>
          </p:nvPr>
        </p:nvSpPr>
        <p:spPr>
          <a:xfrm>
            <a:off x="685800" y="6501400"/>
            <a:ext cx="7772400" cy="169277"/>
          </a:xfrm>
          <a:prstGeom prst="rect">
            <a:avLst/>
          </a:prstGeom>
        </p:spPr>
        <p:txBody>
          <a:bodyPr wrap="square" lIns="0" tIns="0" rIns="0" bIns="0" anchor="b">
            <a:spAutoFit/>
          </a:bodyPr>
          <a:lstStyle>
            <a:lvl1pPr marL="0" indent="0">
              <a:spcAft>
                <a:spcPts val="0"/>
              </a:spcAft>
              <a:buNone/>
              <a:defRPr sz="1100" i="1">
                <a:solidFill>
                  <a:schemeClr val="tx1"/>
                </a:solidFill>
              </a:defRPr>
            </a:lvl1pPr>
          </a:lstStyle>
          <a:p>
            <a:pPr lvl="0"/>
            <a:r>
              <a:rPr lang="en-US" dirty="0" smtClean="0"/>
              <a:t>Source: </a:t>
            </a:r>
            <a:endParaRPr lang="en-US" dirty="0"/>
          </a:p>
        </p:txBody>
      </p:sp>
      <p:sp>
        <p:nvSpPr>
          <p:cNvPr id="6"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dirty="0"/>
          </a:p>
        </p:txBody>
      </p:sp>
      <p:sp>
        <p:nvSpPr>
          <p:cNvPr id="5" name="Text Placeholder 4"/>
          <p:cNvSpPr>
            <a:spLocks noGrp="1"/>
          </p:cNvSpPr>
          <p:nvPr>
            <p:ph type="body" sz="quarter" idx="15" hasCustomPrompt="1"/>
          </p:nvPr>
        </p:nvSpPr>
        <p:spPr>
          <a:xfrm>
            <a:off x="685800" y="5848022"/>
            <a:ext cx="7772400" cy="538163"/>
          </a:xfrm>
        </p:spPr>
        <p:txBody>
          <a:bodyPr/>
          <a:lstStyle>
            <a:lvl1pPr marL="0" indent="0" algn="ctr">
              <a:buNone/>
              <a:defRPr b="1"/>
            </a:lvl1pPr>
          </a:lstStyle>
          <a:p>
            <a:pPr lvl="0"/>
            <a:r>
              <a:rPr lang="en-US" dirty="0" smtClean="0"/>
              <a:t>Click to add highlighted point</a:t>
            </a:r>
          </a:p>
        </p:txBody>
      </p:sp>
    </p:spTree>
    <p:extLst>
      <p:ext uri="{BB962C8B-B14F-4D97-AF65-F5344CB8AC3E}">
        <p14:creationId xmlns:p14="http://schemas.microsoft.com/office/powerpoint/2010/main" val="16609491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w/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slide title</a:t>
            </a:r>
            <a:endParaRPr lang="en-US" dirty="0"/>
          </a:p>
        </p:txBody>
      </p:sp>
      <p:sp>
        <p:nvSpPr>
          <p:cNvPr id="5" name="Text Placeholder 14"/>
          <p:cNvSpPr>
            <a:spLocks noGrp="1"/>
          </p:cNvSpPr>
          <p:nvPr>
            <p:ph type="body" sz="quarter" idx="14" hasCustomPrompt="1"/>
          </p:nvPr>
        </p:nvSpPr>
        <p:spPr>
          <a:xfrm>
            <a:off x="685800" y="6370528"/>
            <a:ext cx="7772400" cy="169277"/>
          </a:xfrm>
          <a:prstGeom prst="rect">
            <a:avLst/>
          </a:prstGeom>
        </p:spPr>
        <p:txBody>
          <a:bodyPr wrap="square" lIns="0" tIns="0" rIns="0" bIns="0" anchor="b">
            <a:spAutoFit/>
          </a:bodyPr>
          <a:lstStyle>
            <a:lvl1pPr marL="0" indent="0">
              <a:spcAft>
                <a:spcPts val="0"/>
              </a:spcAft>
              <a:buNone/>
              <a:defRPr sz="1100" i="1">
                <a:solidFill>
                  <a:schemeClr val="tx1"/>
                </a:solidFill>
              </a:defRPr>
            </a:lvl1pPr>
          </a:lstStyle>
          <a:p>
            <a:pPr lvl="0"/>
            <a:r>
              <a:rPr lang="en-US" dirty="0" smtClean="0"/>
              <a:t>Source: </a:t>
            </a:r>
            <a:endParaRPr lang="en-US" dirty="0"/>
          </a:p>
        </p:txBody>
      </p:sp>
      <p:sp>
        <p:nvSpPr>
          <p:cNvPr id="6" name="Table Placeholder 3"/>
          <p:cNvSpPr>
            <a:spLocks noGrp="1"/>
          </p:cNvSpPr>
          <p:nvPr>
            <p:ph type="tbl" sz="quarter" idx="12"/>
          </p:nvPr>
        </p:nvSpPr>
        <p:spPr>
          <a:xfrm>
            <a:off x="685800" y="1775780"/>
            <a:ext cx="7772400" cy="4572000"/>
          </a:xfrm>
        </p:spPr>
        <p:txBody>
          <a:bodyPr/>
          <a:lstStyle/>
          <a:p>
            <a:endParaRPr lang="en-US" dirty="0"/>
          </a:p>
        </p:txBody>
      </p:sp>
      <p:sp>
        <p:nvSpPr>
          <p:cNvPr id="8"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dirty="0"/>
          </a:p>
        </p:txBody>
      </p:sp>
    </p:spTree>
    <p:extLst>
      <p:ext uri="{BB962C8B-B14F-4D97-AF65-F5344CB8AC3E}">
        <p14:creationId xmlns:p14="http://schemas.microsoft.com/office/powerpoint/2010/main" val="27975323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77D28B-ECE2-46B4-A815-2029B6959927}" type="datetime1">
              <a:rPr lang="en-US" smtClean="0"/>
              <a:t>3/9/2016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32F8F0-2500-304F-8844-5CC1ADF968B8}"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slide w/ pictur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 y="160"/>
            <a:ext cx="9143575" cy="6857681"/>
          </a:xfrm>
          <a:prstGeom prst="rect">
            <a:avLst/>
          </a:prstGeom>
        </p:spPr>
      </p:pic>
      <p:sp>
        <p:nvSpPr>
          <p:cNvPr id="5" name="Text Placeholder 4"/>
          <p:cNvSpPr>
            <a:spLocks noGrp="1"/>
          </p:cNvSpPr>
          <p:nvPr>
            <p:ph type="body" sz="quarter" idx="11" hasCustomPrompt="1"/>
          </p:nvPr>
        </p:nvSpPr>
        <p:spPr>
          <a:xfrm>
            <a:off x="3318793" y="1016732"/>
            <a:ext cx="4645868" cy="4356484"/>
          </a:xfrm>
        </p:spPr>
        <p:txBody>
          <a:bodyPr>
            <a:normAutofit/>
          </a:bodyPr>
          <a:lstStyle>
            <a:lvl1pPr marL="0" indent="0" algn="l">
              <a:buNone/>
              <a:defRPr sz="3600" b="1">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stStyle>
          <a:p>
            <a:pPr lvl="0"/>
            <a:r>
              <a:rPr lang="en-US" dirty="0" smtClean="0"/>
              <a:t>Click to add quote</a:t>
            </a:r>
            <a:endParaRPr lang="en-US" dirty="0"/>
          </a:p>
        </p:txBody>
      </p:sp>
      <p:sp>
        <p:nvSpPr>
          <p:cNvPr id="6" name="Text Placeholder 7"/>
          <p:cNvSpPr>
            <a:spLocks noGrp="1"/>
          </p:cNvSpPr>
          <p:nvPr>
            <p:ph type="body" sz="quarter" idx="12" hasCustomPrompt="1"/>
          </p:nvPr>
        </p:nvSpPr>
        <p:spPr>
          <a:xfrm>
            <a:off x="3316275" y="5373216"/>
            <a:ext cx="4644516" cy="756084"/>
          </a:xfrm>
        </p:spPr>
        <p:txBody>
          <a:bodyPr anchor="b">
            <a:normAutofit/>
          </a:bodyPr>
          <a:lstStyle>
            <a:lvl1pPr marL="0" indent="0" algn="r">
              <a:buNone/>
              <a:defRPr sz="2800" b="1" baseline="0">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stStyle>
          <a:p>
            <a:pPr lvl="0"/>
            <a:r>
              <a:rPr lang="en-US" dirty="0" smtClean="0"/>
              <a:t>-- Click to add name</a:t>
            </a:r>
            <a:endParaRPr lang="en-US" dirty="0"/>
          </a:p>
        </p:txBody>
      </p:sp>
      <p:sp>
        <p:nvSpPr>
          <p:cNvPr id="8" name="Rectangle 7"/>
          <p:cNvSpPr/>
          <p:nvPr userDrawn="1"/>
        </p:nvSpPr>
        <p:spPr>
          <a:xfrm>
            <a:off x="0" y="0"/>
            <a:ext cx="9144000" cy="4334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hangingPunct="0"/>
            <a:endParaRPr lang="en-US" dirty="0">
              <a:solidFill>
                <a:srgbClr val="FFFFFF"/>
              </a:solidFill>
            </a:endParaRPr>
          </a:p>
        </p:txBody>
      </p:sp>
      <p:sp>
        <p:nvSpPr>
          <p:cNvPr id="7" name="TextBox 6"/>
          <p:cNvSpPr txBox="1"/>
          <p:nvPr userDrawn="1"/>
        </p:nvSpPr>
        <p:spPr>
          <a:xfrm>
            <a:off x="7852693" y="3805297"/>
            <a:ext cx="990600" cy="2215991"/>
          </a:xfrm>
          <a:prstGeom prst="rect">
            <a:avLst/>
          </a:prstGeom>
          <a:noFill/>
        </p:spPr>
        <p:txBody>
          <a:bodyPr wrap="square" rtlCol="0">
            <a:spAutoFit/>
          </a:bodyPr>
          <a:lstStyle/>
          <a:p>
            <a:pPr defTabSz="914400" eaLnBrk="0" hangingPunct="0"/>
            <a:r>
              <a:rPr lang="en-US" sz="13800" b="1" dirty="0" smtClean="0">
                <a:solidFill>
                  <a:srgbClr val="D3E056"/>
                </a:solidFill>
                <a:latin typeface="Arial Narrow"/>
              </a:rPr>
              <a:t>”</a:t>
            </a:r>
            <a:endParaRPr lang="en-US" sz="13800" b="1" dirty="0">
              <a:solidFill>
                <a:srgbClr val="D3E056"/>
              </a:solidFill>
              <a:latin typeface="Arial Narrow"/>
            </a:endParaRPr>
          </a:p>
        </p:txBody>
      </p:sp>
      <p:sp>
        <p:nvSpPr>
          <p:cNvPr id="9" name="TextBox 8"/>
          <p:cNvSpPr txBox="1"/>
          <p:nvPr userDrawn="1"/>
        </p:nvSpPr>
        <p:spPr>
          <a:xfrm>
            <a:off x="2555776" y="368660"/>
            <a:ext cx="990600" cy="2215991"/>
          </a:xfrm>
          <a:prstGeom prst="rect">
            <a:avLst/>
          </a:prstGeom>
          <a:noFill/>
        </p:spPr>
        <p:txBody>
          <a:bodyPr wrap="square" rtlCol="0">
            <a:spAutoFit/>
          </a:bodyPr>
          <a:lstStyle/>
          <a:p>
            <a:pPr defTabSz="914400" eaLnBrk="0" hangingPunct="0"/>
            <a:r>
              <a:rPr lang="en-US" sz="13800" b="1" dirty="0" smtClean="0">
                <a:solidFill>
                  <a:srgbClr val="D3E056"/>
                </a:solidFill>
                <a:latin typeface="Arial Narrow"/>
              </a:rPr>
              <a:t>“</a:t>
            </a:r>
            <a:endParaRPr lang="en-US" sz="13800" b="1" dirty="0">
              <a:solidFill>
                <a:srgbClr val="D3E056"/>
              </a:solidFill>
              <a:latin typeface="Arial Narrow"/>
            </a:endParaRPr>
          </a:p>
        </p:txBody>
      </p:sp>
      <p:sp>
        <p:nvSpPr>
          <p:cNvPr id="4" name="Picture Placeholder 3"/>
          <p:cNvSpPr>
            <a:spLocks noGrp="1"/>
          </p:cNvSpPr>
          <p:nvPr>
            <p:ph type="pic" sz="quarter" idx="13"/>
          </p:nvPr>
        </p:nvSpPr>
        <p:spPr>
          <a:xfrm>
            <a:off x="611560" y="3424297"/>
            <a:ext cx="2448272" cy="2717912"/>
          </a:xfrm>
        </p:spPr>
        <p:txBody>
          <a:bodyPr/>
          <a:lstStyle/>
          <a:p>
            <a:endParaRPr lang="en-US" dirty="0"/>
          </a:p>
        </p:txBody>
      </p:sp>
    </p:spTree>
    <p:extLst>
      <p:ext uri="{BB962C8B-B14F-4D97-AF65-F5344CB8AC3E}">
        <p14:creationId xmlns:p14="http://schemas.microsoft.com/office/powerpoint/2010/main" val="28795702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ighlight right">
    <p:spTree>
      <p:nvGrpSpPr>
        <p:cNvPr id="1" name=""/>
        <p:cNvGrpSpPr/>
        <p:nvPr/>
      </p:nvGrpSpPr>
      <p:grpSpPr>
        <a:xfrm>
          <a:off x="0" y="0"/>
          <a:ext cx="0" cy="0"/>
          <a:chOff x="0" y="0"/>
          <a:chExt cx="0" cy="0"/>
        </a:xfrm>
      </p:grpSpPr>
      <p:sp>
        <p:nvSpPr>
          <p:cNvPr id="7" name="Title 1"/>
          <p:cNvSpPr txBox="1">
            <a:spLocks/>
          </p:cNvSpPr>
          <p:nvPr userDrawn="1"/>
        </p:nvSpPr>
        <p:spPr>
          <a:xfrm>
            <a:off x="228600" y="226116"/>
            <a:ext cx="8686800" cy="1069284"/>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600" kern="1200">
                <a:solidFill>
                  <a:schemeClr val="bg1"/>
                </a:solidFill>
                <a:latin typeface="Segoe UI" pitchFamily="34" charset="0"/>
                <a:ea typeface="Segoe UI" pitchFamily="34" charset="0"/>
                <a:cs typeface="Segoe UI" pitchFamily="34" charset="0"/>
              </a:defRPr>
            </a:lvl1pPr>
          </a:lstStyle>
          <a:p>
            <a:r>
              <a:rPr lang="en-US" dirty="0" smtClean="0">
                <a:solidFill>
                  <a:srgbClr val="FFFFFF"/>
                </a:solidFill>
              </a:rPr>
              <a:t>Click to edit Master title style</a:t>
            </a:r>
            <a:endParaRPr lang="en-US" dirty="0">
              <a:solidFill>
                <a:srgbClr val="FFFFFF"/>
              </a:solidFill>
            </a:endParaRPr>
          </a:p>
        </p:txBody>
      </p:sp>
      <p:sp>
        <p:nvSpPr>
          <p:cNvPr id="11" name="Text Placeholder 6"/>
          <p:cNvSpPr>
            <a:spLocks noGrp="1"/>
          </p:cNvSpPr>
          <p:nvPr>
            <p:ph type="body" sz="quarter" idx="12" hasCustomPrompt="1"/>
          </p:nvPr>
        </p:nvSpPr>
        <p:spPr>
          <a:xfrm>
            <a:off x="693119" y="1693761"/>
            <a:ext cx="4800600" cy="4800600"/>
          </a:xfrm>
        </p:spPr>
        <p:txBody>
          <a:bodyPr/>
          <a:lstStyle>
            <a:lvl1pPr marL="0" indent="0">
              <a:buNone/>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2" descr="C:\Users\kdevaul.ERS\Pictures\2020 light grey block.t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0000"/>
          <a:stretch/>
        </p:blipFill>
        <p:spPr bwMode="auto">
          <a:xfrm>
            <a:off x="5493719" y="3109341"/>
            <a:ext cx="3033995" cy="17192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kdevaul.ERS\Pictures\2020 light grey block.t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9928"/>
          <a:stretch/>
        </p:blipFill>
        <p:spPr bwMode="auto">
          <a:xfrm>
            <a:off x="5503659" y="1679394"/>
            <a:ext cx="3024056" cy="17161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kdevaul.ERS\Pictures\2020 light grey block.t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0000"/>
          <a:stretch/>
        </p:blipFill>
        <p:spPr bwMode="auto">
          <a:xfrm>
            <a:off x="5503658" y="4837566"/>
            <a:ext cx="3024055" cy="17192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2"/>
          <p:cNvSpPr>
            <a:spLocks noGrp="1"/>
          </p:cNvSpPr>
          <p:nvPr>
            <p:ph type="body" idx="11" hasCustomPrompt="1"/>
          </p:nvPr>
        </p:nvSpPr>
        <p:spPr>
          <a:xfrm>
            <a:off x="5608935" y="1871418"/>
            <a:ext cx="2803565" cy="4493386"/>
          </a:xfrm>
        </p:spPr>
        <p:txBody>
          <a:bodyPr anchor="ctr">
            <a:normAutofit/>
          </a:bodyPr>
          <a:lstStyle>
            <a:lvl1pPr marL="0" indent="0" algn="l">
              <a:buNone/>
              <a:defRPr sz="2800" b="1" baseline="0">
                <a:solidFill>
                  <a:schemeClr val="tx1"/>
                </a:solidFill>
                <a:latin typeface="Arial Narrow" pitchFamily="34" charset="0"/>
                <a:ea typeface="Segoe UI" pitchFamily="34" charset="0"/>
                <a:cs typeface="Segoe U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enter highlighted point</a:t>
            </a:r>
          </a:p>
        </p:txBody>
      </p:sp>
      <p:sp>
        <p:nvSpPr>
          <p:cNvPr id="8" name="Title 1"/>
          <p:cNvSpPr>
            <a:spLocks noGrp="1"/>
          </p:cNvSpPr>
          <p:nvPr>
            <p:ph type="title" hasCustomPrompt="1"/>
          </p:nvPr>
        </p:nvSpPr>
        <p:spPr>
          <a:xfrm>
            <a:off x="650875" y="312714"/>
            <a:ext cx="7842251" cy="1042416"/>
          </a:xfrm>
        </p:spPr>
        <p:txBody>
          <a:bodyPr/>
          <a:lstStyle>
            <a:lvl1pPr>
              <a:defRPr baseline="0"/>
            </a:lvl1pPr>
          </a:lstStyle>
          <a:p>
            <a:r>
              <a:rPr lang="en-US" dirty="0" smtClean="0"/>
              <a:t>Click to add slide title</a:t>
            </a:r>
            <a:endParaRPr lang="en-US" dirty="0"/>
          </a:p>
        </p:txBody>
      </p:sp>
      <p:sp>
        <p:nvSpPr>
          <p:cNvPr id="12"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dirty="0"/>
          </a:p>
        </p:txBody>
      </p:sp>
    </p:spTree>
    <p:extLst>
      <p:ext uri="{BB962C8B-B14F-4D97-AF65-F5344CB8AC3E}">
        <p14:creationId xmlns:p14="http://schemas.microsoft.com/office/powerpoint/2010/main" val="220053321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ighlight center">
    <p:spTree>
      <p:nvGrpSpPr>
        <p:cNvPr id="1" name=""/>
        <p:cNvGrpSpPr/>
        <p:nvPr/>
      </p:nvGrpSpPr>
      <p:grpSpPr>
        <a:xfrm>
          <a:off x="0" y="0"/>
          <a:ext cx="0" cy="0"/>
          <a:chOff x="0" y="0"/>
          <a:chExt cx="0" cy="0"/>
        </a:xfrm>
      </p:grpSpPr>
      <p:sp>
        <p:nvSpPr>
          <p:cNvPr id="7" name="Title 1"/>
          <p:cNvSpPr txBox="1">
            <a:spLocks/>
          </p:cNvSpPr>
          <p:nvPr userDrawn="1"/>
        </p:nvSpPr>
        <p:spPr>
          <a:xfrm>
            <a:off x="228600" y="226116"/>
            <a:ext cx="8686800" cy="1069284"/>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600" kern="1200">
                <a:solidFill>
                  <a:schemeClr val="bg1"/>
                </a:solidFill>
                <a:latin typeface="Segoe UI" pitchFamily="34" charset="0"/>
                <a:ea typeface="Segoe UI" pitchFamily="34" charset="0"/>
                <a:cs typeface="Segoe UI" pitchFamily="34" charset="0"/>
              </a:defRPr>
            </a:lvl1pPr>
          </a:lstStyle>
          <a:p>
            <a:r>
              <a:rPr lang="en-US" dirty="0" smtClean="0">
                <a:solidFill>
                  <a:srgbClr val="FFFFFF"/>
                </a:solidFill>
              </a:rPr>
              <a:t>Click to edit Master title style</a:t>
            </a:r>
            <a:endParaRPr lang="en-US" dirty="0">
              <a:solidFill>
                <a:srgbClr val="FFFFFF"/>
              </a:solidFill>
            </a:endParaRPr>
          </a:p>
        </p:txBody>
      </p:sp>
      <p:pic>
        <p:nvPicPr>
          <p:cNvPr id="1026" name="Picture 2" descr="C:\Users\kdevaul.ERS\Pictures\2020 light grey block.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814520"/>
            <a:ext cx="9144000" cy="229235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a:xfrm>
            <a:off x="228600" y="2973270"/>
            <a:ext cx="8686800" cy="1981200"/>
          </a:xfrm>
        </p:spPr>
        <p:txBody>
          <a:bodyPr anchor="ctr">
            <a:normAutofit/>
          </a:bodyPr>
          <a:lstStyle>
            <a:lvl1pPr marL="0" indent="0" algn="ctr">
              <a:buNone/>
              <a:defRPr sz="2800" b="1">
                <a:solidFill>
                  <a:schemeClr val="tx1"/>
                </a:solidFill>
                <a:latin typeface="Arial Narrow"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enter highlighted point</a:t>
            </a:r>
            <a:endParaRPr lang="en-US" dirty="0"/>
          </a:p>
        </p:txBody>
      </p:sp>
      <p:sp>
        <p:nvSpPr>
          <p:cNvPr id="8" name="Title 1"/>
          <p:cNvSpPr>
            <a:spLocks noGrp="1"/>
          </p:cNvSpPr>
          <p:nvPr>
            <p:ph type="title" hasCustomPrompt="1"/>
          </p:nvPr>
        </p:nvSpPr>
        <p:spPr>
          <a:xfrm>
            <a:off x="650875" y="312714"/>
            <a:ext cx="7842251" cy="1042416"/>
          </a:xfrm>
        </p:spPr>
        <p:txBody>
          <a:bodyPr/>
          <a:lstStyle>
            <a:lvl1pPr>
              <a:defRPr baseline="0"/>
            </a:lvl1pPr>
          </a:lstStyle>
          <a:p>
            <a:r>
              <a:rPr lang="en-US" dirty="0" smtClean="0"/>
              <a:t>Click to add slide title</a:t>
            </a:r>
            <a:endParaRPr lang="en-US" dirty="0"/>
          </a:p>
        </p:txBody>
      </p:sp>
      <p:sp>
        <p:nvSpPr>
          <p:cNvPr id="9" name="Text Placeholder 6"/>
          <p:cNvSpPr>
            <a:spLocks noGrp="1"/>
          </p:cNvSpPr>
          <p:nvPr>
            <p:ph type="body" sz="quarter" idx="13" hasCustomPrompt="1"/>
          </p:nvPr>
        </p:nvSpPr>
        <p:spPr>
          <a:xfrm>
            <a:off x="673893" y="1623965"/>
            <a:ext cx="7796215" cy="998663"/>
          </a:xfrm>
        </p:spPr>
        <p:txBody>
          <a:bodyPr/>
          <a:lstStyle>
            <a:lvl1pPr marL="0" indent="0">
              <a:buNone/>
              <a:defRPr/>
            </a:lvl1pPr>
          </a:lstStyle>
          <a:p>
            <a:pPr lvl="0"/>
            <a:r>
              <a:rPr lang="en-US" dirty="0" smtClean="0"/>
              <a:t>Click to add text</a:t>
            </a:r>
          </a:p>
        </p:txBody>
      </p:sp>
      <p:sp>
        <p:nvSpPr>
          <p:cNvPr id="11" name="Text Placeholder 6"/>
          <p:cNvSpPr>
            <a:spLocks noGrp="1"/>
          </p:cNvSpPr>
          <p:nvPr>
            <p:ph type="body" sz="quarter" idx="14" hasCustomPrompt="1"/>
          </p:nvPr>
        </p:nvSpPr>
        <p:spPr>
          <a:xfrm>
            <a:off x="673893" y="5349250"/>
            <a:ext cx="7796215" cy="998663"/>
          </a:xfrm>
        </p:spPr>
        <p:txBody>
          <a:bodyPr/>
          <a:lstStyle>
            <a:lvl1pPr marL="0" indent="0">
              <a:buNone/>
              <a:defRPr/>
            </a:lvl1pPr>
          </a:lstStyle>
          <a:p>
            <a:pPr lvl="0"/>
            <a:r>
              <a:rPr lang="en-US" dirty="0" smtClean="0"/>
              <a:t>Click to add text</a:t>
            </a:r>
          </a:p>
        </p:txBody>
      </p:sp>
      <p:sp>
        <p:nvSpPr>
          <p:cNvPr id="12"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dirty="0"/>
          </a:p>
        </p:txBody>
      </p:sp>
    </p:spTree>
    <p:extLst>
      <p:ext uri="{BB962C8B-B14F-4D97-AF65-F5344CB8AC3E}">
        <p14:creationId xmlns:p14="http://schemas.microsoft.com/office/powerpoint/2010/main" val="114620259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 rIns="73152" rtlCol="0" anchor="ctr"/>
          <a:lstStyle/>
          <a:p>
            <a:pPr algn="ctr" defTabSz="914400" eaLnBrk="0" hangingPunct="0"/>
            <a:endParaRPr lang="en-US" sz="2000" dirty="0">
              <a:solidFill>
                <a:srgbClr val="565658"/>
              </a:solidFill>
            </a:endParaRPr>
          </a:p>
        </p:txBody>
      </p:sp>
    </p:spTree>
    <p:extLst>
      <p:ext uri="{BB962C8B-B14F-4D97-AF65-F5344CB8AC3E}">
        <p14:creationId xmlns:p14="http://schemas.microsoft.com/office/powerpoint/2010/main" val="2945004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 Cov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189"/>
            <a:ext cx="9144000" cy="6073832"/>
          </a:xfrm>
          <a:prstGeom prst="rect">
            <a:avLst/>
          </a:prstGeom>
        </p:spPr>
      </p:pic>
      <p:sp>
        <p:nvSpPr>
          <p:cNvPr id="11" name="Rectangle 10"/>
          <p:cNvSpPr/>
          <p:nvPr userDrawn="1"/>
        </p:nvSpPr>
        <p:spPr>
          <a:xfrm>
            <a:off x="0" y="0"/>
            <a:ext cx="9144000" cy="4334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hangingPunct="0"/>
            <a:endParaRPr lang="en-US" dirty="0">
              <a:solidFill>
                <a:srgbClr val="FFFFFF"/>
              </a:solidFill>
            </a:endParaRPr>
          </a:p>
        </p:txBody>
      </p:sp>
      <p:sp>
        <p:nvSpPr>
          <p:cNvPr id="10" name="Title Placeholder 1"/>
          <p:cNvSpPr>
            <a:spLocks noGrp="1"/>
          </p:cNvSpPr>
          <p:nvPr>
            <p:ph type="title" hasCustomPrompt="1"/>
          </p:nvPr>
        </p:nvSpPr>
        <p:spPr>
          <a:xfrm>
            <a:off x="5938" y="4122204"/>
            <a:ext cx="9138062" cy="1611052"/>
          </a:xfrm>
          <a:prstGeom prst="rect">
            <a:avLst/>
          </a:prstGeom>
          <a:solidFill>
            <a:srgbClr val="1C1C1C">
              <a:alpha val="30196"/>
            </a:srgbClr>
          </a:solidFill>
        </p:spPr>
        <p:txBody>
          <a:bodyPr vert="horz" lIns="91440" tIns="45720" rIns="91440" bIns="45720" rtlCol="0" anchor="b">
            <a:normAutofit/>
          </a:bodyPr>
          <a:lstStyle/>
          <a:p>
            <a:r>
              <a:rPr lang="en-US" dirty="0" smtClean="0"/>
              <a:t>Click to edit title</a:t>
            </a:r>
            <a:endParaRPr lang="en-US" dirty="0"/>
          </a:p>
        </p:txBody>
      </p:sp>
      <p:sp>
        <p:nvSpPr>
          <p:cNvPr id="12" name="Text Placeholder 4"/>
          <p:cNvSpPr>
            <a:spLocks noGrp="1"/>
          </p:cNvSpPr>
          <p:nvPr>
            <p:ph type="body" sz="quarter" idx="10" hasCustomPrompt="1"/>
          </p:nvPr>
        </p:nvSpPr>
        <p:spPr>
          <a:xfrm>
            <a:off x="0" y="5733256"/>
            <a:ext cx="9144000" cy="648072"/>
          </a:xfrm>
        </p:spPr>
        <p:txBody>
          <a:bodyPr>
            <a:normAutofit/>
          </a:bodyPr>
          <a:lstStyle>
            <a:lvl1pPr>
              <a:defRPr sz="3200"/>
            </a:lvl1pPr>
          </a:lstStyle>
          <a:p>
            <a:pPr lvl="0"/>
            <a:r>
              <a:rPr lang="en-US" dirty="0" smtClean="0"/>
              <a:t>Click to edit subtitle</a:t>
            </a:r>
            <a:endParaRPr lang="en-US" dirty="0"/>
          </a:p>
        </p:txBody>
      </p:sp>
      <p:sp>
        <p:nvSpPr>
          <p:cNvPr id="15" name="TextBox 14"/>
          <p:cNvSpPr txBox="1"/>
          <p:nvPr userDrawn="1"/>
        </p:nvSpPr>
        <p:spPr>
          <a:xfrm>
            <a:off x="0" y="6633356"/>
            <a:ext cx="1835696" cy="215444"/>
          </a:xfrm>
          <a:prstGeom prst="rect">
            <a:avLst/>
          </a:prstGeom>
          <a:noFill/>
        </p:spPr>
        <p:txBody>
          <a:bodyPr wrap="square" rtlCol="0">
            <a:spAutoFit/>
          </a:bodyPr>
          <a:lstStyle/>
          <a:p>
            <a:pPr defTabSz="914400" eaLnBrk="0" hangingPunct="0"/>
            <a:r>
              <a:rPr lang="en-US" sz="800" dirty="0" smtClean="0">
                <a:solidFill>
                  <a:srgbClr val="FFFFFF"/>
                </a:solidFill>
                <a:latin typeface="Arial Narrow" pitchFamily="34" charset="0"/>
              </a:rPr>
              <a:t>© Education Resource Strategies, Inc., 2013</a:t>
            </a:r>
            <a:endParaRPr lang="en-US" sz="800" dirty="0">
              <a:solidFill>
                <a:srgbClr val="FFFFFF"/>
              </a:solidFill>
              <a:latin typeface="Arial Narrow" pitchFamily="34" charset="0"/>
            </a:endParaRPr>
          </a:p>
        </p:txBody>
      </p:sp>
    </p:spTree>
    <p:extLst>
      <p:ext uri="{BB962C8B-B14F-4D97-AF65-F5344CB8AC3E}">
        <p14:creationId xmlns:p14="http://schemas.microsoft.com/office/powerpoint/2010/main" val="107937943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ulleted Text + Picture on Right">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686810" y="1752600"/>
            <a:ext cx="7772400" cy="4186237"/>
          </a:xfrm>
          <a:prstGeom prst="rect">
            <a:avLst/>
          </a:prstGeom>
        </p:spPr>
        <p:txBody>
          <a:bodyPr lIns="0" tIns="0" rIns="0" bIns="0"/>
          <a:lstStyle>
            <a:lvl1pPr>
              <a:spcBef>
                <a:spcPts val="1200"/>
              </a:spcBef>
              <a:spcAft>
                <a:spcPts val="600"/>
              </a:spcAft>
              <a:defRPr sz="1600" b="1">
                <a:solidFill>
                  <a:schemeClr val="tx1"/>
                </a:solidFill>
              </a:defRPr>
            </a:lvl1pPr>
            <a:lvl2pPr>
              <a:spcAft>
                <a:spcPts val="700"/>
              </a:spcAft>
              <a:defRPr sz="1500">
                <a:solidFill>
                  <a:schemeClr val="tx1"/>
                </a:solidFill>
              </a:defRPr>
            </a:lvl2pPr>
            <a:lvl3pPr>
              <a:spcAft>
                <a:spcPts val="600"/>
              </a:spcAft>
              <a:defRPr sz="1100">
                <a:solidFill>
                  <a:schemeClr val="tx1"/>
                </a:solidFill>
              </a:defRPr>
            </a:lvl3pPr>
          </a:lstStyle>
          <a:p>
            <a:pPr lvl="0"/>
            <a:r>
              <a:rPr lang="en-US" dirty="0" smtClean="0"/>
              <a:t>Click to edit Master text styles</a:t>
            </a:r>
          </a:p>
          <a:p>
            <a:pPr lvl="1"/>
            <a:r>
              <a:rPr lang="en-US" dirty="0" smtClean="0"/>
              <a:t>Second level</a:t>
            </a:r>
          </a:p>
        </p:txBody>
      </p:sp>
      <p:sp>
        <p:nvSpPr>
          <p:cNvPr id="13" name="Title 12"/>
          <p:cNvSpPr>
            <a:spLocks noGrp="1"/>
          </p:cNvSpPr>
          <p:nvPr>
            <p:ph type="title"/>
          </p:nvPr>
        </p:nvSpPr>
        <p:spPr>
          <a:xfrm>
            <a:off x="686810" y="358812"/>
            <a:ext cx="7772400" cy="945823"/>
          </a:xfrm>
          <a:prstGeom prst="rect">
            <a:avLst/>
          </a:prstGeom>
        </p:spPr>
        <p:txBody>
          <a:bodyPr lIns="0" tIns="0" rIns="0" bIns="0" anchor="b" anchorCtr="0"/>
          <a:lstStyle>
            <a:lvl1pPr algn="l" defTabSz="914400" rtl="0" eaLnBrk="1" latinLnBrk="0" hangingPunct="1">
              <a:lnSpc>
                <a:spcPts val="2800"/>
              </a:lnSpc>
              <a:spcBef>
                <a:spcPct val="0"/>
              </a:spcBef>
              <a:buNone/>
              <a:defRPr lang="en-US" sz="3200" b="1" kern="1200" baseline="0" dirty="0">
                <a:solidFill>
                  <a:schemeClr val="tx1"/>
                </a:solidFill>
                <a:latin typeface="Garamond"/>
                <a:ea typeface="+mj-ea"/>
                <a:cs typeface="+mj-cs"/>
              </a:defRPr>
            </a:lvl1pPr>
          </a:lstStyle>
          <a:p>
            <a:r>
              <a:rPr lang="en-US" dirty="0" smtClean="0"/>
              <a:t>Click to edit Master title style</a:t>
            </a:r>
            <a:endParaRPr lang="en-US" dirty="0"/>
          </a:p>
        </p:txBody>
      </p:sp>
      <p:sp>
        <p:nvSpPr>
          <p:cNvPr id="6" name="TextBox 5"/>
          <p:cNvSpPr txBox="1"/>
          <p:nvPr userDrawn="1"/>
        </p:nvSpPr>
        <p:spPr>
          <a:xfrm>
            <a:off x="309152" y="1387058"/>
            <a:ext cx="914400" cy="914400"/>
          </a:xfrm>
          <a:prstGeom prst="rect">
            <a:avLst/>
          </a:prstGeom>
          <a:noFill/>
        </p:spPr>
        <p:txBody>
          <a:bodyPr wrap="none" lIns="0" tIns="0" rIns="0" bIns="0" rtlCol="0">
            <a:noAutofit/>
          </a:bodyPr>
          <a:lstStyle/>
          <a:p>
            <a:pPr defTabSz="914400" eaLnBrk="0" hangingPunct="0">
              <a:spcAft>
                <a:spcPts val="300"/>
              </a:spcAft>
            </a:pPr>
            <a:endParaRPr lang="en-US" sz="1600" dirty="0" smtClean="0">
              <a:solidFill>
                <a:srgbClr val="106AA8"/>
              </a:solidFill>
              <a:latin typeface="Century Gothic" pitchFamily="34" charset="0"/>
            </a:endParaRPr>
          </a:p>
        </p:txBody>
      </p:sp>
      <p:sp>
        <p:nvSpPr>
          <p:cNvPr id="16" name="Picture Placeholder 15"/>
          <p:cNvSpPr>
            <a:spLocks noGrp="1"/>
          </p:cNvSpPr>
          <p:nvPr>
            <p:ph type="pic" sz="quarter" idx="15"/>
          </p:nvPr>
        </p:nvSpPr>
        <p:spPr>
          <a:xfrm>
            <a:off x="5995410" y="1752600"/>
            <a:ext cx="2463800" cy="1828800"/>
          </a:xfrm>
          <a:prstGeom prst="rect">
            <a:avLst/>
          </a:prstGeom>
          <a:effectLst>
            <a:outerShdw blurRad="63500" dist="63500" dir="2700000">
              <a:srgbClr val="000000">
                <a:alpha val="50000"/>
              </a:srgbClr>
            </a:outerShdw>
          </a:effectLst>
        </p:spPr>
        <p:txBody>
          <a:bodyPr vert="horz" anchor="t" anchorCtr="1"/>
          <a:lstStyle>
            <a:lvl1pPr>
              <a:buFontTx/>
              <a:buNone/>
              <a:defRPr/>
            </a:lvl1pPr>
          </a:lstStyle>
          <a:p>
            <a:endParaRPr lang="en-US" dirty="0"/>
          </a:p>
        </p:txBody>
      </p:sp>
      <p:sp>
        <p:nvSpPr>
          <p:cNvPr id="9" name="Text Placeholder 14"/>
          <p:cNvSpPr>
            <a:spLocks noGrp="1"/>
          </p:cNvSpPr>
          <p:nvPr>
            <p:ph type="body" sz="quarter" idx="14" hasCustomPrompt="1"/>
          </p:nvPr>
        </p:nvSpPr>
        <p:spPr>
          <a:xfrm>
            <a:off x="690425" y="6401306"/>
            <a:ext cx="7768785" cy="138499"/>
          </a:xfrm>
          <a:prstGeom prst="rect">
            <a:avLst/>
          </a:prstGeom>
        </p:spPr>
        <p:txBody>
          <a:bodyPr wrap="square" lIns="0" tIns="0" rIns="0" bIns="0" anchor="b">
            <a:spAutoFit/>
          </a:bodyPr>
          <a:lstStyle>
            <a:lvl1pPr marL="0" indent="0">
              <a:spcAft>
                <a:spcPts val="0"/>
              </a:spcAft>
              <a:buNone/>
              <a:defRPr sz="900" i="1">
                <a:solidFill>
                  <a:schemeClr val="tx1"/>
                </a:solidFill>
              </a:defRPr>
            </a:lvl1pPr>
          </a:lstStyle>
          <a:p>
            <a:pPr lvl="0"/>
            <a:r>
              <a:rPr lang="en-US" dirty="0" smtClean="0"/>
              <a:t>Source: </a:t>
            </a:r>
            <a:endParaRPr lang="en-US" dirty="0"/>
          </a:p>
        </p:txBody>
      </p:sp>
      <p:sp>
        <p:nvSpPr>
          <p:cNvPr id="7"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fld id="{8E265E93-A78A-4415-9971-80ECE72FD72D}" type="slidenum">
              <a:rPr lang="en-US" smtClean="0"/>
              <a:pPr/>
              <a:t>‹#›</a:t>
            </a:fld>
            <a:endParaRPr lang="en-US" dirty="0"/>
          </a:p>
        </p:txBody>
      </p:sp>
    </p:spTree>
    <p:extLst>
      <p:ext uri="{BB962C8B-B14F-4D97-AF65-F5344CB8AC3E}">
        <p14:creationId xmlns:p14="http://schemas.microsoft.com/office/powerpoint/2010/main" val="2363779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8E265E93-A78A-4415-9971-80ECE72FD72D}" type="slidenum">
              <a:rPr lang="en-US" smtClean="0"/>
              <a:pPr/>
              <a:t>‹#›</a:t>
            </a:fld>
            <a:endParaRPr lang="en-US" dirty="0"/>
          </a:p>
        </p:txBody>
      </p:sp>
    </p:spTree>
    <p:extLst>
      <p:ext uri="{BB962C8B-B14F-4D97-AF65-F5344CB8AC3E}">
        <p14:creationId xmlns:p14="http://schemas.microsoft.com/office/powerpoint/2010/main" val="1269203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ERS Content w/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76250" y="1585913"/>
            <a:ext cx="8301038" cy="4838700"/>
          </a:xfrm>
          <a:prstGeom prst="rect">
            <a:avLst/>
          </a:prstGeom>
        </p:spPr>
        <p:txBody>
          <a:bodyPr/>
          <a:lstStyle>
            <a:lvl2pPr>
              <a:defRPr>
                <a:latin typeface="Century Gothic" pitchFamily="34" charset="0"/>
              </a:defRPr>
            </a:lvl2pPr>
            <a:lvl3pPr>
              <a:defRPr/>
            </a:lvl3pPr>
          </a:lstStyle>
          <a:p>
            <a:pPr lvl="0"/>
            <a:r>
              <a:rPr lang="en-US" dirty="0" smtClean="0"/>
              <a:t>Click to edit Master text styles</a:t>
            </a:r>
          </a:p>
          <a:p>
            <a:pPr lvl="1"/>
            <a:r>
              <a:rPr lang="en-US" dirty="0" smtClean="0"/>
              <a:t>Second level</a:t>
            </a:r>
          </a:p>
          <a:p>
            <a:pPr lvl="2"/>
            <a:r>
              <a:rPr lang="en-US" dirty="0" smtClean="0"/>
              <a:t>Third level</a:t>
            </a:r>
          </a:p>
          <a:p>
            <a:pPr lvl="1"/>
            <a:endParaRPr lang="en-US" dirty="0" smtClean="0"/>
          </a:p>
        </p:txBody>
      </p:sp>
      <p:sp>
        <p:nvSpPr>
          <p:cNvPr id="11" name="Text Placeholder 10"/>
          <p:cNvSpPr>
            <a:spLocks noGrp="1"/>
          </p:cNvSpPr>
          <p:nvPr>
            <p:ph type="body" sz="quarter" idx="12"/>
          </p:nvPr>
        </p:nvSpPr>
        <p:spPr>
          <a:xfrm>
            <a:off x="981076" y="6234113"/>
            <a:ext cx="7796213" cy="190501"/>
          </a:xfrm>
          <a:prstGeom prst="rect">
            <a:avLst/>
          </a:prstGeom>
        </p:spPr>
        <p:txBody>
          <a:bodyPr anchor="b"/>
          <a:lstStyle>
            <a:lvl1pPr marL="0" indent="0">
              <a:buNone/>
              <a:defRPr sz="1000" b="0" i="1"/>
            </a:lvl1pPr>
            <a:lvl4pPr>
              <a:defRPr sz="1400"/>
            </a:lvl4pPr>
            <a:lvl5pPr>
              <a:defRPr sz="1400"/>
            </a:lvl5pPr>
          </a:lstStyle>
          <a:p>
            <a:pPr lvl="0"/>
            <a:r>
              <a:rPr lang="en-US" smtClean="0"/>
              <a:t>Click to edit Master text styles</a:t>
            </a:r>
          </a:p>
        </p:txBody>
      </p:sp>
      <p:sp>
        <p:nvSpPr>
          <p:cNvPr id="5" name="Footer Placeholder 15"/>
          <p:cNvSpPr>
            <a:spLocks noGrp="1"/>
          </p:cNvSpPr>
          <p:nvPr>
            <p:ph type="ftr" sz="quarter" idx="13"/>
          </p:nvPr>
        </p:nvSpPr>
        <p:spPr>
          <a:xfrm>
            <a:off x="114300" y="6515100"/>
            <a:ext cx="2457450" cy="241300"/>
          </a:xfrm>
          <a:prstGeom prst="rect">
            <a:avLst/>
          </a:prstGeom>
        </p:spPr>
        <p:txBody>
          <a:bodyPr/>
          <a:lstStyle>
            <a:lvl1pPr>
              <a:defRPr/>
            </a:lvl1pPr>
          </a:lstStyle>
          <a:p>
            <a:pPr defTabSz="914400" eaLnBrk="0" hangingPunct="0">
              <a:defRPr/>
            </a:pPr>
            <a:endParaRPr lang="en-US" dirty="0">
              <a:solidFill>
                <a:srgbClr val="005CA9"/>
              </a:solidFill>
              <a:latin typeface="Tahoma" charset="0"/>
            </a:endParaRPr>
          </a:p>
        </p:txBody>
      </p:sp>
      <p:sp>
        <p:nvSpPr>
          <p:cNvPr id="6" name="Slide Number Placeholder 16"/>
          <p:cNvSpPr>
            <a:spLocks noGrp="1"/>
          </p:cNvSpPr>
          <p:nvPr>
            <p:ph type="sldNum" sz="quarter" idx="14"/>
          </p:nvPr>
        </p:nvSpPr>
        <p:spPr>
          <a:xfrm>
            <a:off x="8777288" y="6400800"/>
            <a:ext cx="246062" cy="365125"/>
          </a:xfrm>
          <a:prstGeom prst="rect">
            <a:avLst/>
          </a:prstGeom>
        </p:spPr>
        <p:txBody>
          <a:bodyPr/>
          <a:lstStyle>
            <a:lvl1pPr>
              <a:defRPr/>
            </a:lvl1pPr>
          </a:lstStyle>
          <a:p>
            <a:pPr>
              <a:defRPr/>
            </a:pPr>
            <a:fld id="{3D9FD6B9-929D-41FE-B05B-96086197D8A6}" type="slidenum">
              <a:rPr lang="en-US">
                <a:solidFill>
                  <a:srgbClr val="005CA9"/>
                </a:solidFill>
              </a:rPr>
              <a:pPr>
                <a:defRPr/>
              </a:pPr>
              <a:t>‹#›</a:t>
            </a:fld>
            <a:endParaRPr lang="en-US" dirty="0">
              <a:solidFill>
                <a:srgbClr val="005CA9"/>
              </a:solidFill>
            </a:endParaRPr>
          </a:p>
        </p:txBody>
      </p:sp>
    </p:spTree>
    <p:extLst>
      <p:ext uri="{BB962C8B-B14F-4D97-AF65-F5344CB8AC3E}">
        <p14:creationId xmlns:p14="http://schemas.microsoft.com/office/powerpoint/2010/main" val="1981875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C9B19CE-39B1-42F2-8B41-17B9E5EF7CB4}" type="datetime1">
              <a:rPr lang="en-US" smtClean="0"/>
              <a:t>3/9/2016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E380437-6B61-C846-B6A6-6EE636660F7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4104FC4-5BAD-4CEF-9A8E-20F3223A432A}" type="datetime1">
              <a:rPr lang="en-US" smtClean="0"/>
              <a:t>3/9/2016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A050B0C-38A5-C34A-81BB-4934DCAF281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9ADB368-EE26-4C12-8B7C-1AB5420A9789}" type="datetime1">
              <a:rPr lang="en-US" smtClean="0"/>
              <a:t>3/9/2016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BD4272A-ACA7-BD46-8047-FC595AEFE98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CEE53F1-8E9C-4B86-9762-AE10B1FE0986}" type="datetime1">
              <a:rPr lang="en-US" smtClean="0"/>
              <a:t>3/9/2016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A07FFFE-E7F7-F240-B926-28FF199FBD5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05CCCFB-A51A-4660-8509-6AAA1711DDD4}" type="datetime1">
              <a:rPr lang="en-US" smtClean="0"/>
              <a:t>3/9/2016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508C764-F3C6-C04B-9FB7-5821A6B381D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29F638-05A8-4D43-ABDC-4B85925AA7AC}" type="datetime1">
              <a:rPr lang="en-US" smtClean="0"/>
              <a:t>3/9/2016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B5F9174-D509-E34B-AEE1-615DF13D9C3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6EDDA4-69C7-4E46-A41E-89108A5A797A}" type="datetime1">
              <a:rPr lang="en-US" smtClean="0"/>
              <a:t>3/9/2016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BA68309-7F72-D447-BEFE-08E750F42CE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tif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 charset="0"/>
              </a:defRPr>
            </a:lvl1pPr>
          </a:lstStyle>
          <a:p>
            <a:pPr>
              <a:defRPr/>
            </a:pPr>
            <a:fld id="{AE78A6E4-8EEF-4301-87FF-9311FE858F90}" type="datetime1">
              <a:rPr lang="en-US" smtClean="0"/>
              <a:t>3/9/2016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 charset="0"/>
              </a:defRPr>
            </a:lvl1pPr>
          </a:lstStyle>
          <a:p>
            <a:pPr>
              <a:defRPr/>
            </a:pPr>
            <a:fld id="{2AB9DB8B-FFC4-3D43-BE94-09B143F5626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8" charset="-128"/>
          <a:cs typeface="ＭＳ Ｐゴシック" pitchFamily="8" charset="-128"/>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8" charset="-128"/>
          <a:cs typeface="ＭＳ Ｐゴシック" pitchFamily="8"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8" charset="-128"/>
          <a:cs typeface="ＭＳ Ｐゴシック" pitchFamily="8"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8" charset="-128"/>
          <a:cs typeface="ＭＳ Ｐゴシック" pitchFamily="8"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8" charset="-128"/>
          <a:cs typeface="ＭＳ Ｐゴシック" pitchFamily="8"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itchFamily="8" charset="0"/>
        <a:buChar char="•"/>
        <a:defRPr sz="3200" kern="1200">
          <a:solidFill>
            <a:schemeClr val="tx1"/>
          </a:solidFill>
          <a:latin typeface="+mn-lt"/>
          <a:ea typeface="ＭＳ Ｐゴシック" pitchFamily="8" charset="-128"/>
          <a:cs typeface="ＭＳ Ｐゴシック" pitchFamily="8" charset="-128"/>
        </a:defRPr>
      </a:lvl1pPr>
      <a:lvl2pPr marL="742950" indent="-285750" algn="l" defTabSz="457200" rtl="0" eaLnBrk="1" fontAlgn="base" hangingPunct="1">
        <a:spcBef>
          <a:spcPct val="20000"/>
        </a:spcBef>
        <a:spcAft>
          <a:spcPct val="0"/>
        </a:spcAft>
        <a:buFont typeface="Arial" pitchFamily="8" charset="0"/>
        <a:buChar char="–"/>
        <a:defRPr sz="2800" kern="1200">
          <a:solidFill>
            <a:schemeClr val="tx1"/>
          </a:solidFill>
          <a:latin typeface="+mn-lt"/>
          <a:ea typeface="ＭＳ Ｐゴシック" pitchFamily="8" charset="-128"/>
          <a:cs typeface="+mn-cs"/>
        </a:defRPr>
      </a:lvl2pPr>
      <a:lvl3pPr marL="1143000" indent="-228600" algn="l" defTabSz="457200" rtl="0" eaLnBrk="1" fontAlgn="base" hangingPunct="1">
        <a:spcBef>
          <a:spcPct val="20000"/>
        </a:spcBef>
        <a:spcAft>
          <a:spcPct val="0"/>
        </a:spcAft>
        <a:buFont typeface="Arial" pitchFamily="8" charset="0"/>
        <a:buChar char="•"/>
        <a:defRPr sz="2400" kern="1200">
          <a:solidFill>
            <a:schemeClr val="tx1"/>
          </a:solidFill>
          <a:latin typeface="+mn-lt"/>
          <a:ea typeface="ＭＳ Ｐゴシック" pitchFamily="8" charset="-128"/>
          <a:cs typeface="+mn-cs"/>
        </a:defRPr>
      </a:lvl3pPr>
      <a:lvl4pPr marL="1600200" indent="-228600" algn="l" defTabSz="457200" rtl="0" eaLnBrk="1" fontAlgn="base" hangingPunct="1">
        <a:spcBef>
          <a:spcPct val="20000"/>
        </a:spcBef>
        <a:spcAft>
          <a:spcPct val="0"/>
        </a:spcAft>
        <a:buFont typeface="Arial" pitchFamily="8" charset="0"/>
        <a:buChar char="–"/>
        <a:defRPr sz="2000" kern="1200">
          <a:solidFill>
            <a:schemeClr val="tx1"/>
          </a:solidFill>
          <a:latin typeface="+mn-lt"/>
          <a:ea typeface="ＭＳ Ｐゴシック" pitchFamily="8" charset="-128"/>
          <a:cs typeface="+mn-cs"/>
        </a:defRPr>
      </a:lvl4pPr>
      <a:lvl5pPr marL="2057400" indent="-228600" algn="l" defTabSz="457200" rtl="0" eaLnBrk="1" fontAlgn="base" hangingPunct="1">
        <a:spcBef>
          <a:spcPct val="20000"/>
        </a:spcBef>
        <a:spcAft>
          <a:spcPct val="0"/>
        </a:spcAft>
        <a:buFont typeface="Arial" pitchFamily="8" charset="0"/>
        <a:buChar char="»"/>
        <a:defRPr sz="2000" kern="1200">
          <a:solidFill>
            <a:schemeClr val="tx1"/>
          </a:solidFill>
          <a:latin typeface="+mn-lt"/>
          <a:ea typeface="ＭＳ Ｐゴシック" pitchFamily="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51119"/>
            <a:ext cx="7842251" cy="1042416"/>
          </a:xfrm>
          <a:prstGeom prst="rect">
            <a:avLst/>
          </a:prstGeom>
        </p:spPr>
        <p:txBody>
          <a:bodyPr vert="horz" lIns="91440" tIns="45720" rIns="91440" bIns="45720" rtlCol="0" anchor="b">
            <a:normAutofit/>
          </a:bodyPr>
          <a:lstStyle/>
          <a:p>
            <a:r>
              <a:rPr lang="en-US" dirty="0" smtClean="0"/>
              <a:t>Click to add slide title</a:t>
            </a:r>
            <a:endParaRPr lang="en-US" dirty="0"/>
          </a:p>
        </p:txBody>
      </p:sp>
      <p:sp>
        <p:nvSpPr>
          <p:cNvPr id="3" name="Text Placeholder 2"/>
          <p:cNvSpPr>
            <a:spLocks noGrp="1"/>
          </p:cNvSpPr>
          <p:nvPr>
            <p:ph type="body" idx="1"/>
          </p:nvPr>
        </p:nvSpPr>
        <p:spPr>
          <a:xfrm>
            <a:off x="685800" y="1524000"/>
            <a:ext cx="7772400" cy="4800600"/>
          </a:xfrm>
          <a:prstGeom prst="rect">
            <a:avLst/>
          </a:prstGeom>
        </p:spPr>
        <p:txBody>
          <a:bodyPr vert="horz" lIns="91440" tIns="45720" rIns="91440" bIns="45720" rtlCol="0">
            <a:normAutofit/>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p:nvCxnSpPr>
        <p:spPr>
          <a:xfrm>
            <a:off x="650875" y="1382712"/>
            <a:ext cx="784225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18" cstate="print">
            <a:extLst>
              <a:ext uri="{28A0092B-C50C-407E-A947-70E740481C1C}">
                <a14:useLocalDpi xmlns:a14="http://schemas.microsoft.com/office/drawing/2010/main" val="0"/>
              </a:ext>
            </a:extLst>
          </a:blip>
          <a:srcRect b="95362"/>
          <a:stretch/>
        </p:blipFill>
        <p:spPr>
          <a:xfrm>
            <a:off x="213" y="0"/>
            <a:ext cx="9143575" cy="318036"/>
          </a:xfrm>
          <a:prstGeom prst="rect">
            <a:avLst/>
          </a:prstGeom>
        </p:spPr>
      </p:pic>
      <p:sp>
        <p:nvSpPr>
          <p:cNvPr id="6" name="Slide Number Placeholder 5"/>
          <p:cNvSpPr>
            <a:spLocks noGrp="1"/>
          </p:cNvSpPr>
          <p:nvPr>
            <p:ph type="sldNum" sz="quarter" idx="4"/>
          </p:nvPr>
        </p:nvSpPr>
        <p:spPr>
          <a:xfrm>
            <a:off x="8493125" y="6462995"/>
            <a:ext cx="608655" cy="365125"/>
          </a:xfrm>
          <a:prstGeom prst="rect">
            <a:avLst/>
          </a:prstGeom>
        </p:spPr>
        <p:txBody>
          <a:bodyPr vert="horz" lIns="91440" tIns="45720" rIns="91440" bIns="45720" rtlCol="0" anchor="ctr"/>
          <a:lstStyle>
            <a:lvl1pPr algn="r">
              <a:defRPr sz="1200">
                <a:solidFill>
                  <a:srgbClr val="333333"/>
                </a:solidFill>
                <a:latin typeface="Arial" pitchFamily="34" charset="0"/>
                <a:cs typeface="Arial" pitchFamily="34" charset="0"/>
              </a:defRPr>
            </a:lvl1pPr>
          </a:lstStyle>
          <a:p>
            <a:pPr defTabSz="914400" eaLnBrk="0" hangingPunct="0"/>
            <a:fld id="{8E265E93-A78A-4415-9971-80ECE72FD72D}" type="slidenum">
              <a:rPr lang="en-US" smtClean="0"/>
              <a:pPr defTabSz="914400" eaLnBrk="0" hangingPunct="0"/>
              <a:t>‹#›</a:t>
            </a:fld>
            <a:endParaRPr lang="en-US" dirty="0"/>
          </a:p>
        </p:txBody>
      </p:sp>
    </p:spTree>
    <p:extLst>
      <p:ext uri="{BB962C8B-B14F-4D97-AF65-F5344CB8AC3E}">
        <p14:creationId xmlns:p14="http://schemas.microsoft.com/office/powerpoint/2010/main" val="8777223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timing>
    <p:tnLst>
      <p:par>
        <p:cTn id="1" dur="indefinite" restart="never" nodeType="tmRoot"/>
      </p:par>
    </p:tnLst>
  </p:timing>
  <p:hf hdr="0" ftr="0" dt="0"/>
  <p:txStyles>
    <p:titleStyle>
      <a:lvl1pPr algn="l" defTabSz="914400" rtl="0" eaLnBrk="1" latinLnBrk="0" hangingPunct="1">
        <a:lnSpc>
          <a:spcPct val="100000"/>
        </a:lnSpc>
        <a:spcBef>
          <a:spcPct val="0"/>
        </a:spcBef>
        <a:buNone/>
        <a:defRPr sz="3200" b="1" kern="1200" baseline="0">
          <a:solidFill>
            <a:srgbClr val="565658"/>
          </a:solidFill>
          <a:latin typeface="Arial Narrow" pitchFamily="34" charset="0"/>
          <a:ea typeface="Segoe UI" pitchFamily="34" charset="0"/>
          <a:cs typeface="Segoe UI" pitchFamily="34" charset="0"/>
        </a:defRPr>
      </a:lvl1pPr>
    </p:titleStyle>
    <p:bodyStyle>
      <a:lvl1pPr marL="225425" indent="-225425" algn="l" defTabSz="914400" rtl="0" eaLnBrk="1" latinLnBrk="0" hangingPunct="1">
        <a:spcBef>
          <a:spcPct val="20000"/>
        </a:spcBef>
        <a:buClr>
          <a:schemeClr val="accent1"/>
        </a:buClr>
        <a:buFont typeface="Wingdings" pitchFamily="2" charset="2"/>
        <a:buChar char="§"/>
        <a:defRPr sz="2800" kern="1200">
          <a:solidFill>
            <a:srgbClr val="565658"/>
          </a:solidFill>
          <a:latin typeface="Arial Narrow" pitchFamily="34" charset="0"/>
          <a:ea typeface="+mn-ea"/>
          <a:cs typeface="+mn-cs"/>
        </a:defRPr>
      </a:lvl1pPr>
      <a:lvl2pPr marL="684213" indent="-227013" algn="l" defTabSz="914400" rtl="0" eaLnBrk="1" latinLnBrk="0" hangingPunct="1">
        <a:spcBef>
          <a:spcPct val="20000"/>
        </a:spcBef>
        <a:buClr>
          <a:schemeClr val="accent1"/>
        </a:buClr>
        <a:buFont typeface="Wingdings" pitchFamily="2" charset="2"/>
        <a:buChar char="§"/>
        <a:defRPr sz="2400" kern="1200">
          <a:solidFill>
            <a:srgbClr val="565658"/>
          </a:solidFill>
          <a:latin typeface="Arial Narrow" pitchFamily="34" charset="0"/>
          <a:ea typeface="+mn-ea"/>
          <a:cs typeface="+mn-cs"/>
        </a:defRPr>
      </a:lvl2pPr>
      <a:lvl3pPr marL="1089025" indent="-174625" algn="l" defTabSz="914400" rtl="0" eaLnBrk="1" latinLnBrk="0" hangingPunct="1">
        <a:spcBef>
          <a:spcPct val="20000"/>
        </a:spcBef>
        <a:buClr>
          <a:schemeClr val="accent1"/>
        </a:buClr>
        <a:buFont typeface="Wingdings" pitchFamily="2" charset="2"/>
        <a:buChar char="§"/>
        <a:defRPr sz="2400" kern="1200">
          <a:solidFill>
            <a:srgbClr val="565658"/>
          </a:solidFill>
          <a:latin typeface="Arial Narrow" pitchFamily="34" charset="0"/>
          <a:ea typeface="+mn-ea"/>
          <a:cs typeface="+mn-cs"/>
        </a:defRPr>
      </a:lvl3pPr>
      <a:lvl4pPr marL="1600200" indent="-228600" algn="l" defTabSz="914400" rtl="0" eaLnBrk="1" latinLnBrk="0" hangingPunct="1">
        <a:spcBef>
          <a:spcPct val="20000"/>
        </a:spcBef>
        <a:buClr>
          <a:schemeClr val="accent1"/>
        </a:buClr>
        <a:buFont typeface="Wingdings" pitchFamily="2" charset="2"/>
        <a:buChar char="§"/>
        <a:defRPr sz="2000" kern="1200">
          <a:solidFill>
            <a:srgbClr val="565658"/>
          </a:solidFill>
          <a:latin typeface="Arial Narrow" pitchFamily="34" charset="0"/>
          <a:ea typeface="+mn-ea"/>
          <a:cs typeface="+mn-cs"/>
        </a:defRPr>
      </a:lvl4pPr>
      <a:lvl5pPr marL="2003425" indent="-174625" algn="l" defTabSz="914400" rtl="0" eaLnBrk="1" latinLnBrk="0" hangingPunct="1">
        <a:spcBef>
          <a:spcPct val="20000"/>
        </a:spcBef>
        <a:buClr>
          <a:schemeClr val="accent1"/>
        </a:buClr>
        <a:buFont typeface="Wingdings" pitchFamily="2" charset="2"/>
        <a:buChar char="§"/>
        <a:defRPr sz="2000" kern="1200">
          <a:solidFill>
            <a:srgbClr val="565658"/>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package" Target="../embeddings/Microsoft_Excel_Worksheet15.xlsx"/><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package" Target="../embeddings/Microsoft_Excel_Worksheet16.xlsx"/><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package" Target="../embeddings/Microsoft_Excel_Worksheet17.xlsx"/><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0.emf"/><Relationship Id="rId5" Type="http://schemas.openxmlformats.org/officeDocument/2006/relationships/package" Target="../embeddings/Microsoft_Excel_Worksheet18.xlsx"/><Relationship Id="rId4" Type="http://schemas.openxmlformats.org/officeDocument/2006/relationships/oleObject" Target="../embeddings/oleObject4.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1.emf"/><Relationship Id="rId5" Type="http://schemas.openxmlformats.org/officeDocument/2006/relationships/package" Target="../embeddings/Microsoft_Excel_Worksheet19.xlsx"/><Relationship Id="rId4" Type="http://schemas.openxmlformats.org/officeDocument/2006/relationships/oleObject" Target="../embeddings/oleObject5.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12.emf"/><Relationship Id="rId5" Type="http://schemas.openxmlformats.org/officeDocument/2006/relationships/package" Target="../embeddings/Microsoft_Excel_Worksheet20.xlsx"/><Relationship Id="rId4" Type="http://schemas.openxmlformats.org/officeDocument/2006/relationships/oleObject" Target="../embeddings/oleObject6.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13.emf"/><Relationship Id="rId5" Type="http://schemas.openxmlformats.org/officeDocument/2006/relationships/package" Target="../embeddings/Microsoft_Excel_Worksheet21.xlsx"/><Relationship Id="rId4"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14.emf"/><Relationship Id="rId5" Type="http://schemas.openxmlformats.org/officeDocument/2006/relationships/package" Target="../embeddings/Microsoft_Excel_Worksheet22.xlsx"/><Relationship Id="rId4" Type="http://schemas.openxmlformats.org/officeDocument/2006/relationships/oleObject" Target="../embeddings/oleObject8.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2000" dirty="0" smtClean="0"/>
              <a:t>Five Year Financial Forecast</a:t>
            </a:r>
          </a:p>
          <a:p>
            <a:r>
              <a:rPr lang="en-US" dirty="0" smtClean="0"/>
              <a:t>October 2015 plus Update</a:t>
            </a:r>
          </a:p>
          <a:p>
            <a:r>
              <a:rPr lang="en-US" dirty="0" smtClean="0"/>
              <a:t>As of January 1, 2016</a:t>
            </a:r>
          </a:p>
          <a:p>
            <a:endParaRPr lang="en-US" dirty="0" smtClean="0"/>
          </a:p>
          <a:p>
            <a:endParaRPr lang="en-US" sz="1100" dirty="0"/>
          </a:p>
        </p:txBody>
      </p:sp>
      <p:sp>
        <p:nvSpPr>
          <p:cNvPr id="2" name="Title 1"/>
          <p:cNvSpPr>
            <a:spLocks noGrp="1"/>
          </p:cNvSpPr>
          <p:nvPr>
            <p:ph type="ctrTitle"/>
          </p:nvPr>
        </p:nvSpPr>
        <p:spPr/>
        <p:txBody>
          <a:bodyPr/>
          <a:lstStyle/>
          <a:p>
            <a:r>
              <a:rPr lang="en-US" dirty="0" smtClean="0"/>
              <a:t>Cleveland Municipal School District</a:t>
            </a:r>
            <a:endParaRPr lang="en-US" dirty="0"/>
          </a:p>
        </p:txBody>
      </p:sp>
    </p:spTree>
    <p:extLst>
      <p:ext uri="{BB962C8B-B14F-4D97-AF65-F5344CB8AC3E}">
        <p14:creationId xmlns:p14="http://schemas.microsoft.com/office/powerpoint/2010/main" val="2744028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Cleveland Municipal School District</a:t>
            </a:r>
            <a:br>
              <a:rPr lang="en-US" sz="3100" dirty="0" smtClean="0"/>
            </a:br>
            <a:r>
              <a:rPr lang="en-US" sz="2000" dirty="0" smtClean="0"/>
              <a:t>Property Taxes – Total Collection Rate</a:t>
            </a:r>
            <a:endParaRPr lang="en-US" sz="2000" dirty="0"/>
          </a:p>
        </p:txBody>
      </p:sp>
      <p:sp>
        <p:nvSpPr>
          <p:cNvPr id="7" name="Slide Number Placeholder 6"/>
          <p:cNvSpPr>
            <a:spLocks noGrp="1"/>
          </p:cNvSpPr>
          <p:nvPr>
            <p:ph type="sldNum" sz="quarter" idx="12"/>
          </p:nvPr>
        </p:nvSpPr>
        <p:spPr/>
        <p:txBody>
          <a:bodyPr/>
          <a:lstStyle/>
          <a:p>
            <a:fld id="{2C4220B1-E385-4C5F-8FAC-E103C61D6CE6}" type="slidenum">
              <a:rPr lang="en-US" smtClean="0"/>
              <a:pPr/>
              <a:t>10</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912957116"/>
              </p:ext>
            </p:extLst>
          </p:nvPr>
        </p:nvGraphicFramePr>
        <p:xfrm>
          <a:off x="301625" y="1527174"/>
          <a:ext cx="8504238" cy="46450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5400000">
            <a:off x="-775900" y="3366701"/>
            <a:ext cx="2286000" cy="276999"/>
          </a:xfrm>
          <a:prstGeom prst="rect">
            <a:avLst/>
          </a:prstGeom>
          <a:noFill/>
        </p:spPr>
        <p:txBody>
          <a:bodyPr wrap="square" rtlCol="0">
            <a:spAutoFit/>
          </a:bodyPr>
          <a:lstStyle/>
          <a:p>
            <a:r>
              <a:rPr lang="en-US" sz="1200" b="1" dirty="0" smtClean="0"/>
              <a:t>Current Collection Rate</a:t>
            </a:r>
            <a:endParaRPr lang="en-US" sz="1200" b="1" dirty="0"/>
          </a:p>
        </p:txBody>
      </p:sp>
      <p:sp>
        <p:nvSpPr>
          <p:cNvPr id="6" name="TextBox 5"/>
          <p:cNvSpPr txBox="1"/>
          <p:nvPr/>
        </p:nvSpPr>
        <p:spPr>
          <a:xfrm>
            <a:off x="3733800" y="6096000"/>
            <a:ext cx="1828800" cy="369332"/>
          </a:xfrm>
          <a:prstGeom prst="rect">
            <a:avLst/>
          </a:prstGeom>
          <a:noFill/>
        </p:spPr>
        <p:txBody>
          <a:bodyPr wrap="square" rtlCol="0">
            <a:spAutoFit/>
          </a:bodyPr>
          <a:lstStyle/>
          <a:p>
            <a:pPr algn="ctr"/>
            <a:r>
              <a:rPr lang="en-US" dirty="0" smtClean="0"/>
              <a:t>Calendar Year</a:t>
            </a:r>
            <a:endParaRPr lang="en-US" dirty="0"/>
          </a:p>
        </p:txBody>
      </p:sp>
      <p:sp>
        <p:nvSpPr>
          <p:cNvPr id="3" name="TextBox 2"/>
          <p:cNvSpPr txBox="1"/>
          <p:nvPr/>
        </p:nvSpPr>
        <p:spPr>
          <a:xfrm>
            <a:off x="8001000" y="2971800"/>
            <a:ext cx="914400" cy="369332"/>
          </a:xfrm>
          <a:prstGeom prst="rect">
            <a:avLst/>
          </a:prstGeom>
          <a:noFill/>
        </p:spPr>
        <p:txBody>
          <a:bodyPr wrap="square" rtlCol="0">
            <a:spAutoFit/>
          </a:bodyPr>
          <a:lstStyle/>
          <a:p>
            <a:r>
              <a:rPr lang="en-US" dirty="0" smtClean="0"/>
              <a:t>86.3%</a:t>
            </a:r>
            <a:endParaRPr lang="en-US" dirty="0"/>
          </a:p>
        </p:txBody>
      </p:sp>
    </p:spTree>
    <p:extLst>
      <p:ext uri="{BB962C8B-B14F-4D97-AF65-F5344CB8AC3E}">
        <p14:creationId xmlns:p14="http://schemas.microsoft.com/office/powerpoint/2010/main" val="1875863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Cleveland Municipal School District</a:t>
            </a:r>
            <a:br>
              <a:rPr lang="en-US" sz="3100" dirty="0" smtClean="0"/>
            </a:br>
            <a:r>
              <a:rPr lang="en-US" sz="3100" dirty="0" smtClean="0"/>
              <a:t>State Aid</a:t>
            </a:r>
            <a:endParaRPr lang="en-US" sz="2000" dirty="0"/>
          </a:p>
        </p:txBody>
      </p:sp>
      <p:sp>
        <p:nvSpPr>
          <p:cNvPr id="7" name="Slide Number Placeholder 6"/>
          <p:cNvSpPr>
            <a:spLocks noGrp="1"/>
          </p:cNvSpPr>
          <p:nvPr>
            <p:ph type="sldNum" sz="quarter" idx="12"/>
          </p:nvPr>
        </p:nvSpPr>
        <p:spPr/>
        <p:txBody>
          <a:bodyPr/>
          <a:lstStyle/>
          <a:p>
            <a:fld id="{2C4220B1-E385-4C5F-8FAC-E103C61D6CE6}" type="slidenum">
              <a:rPr lang="en-US" smtClean="0"/>
              <a:pPr/>
              <a:t>11</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074128767"/>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5400000">
            <a:off x="-989111" y="3351312"/>
            <a:ext cx="2743200" cy="307777"/>
          </a:xfrm>
          <a:prstGeom prst="rect">
            <a:avLst/>
          </a:prstGeom>
          <a:noFill/>
        </p:spPr>
        <p:txBody>
          <a:bodyPr wrap="square" rtlCol="0">
            <a:spAutoFit/>
          </a:bodyPr>
          <a:lstStyle/>
          <a:p>
            <a:pPr algn="ctr"/>
            <a:r>
              <a:rPr lang="en-US" sz="1400" b="1" dirty="0" smtClean="0"/>
              <a:t>Revenue (In Millions)</a:t>
            </a:r>
            <a:endParaRPr lang="en-US" sz="1400" b="1" dirty="0"/>
          </a:p>
        </p:txBody>
      </p:sp>
      <p:sp>
        <p:nvSpPr>
          <p:cNvPr id="6" name="TextBox 5"/>
          <p:cNvSpPr txBox="1"/>
          <p:nvPr/>
        </p:nvSpPr>
        <p:spPr>
          <a:xfrm>
            <a:off x="3429000" y="5486400"/>
            <a:ext cx="2438400" cy="307777"/>
          </a:xfrm>
          <a:prstGeom prst="rect">
            <a:avLst/>
          </a:prstGeom>
          <a:noFill/>
        </p:spPr>
        <p:txBody>
          <a:bodyPr wrap="square" rtlCol="0">
            <a:spAutoFit/>
          </a:bodyPr>
          <a:lstStyle/>
          <a:p>
            <a:pPr algn="ctr"/>
            <a:r>
              <a:rPr lang="en-US" sz="1400" b="1" dirty="0" smtClean="0"/>
              <a:t>Fiscal Year</a:t>
            </a:r>
            <a:endParaRPr lang="en-US" sz="1400" b="1" dirty="0"/>
          </a:p>
        </p:txBody>
      </p:sp>
    </p:spTree>
    <p:extLst>
      <p:ext uri="{BB962C8B-B14F-4D97-AF65-F5344CB8AC3E}">
        <p14:creationId xmlns:p14="http://schemas.microsoft.com/office/powerpoint/2010/main" val="1141724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Cleveland Municipal School District</a:t>
            </a:r>
            <a:r>
              <a:rPr lang="en-US" sz="2700" dirty="0" smtClean="0"/>
              <a:t/>
            </a:r>
            <a:br>
              <a:rPr lang="en-US" sz="2700" dirty="0" smtClean="0"/>
            </a:br>
            <a:r>
              <a:rPr lang="en-US" sz="2000" dirty="0" smtClean="0"/>
              <a:t>Property Tax Allocation – State Hold Harmless Reimbursements</a:t>
            </a:r>
            <a:endParaRPr lang="en-US" sz="2000" dirty="0"/>
          </a:p>
        </p:txBody>
      </p:sp>
      <p:sp>
        <p:nvSpPr>
          <p:cNvPr id="5" name="Slide Number Placeholder 4"/>
          <p:cNvSpPr>
            <a:spLocks noGrp="1"/>
          </p:cNvSpPr>
          <p:nvPr>
            <p:ph type="sldNum" sz="quarter" idx="12"/>
          </p:nvPr>
        </p:nvSpPr>
        <p:spPr/>
        <p:txBody>
          <a:bodyPr/>
          <a:lstStyle/>
          <a:p>
            <a:fld id="{2C4220B1-E385-4C5F-8FAC-E103C61D6CE6}" type="slidenum">
              <a:rPr lang="en-US" smtClean="0"/>
              <a:pPr/>
              <a:t>12</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728597269"/>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1496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Cleveland Municipal School District</a:t>
            </a:r>
            <a:br>
              <a:rPr lang="en-US" sz="2800" dirty="0" smtClean="0"/>
            </a:br>
            <a:r>
              <a:rPr lang="en-US" sz="1800" dirty="0" smtClean="0"/>
              <a:t>Other Revenue</a:t>
            </a:r>
            <a:endParaRPr lang="en-US" sz="1800" dirty="0"/>
          </a:p>
        </p:txBody>
      </p:sp>
      <p:sp>
        <p:nvSpPr>
          <p:cNvPr id="6" name="Slide Number Placeholder 5"/>
          <p:cNvSpPr>
            <a:spLocks noGrp="1"/>
          </p:cNvSpPr>
          <p:nvPr>
            <p:ph type="sldNum" sz="quarter" idx="12"/>
          </p:nvPr>
        </p:nvSpPr>
        <p:spPr/>
        <p:txBody>
          <a:bodyPr/>
          <a:lstStyle/>
          <a:p>
            <a:fld id="{2C4220B1-E385-4C5F-8FAC-E103C61D6CE6}" type="slidenum">
              <a:rPr lang="en-US" smtClean="0"/>
              <a:pPr/>
              <a:t>13</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033911173"/>
              </p:ext>
            </p:extLst>
          </p:nvPr>
        </p:nvGraphicFramePr>
        <p:xfrm>
          <a:off x="304800" y="1524000"/>
          <a:ext cx="850423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5400000">
            <a:off x="-912916" y="3351316"/>
            <a:ext cx="2743200" cy="30776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t>Revenue (In Millions)</a:t>
            </a:r>
            <a:endParaRPr lang="en-US" sz="1400" b="1" dirty="0"/>
          </a:p>
        </p:txBody>
      </p:sp>
    </p:spTree>
    <p:extLst>
      <p:ext uri="{BB962C8B-B14F-4D97-AF65-F5344CB8AC3E}">
        <p14:creationId xmlns:p14="http://schemas.microsoft.com/office/powerpoint/2010/main" val="181629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Fund Revenue</a:t>
            </a:r>
            <a:endParaRPr lang="en-US" dirty="0"/>
          </a:p>
        </p:txBody>
      </p:sp>
      <p:sp>
        <p:nvSpPr>
          <p:cNvPr id="3" name="Slide Number Placeholder 2"/>
          <p:cNvSpPr>
            <a:spLocks noGrp="1"/>
          </p:cNvSpPr>
          <p:nvPr>
            <p:ph type="sldNum" sz="quarter" idx="12"/>
          </p:nvPr>
        </p:nvSpPr>
        <p:spPr/>
        <p:txBody>
          <a:bodyPr/>
          <a:lstStyle/>
          <a:p>
            <a:fld id="{7BCBFC88-5924-455D-A0C0-85AB3C00A5CC}" type="slidenum">
              <a:rPr lang="en-US" smtClean="0"/>
              <a:pPr/>
              <a:t>14</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211545415"/>
              </p:ext>
            </p:extLst>
          </p:nvPr>
        </p:nvGraphicFramePr>
        <p:xfrm>
          <a:off x="457200" y="1417638"/>
          <a:ext cx="8504238" cy="51830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28600" y="6400800"/>
            <a:ext cx="8686800" cy="307777"/>
          </a:xfrm>
          <a:prstGeom prst="rect">
            <a:avLst/>
          </a:prstGeom>
          <a:noFill/>
        </p:spPr>
        <p:txBody>
          <a:bodyPr wrap="square" rtlCol="0">
            <a:spAutoFit/>
          </a:bodyPr>
          <a:lstStyle/>
          <a:p>
            <a:r>
              <a:rPr lang="en-US" sz="1400" dirty="0" smtClean="0"/>
              <a:t>*Projected</a:t>
            </a:r>
          </a:p>
        </p:txBody>
      </p:sp>
    </p:spTree>
    <p:extLst>
      <p:ext uri="{BB962C8B-B14F-4D97-AF65-F5344CB8AC3E}">
        <p14:creationId xmlns:p14="http://schemas.microsoft.com/office/powerpoint/2010/main" val="1271901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Cleveland Municipal School District</a:t>
            </a:r>
            <a:endParaRPr lang="en-US" dirty="0"/>
          </a:p>
        </p:txBody>
      </p:sp>
      <p:sp>
        <p:nvSpPr>
          <p:cNvPr id="3" name="Slide Number Placeholder 2"/>
          <p:cNvSpPr>
            <a:spLocks noGrp="1"/>
          </p:cNvSpPr>
          <p:nvPr>
            <p:ph type="sldNum" sz="quarter" idx="12"/>
          </p:nvPr>
        </p:nvSpPr>
        <p:spPr/>
        <p:txBody>
          <a:bodyPr/>
          <a:lstStyle/>
          <a:p>
            <a:fld id="{FA114C9F-2808-4433-AF62-6D1F8DE48565}" type="slidenum">
              <a:rPr lang="en-US" smtClean="0"/>
              <a:pPr/>
              <a:t>15</a:t>
            </a:fld>
            <a:endParaRPr lang="en-US" dirty="0"/>
          </a:p>
        </p:txBody>
      </p:sp>
      <p:sp>
        <p:nvSpPr>
          <p:cNvPr id="4" name="Content Placeholder 3"/>
          <p:cNvSpPr>
            <a:spLocks noGrp="1"/>
          </p:cNvSpPr>
          <p:nvPr>
            <p:ph sz="quarter" idx="1"/>
          </p:nvPr>
        </p:nvSpPr>
        <p:spPr>
          <a:xfrm>
            <a:off x="301752" y="2971800"/>
            <a:ext cx="8503920" cy="914400"/>
          </a:xfrm>
          <a:solidFill>
            <a:schemeClr val="tx1"/>
          </a:solidFill>
        </p:spPr>
        <p:txBody>
          <a:bodyPr/>
          <a:lstStyle/>
          <a:p>
            <a:r>
              <a:rPr lang="en-US" dirty="0" smtClean="0">
                <a:solidFill>
                  <a:schemeClr val="bg1"/>
                </a:solidFill>
              </a:rPr>
              <a:t>General Fund Expenditures</a:t>
            </a:r>
          </a:p>
        </p:txBody>
      </p:sp>
    </p:spTree>
    <p:extLst>
      <p:ext uri="{BB962C8B-B14F-4D97-AF65-F5344CB8AC3E}">
        <p14:creationId xmlns:p14="http://schemas.microsoft.com/office/powerpoint/2010/main" val="2683381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Cleveland Municipal School District</a:t>
            </a:r>
            <a:r>
              <a:rPr lang="en-US" sz="2400" dirty="0" smtClean="0"/>
              <a:t/>
            </a:r>
            <a:br>
              <a:rPr lang="en-US" sz="2400" dirty="0" smtClean="0"/>
            </a:br>
            <a:r>
              <a:rPr lang="en-US" sz="1800" dirty="0" smtClean="0"/>
              <a:t>Where the Money Goes</a:t>
            </a:r>
            <a:endParaRPr lang="en-US" sz="1800" dirty="0"/>
          </a:p>
        </p:txBody>
      </p:sp>
      <p:sp>
        <p:nvSpPr>
          <p:cNvPr id="5" name="Slide Number Placeholder 4"/>
          <p:cNvSpPr>
            <a:spLocks noGrp="1"/>
          </p:cNvSpPr>
          <p:nvPr>
            <p:ph type="sldNum" sz="quarter" idx="12"/>
          </p:nvPr>
        </p:nvSpPr>
        <p:spPr/>
        <p:txBody>
          <a:bodyPr/>
          <a:lstStyle/>
          <a:p>
            <a:fld id="{2C4220B1-E385-4C5F-8FAC-E103C61D6CE6}" type="slidenum">
              <a:rPr lang="en-US" smtClean="0"/>
              <a:pPr/>
              <a:t>16</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212579600"/>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9312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Cleveland Municipal School District</a:t>
            </a:r>
            <a:r>
              <a:rPr lang="en-US" sz="2400" dirty="0" smtClean="0"/>
              <a:t/>
            </a:r>
            <a:br>
              <a:rPr lang="en-US" sz="2400" dirty="0" smtClean="0"/>
            </a:br>
            <a:r>
              <a:rPr lang="en-US" sz="1800" dirty="0" smtClean="0"/>
              <a:t>Salaries</a:t>
            </a:r>
            <a:endParaRPr lang="en-US" sz="1800" dirty="0"/>
          </a:p>
        </p:txBody>
      </p:sp>
      <p:sp>
        <p:nvSpPr>
          <p:cNvPr id="5" name="Slide Number Placeholder 4"/>
          <p:cNvSpPr>
            <a:spLocks noGrp="1"/>
          </p:cNvSpPr>
          <p:nvPr>
            <p:ph type="sldNum" sz="quarter" idx="12"/>
          </p:nvPr>
        </p:nvSpPr>
        <p:spPr/>
        <p:txBody>
          <a:bodyPr/>
          <a:lstStyle/>
          <a:p>
            <a:fld id="{2C4220B1-E385-4C5F-8FAC-E103C61D6CE6}" type="slidenum">
              <a:rPr lang="en-US" smtClean="0"/>
              <a:pPr/>
              <a:t>17</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221291357"/>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1216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Cleveland Municipal School District</a:t>
            </a:r>
            <a:br>
              <a:rPr lang="en-US" sz="2800" dirty="0" smtClean="0"/>
            </a:br>
            <a:r>
              <a:rPr lang="en-US" sz="1800" dirty="0" smtClean="0"/>
              <a:t>Fringe Benefits</a:t>
            </a:r>
            <a:endParaRPr lang="en-US" sz="1800" dirty="0"/>
          </a:p>
        </p:txBody>
      </p:sp>
      <p:sp>
        <p:nvSpPr>
          <p:cNvPr id="5" name="Slide Number Placeholder 4"/>
          <p:cNvSpPr>
            <a:spLocks noGrp="1"/>
          </p:cNvSpPr>
          <p:nvPr>
            <p:ph type="sldNum" sz="quarter" idx="12"/>
          </p:nvPr>
        </p:nvSpPr>
        <p:spPr/>
        <p:txBody>
          <a:bodyPr/>
          <a:lstStyle/>
          <a:p>
            <a:fld id="{2C4220B1-E385-4C5F-8FAC-E103C61D6CE6}" type="slidenum">
              <a:rPr lang="en-US" smtClean="0"/>
              <a:pPr/>
              <a:t>18</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78597643"/>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3359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Cleveland Municipal School District</a:t>
            </a:r>
            <a:br>
              <a:rPr lang="en-US" sz="3100" dirty="0" smtClean="0"/>
            </a:br>
            <a:r>
              <a:rPr lang="en-US" sz="2000" dirty="0" smtClean="0"/>
              <a:t>Purchased Services</a:t>
            </a:r>
            <a:endParaRPr lang="en-US" sz="2000" dirty="0"/>
          </a:p>
        </p:txBody>
      </p:sp>
      <p:sp>
        <p:nvSpPr>
          <p:cNvPr id="6" name="Slide Number Placeholder 5"/>
          <p:cNvSpPr>
            <a:spLocks noGrp="1"/>
          </p:cNvSpPr>
          <p:nvPr>
            <p:ph type="sldNum" sz="quarter" idx="12"/>
          </p:nvPr>
        </p:nvSpPr>
        <p:spPr/>
        <p:txBody>
          <a:bodyPr/>
          <a:lstStyle/>
          <a:p>
            <a:fld id="{2C4220B1-E385-4C5F-8FAC-E103C61D6CE6}" type="slidenum">
              <a:rPr lang="en-US" smtClean="0"/>
              <a:pPr/>
              <a:t>19</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001486662"/>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5400000">
            <a:off x="-912916" y="3351316"/>
            <a:ext cx="2743200" cy="30776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t>Expenditures (In Millions)</a:t>
            </a:r>
            <a:endParaRPr lang="en-US" sz="1400" b="1" dirty="0"/>
          </a:p>
        </p:txBody>
      </p:sp>
    </p:spTree>
    <p:extLst>
      <p:ext uri="{BB962C8B-B14F-4D97-AF65-F5344CB8AC3E}">
        <p14:creationId xmlns:p14="http://schemas.microsoft.com/office/powerpoint/2010/main" val="3983707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Five Year Forecast - Contents</a:t>
            </a:r>
            <a:endParaRPr lang="en-US" dirty="0"/>
          </a:p>
        </p:txBody>
      </p:sp>
      <p:sp>
        <p:nvSpPr>
          <p:cNvPr id="3" name="Slide Number Placeholder 2"/>
          <p:cNvSpPr>
            <a:spLocks noGrp="1"/>
          </p:cNvSpPr>
          <p:nvPr>
            <p:ph type="sldNum" sz="quarter" idx="12"/>
          </p:nvPr>
        </p:nvSpPr>
        <p:spPr/>
        <p:txBody>
          <a:bodyPr/>
          <a:lstStyle/>
          <a:p>
            <a:fld id="{FA114C9F-2808-4433-AF62-6D1F8DE48565}" type="slidenum">
              <a:rPr lang="en-US" smtClean="0"/>
              <a:pPr/>
              <a:t>2</a:t>
            </a:fld>
            <a:endParaRPr lang="en-US" dirty="0"/>
          </a:p>
        </p:txBody>
      </p:sp>
      <p:sp>
        <p:nvSpPr>
          <p:cNvPr id="4" name="Content Placeholder 3"/>
          <p:cNvSpPr>
            <a:spLocks noGrp="1"/>
          </p:cNvSpPr>
          <p:nvPr>
            <p:ph sz="quarter" idx="1"/>
          </p:nvPr>
        </p:nvSpPr>
        <p:spPr/>
        <p:txBody>
          <a:bodyPr/>
          <a:lstStyle/>
          <a:p>
            <a:endParaRPr lang="en-US" dirty="0" smtClean="0"/>
          </a:p>
          <a:p>
            <a:endParaRPr lang="en-US" dirty="0" smtClean="0"/>
          </a:p>
          <a:p>
            <a:r>
              <a:rPr lang="en-US" dirty="0" smtClean="0"/>
              <a:t>Major Assumptions</a:t>
            </a:r>
          </a:p>
          <a:p>
            <a:r>
              <a:rPr lang="en-US" dirty="0" smtClean="0"/>
              <a:t>General Fund Revenues</a:t>
            </a:r>
          </a:p>
          <a:p>
            <a:r>
              <a:rPr lang="en-US" dirty="0" smtClean="0"/>
              <a:t>General Fund Expenditures</a:t>
            </a:r>
          </a:p>
          <a:p>
            <a:r>
              <a:rPr lang="en-US" dirty="0" smtClean="0"/>
              <a:t>Five Year Forecast Summary</a:t>
            </a:r>
          </a:p>
          <a:p>
            <a:pPr marL="0" indent="0">
              <a:buNone/>
            </a:pPr>
            <a:endParaRPr lang="en-US" dirty="0"/>
          </a:p>
        </p:txBody>
      </p:sp>
    </p:spTree>
    <p:extLst>
      <p:ext uri="{BB962C8B-B14F-4D97-AF65-F5344CB8AC3E}">
        <p14:creationId xmlns:p14="http://schemas.microsoft.com/office/powerpoint/2010/main" val="776316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Cleveland Municipal School District</a:t>
            </a:r>
            <a:r>
              <a:rPr lang="en-US" sz="2400" dirty="0" smtClean="0"/>
              <a:t/>
            </a:r>
            <a:br>
              <a:rPr lang="en-US" sz="2400" dirty="0" smtClean="0"/>
            </a:br>
            <a:r>
              <a:rPr lang="en-US" sz="1800" dirty="0" smtClean="0"/>
              <a:t>Supplies, Textbooks, Equipment, and Other Expenditures</a:t>
            </a:r>
            <a:endParaRPr lang="en-US" sz="1800" dirty="0"/>
          </a:p>
        </p:txBody>
      </p:sp>
      <p:sp>
        <p:nvSpPr>
          <p:cNvPr id="5" name="Slide Number Placeholder 4"/>
          <p:cNvSpPr>
            <a:spLocks noGrp="1"/>
          </p:cNvSpPr>
          <p:nvPr>
            <p:ph type="sldNum" sz="quarter" idx="12"/>
          </p:nvPr>
        </p:nvSpPr>
        <p:spPr/>
        <p:txBody>
          <a:bodyPr/>
          <a:lstStyle/>
          <a:p>
            <a:fld id="{2C4220B1-E385-4C5F-8FAC-E103C61D6CE6}" type="slidenum">
              <a:rPr lang="en-US" smtClean="0"/>
              <a:pPr/>
              <a:t>20</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513604796"/>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0139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Fund Expenditures</a:t>
            </a:r>
            <a:endParaRPr lang="en-US" dirty="0"/>
          </a:p>
        </p:txBody>
      </p:sp>
      <p:sp>
        <p:nvSpPr>
          <p:cNvPr id="3" name="Slide Number Placeholder 2"/>
          <p:cNvSpPr>
            <a:spLocks noGrp="1"/>
          </p:cNvSpPr>
          <p:nvPr>
            <p:ph type="sldNum" sz="quarter" idx="12"/>
          </p:nvPr>
        </p:nvSpPr>
        <p:spPr/>
        <p:txBody>
          <a:bodyPr/>
          <a:lstStyle/>
          <a:p>
            <a:fld id="{7BCBFC88-5924-455D-A0C0-85AB3C00A5CC}" type="slidenum">
              <a:rPr lang="en-US" smtClean="0"/>
              <a:pPr/>
              <a:t>21</a:t>
            </a:fld>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4204063534"/>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28600" y="6400800"/>
            <a:ext cx="8686800" cy="307777"/>
          </a:xfrm>
          <a:prstGeom prst="rect">
            <a:avLst/>
          </a:prstGeom>
          <a:noFill/>
        </p:spPr>
        <p:txBody>
          <a:bodyPr wrap="square" rtlCol="0">
            <a:spAutoFit/>
          </a:bodyPr>
          <a:lstStyle/>
          <a:p>
            <a:r>
              <a:rPr lang="en-US" sz="1400" dirty="0" smtClean="0"/>
              <a:t>*Projected</a:t>
            </a:r>
          </a:p>
        </p:txBody>
      </p:sp>
    </p:spTree>
    <p:extLst>
      <p:ext uri="{BB962C8B-B14F-4D97-AF65-F5344CB8AC3E}">
        <p14:creationId xmlns:p14="http://schemas.microsoft.com/office/powerpoint/2010/main" val="10659437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Cleveland Municipal School District</a:t>
            </a:r>
            <a:endParaRPr lang="en-US" dirty="0"/>
          </a:p>
        </p:txBody>
      </p:sp>
      <p:sp>
        <p:nvSpPr>
          <p:cNvPr id="3" name="Slide Number Placeholder 2"/>
          <p:cNvSpPr>
            <a:spLocks noGrp="1"/>
          </p:cNvSpPr>
          <p:nvPr>
            <p:ph type="sldNum" sz="quarter" idx="12"/>
          </p:nvPr>
        </p:nvSpPr>
        <p:spPr/>
        <p:txBody>
          <a:bodyPr/>
          <a:lstStyle/>
          <a:p>
            <a:fld id="{FA114C9F-2808-4433-AF62-6D1F8DE48565}" type="slidenum">
              <a:rPr lang="en-US" smtClean="0"/>
              <a:pPr/>
              <a:t>22</a:t>
            </a:fld>
            <a:endParaRPr lang="en-US" dirty="0"/>
          </a:p>
        </p:txBody>
      </p:sp>
      <p:sp>
        <p:nvSpPr>
          <p:cNvPr id="4" name="Content Placeholder 3"/>
          <p:cNvSpPr>
            <a:spLocks noGrp="1"/>
          </p:cNvSpPr>
          <p:nvPr>
            <p:ph sz="quarter" idx="1"/>
          </p:nvPr>
        </p:nvSpPr>
        <p:spPr>
          <a:xfrm>
            <a:off x="301752" y="2971800"/>
            <a:ext cx="8503920" cy="914400"/>
          </a:xfrm>
          <a:solidFill>
            <a:schemeClr val="tx1"/>
          </a:solidFill>
        </p:spPr>
        <p:txBody>
          <a:bodyPr/>
          <a:lstStyle/>
          <a:p>
            <a:r>
              <a:rPr lang="en-US" dirty="0" smtClean="0">
                <a:solidFill>
                  <a:schemeClr val="bg1"/>
                </a:solidFill>
              </a:rPr>
              <a:t>Five-Year Forecast Summary</a:t>
            </a:r>
          </a:p>
        </p:txBody>
      </p:sp>
    </p:spTree>
    <p:extLst>
      <p:ext uri="{BB962C8B-B14F-4D97-AF65-F5344CB8AC3E}">
        <p14:creationId xmlns:p14="http://schemas.microsoft.com/office/powerpoint/2010/main" val="15509431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sz="3100" dirty="0" smtClean="0"/>
              <a:t>Cleveland Municipal School District</a:t>
            </a:r>
            <a:r>
              <a:rPr lang="en-US" dirty="0" smtClean="0"/>
              <a:t/>
            </a:r>
            <a:br>
              <a:rPr lang="en-US" dirty="0" smtClean="0"/>
            </a:br>
            <a:r>
              <a:rPr lang="en-US" sz="2000" b="1" dirty="0" smtClean="0"/>
              <a:t>October </a:t>
            </a:r>
            <a:r>
              <a:rPr lang="en-US" sz="2000" dirty="0" smtClean="0"/>
              <a:t>2015 Five-Year Forecast </a:t>
            </a:r>
            <a:r>
              <a:rPr lang="en-US" sz="2200" dirty="0" smtClean="0"/>
              <a:t/>
            </a:r>
            <a:br>
              <a:rPr lang="en-US" sz="2200" dirty="0" smtClean="0"/>
            </a:br>
            <a:r>
              <a:rPr lang="en-US" sz="1200" dirty="0" smtClean="0"/>
              <a:t>(in millions of dollars)</a:t>
            </a:r>
            <a:endParaRPr lang="en-US" sz="2200" dirty="0"/>
          </a:p>
        </p:txBody>
      </p:sp>
      <p:sp>
        <p:nvSpPr>
          <p:cNvPr id="3" name="Slide Number Placeholder 2"/>
          <p:cNvSpPr>
            <a:spLocks noGrp="1"/>
          </p:cNvSpPr>
          <p:nvPr>
            <p:ph type="sldNum" sz="quarter" idx="12"/>
          </p:nvPr>
        </p:nvSpPr>
        <p:spPr/>
        <p:txBody>
          <a:bodyPr/>
          <a:lstStyle/>
          <a:p>
            <a:fld id="{2C4220B1-E385-4C5F-8FAC-E103C61D6CE6}" type="slidenum">
              <a:rPr lang="en-US" smtClean="0"/>
              <a:pPr/>
              <a:t>23</a:t>
            </a:fld>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811725060"/>
              </p:ext>
            </p:extLst>
          </p:nvPr>
        </p:nvGraphicFramePr>
        <p:xfrm>
          <a:off x="304800" y="1393825"/>
          <a:ext cx="8716962" cy="4248150"/>
        </p:xfrm>
        <a:graphic>
          <a:graphicData uri="http://schemas.openxmlformats.org/presentationml/2006/ole">
            <mc:AlternateContent xmlns:mc="http://schemas.openxmlformats.org/markup-compatibility/2006">
              <mc:Choice xmlns:v="urn:schemas-microsoft-com:vml" Requires="v">
                <p:oleObj spid="_x0000_s4299" name="Worksheet" r:id="rId5" imgW="8801201" imgH="4229010" progId="Excel.Sheet.12">
                  <p:embed/>
                </p:oleObj>
              </mc:Choice>
              <mc:Fallback>
                <p:oleObj name="Worksheet" r:id="rId5" imgW="8801201" imgH="4229010" progId="Excel.Sheet.12">
                  <p:embed/>
                  <p:pic>
                    <p:nvPicPr>
                      <p:cNvPr id="0" name=""/>
                      <p:cNvPicPr>
                        <a:picLocks noChangeAspect="1" noChangeArrowheads="1"/>
                      </p:cNvPicPr>
                      <p:nvPr/>
                    </p:nvPicPr>
                    <p:blipFill>
                      <a:blip r:embed="rId6"/>
                      <a:srcRect/>
                      <a:stretch>
                        <a:fillRect/>
                      </a:stretch>
                    </p:blipFill>
                    <p:spPr bwMode="auto">
                      <a:xfrm>
                        <a:off x="304800" y="1393825"/>
                        <a:ext cx="8716962" cy="4248150"/>
                      </a:xfrm>
                      <a:prstGeom prst="rect">
                        <a:avLst/>
                      </a:prstGeom>
                      <a:noFill/>
                      <a:extLst/>
                    </p:spPr>
                  </p:pic>
                </p:oleObj>
              </mc:Fallback>
            </mc:AlternateContent>
          </a:graphicData>
        </a:graphic>
      </p:graphicFrame>
    </p:spTree>
    <p:extLst>
      <p:ext uri="{BB962C8B-B14F-4D97-AF65-F5344CB8AC3E}">
        <p14:creationId xmlns:p14="http://schemas.microsoft.com/office/powerpoint/2010/main" val="39078337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sz="3100" dirty="0" smtClean="0"/>
              <a:t>Cleveland Municipal School District</a:t>
            </a:r>
            <a:r>
              <a:rPr lang="en-US" dirty="0" smtClean="0"/>
              <a:t/>
            </a:r>
            <a:br>
              <a:rPr lang="en-US" dirty="0" smtClean="0"/>
            </a:br>
            <a:r>
              <a:rPr lang="en-US" sz="2000" b="1" dirty="0" smtClean="0"/>
              <a:t>October </a:t>
            </a:r>
            <a:r>
              <a:rPr lang="en-US" sz="2000" dirty="0" smtClean="0"/>
              <a:t>2015 Five-Year Forecast </a:t>
            </a:r>
            <a:r>
              <a:rPr lang="en-US" sz="2200" dirty="0" smtClean="0"/>
              <a:t/>
            </a:r>
            <a:br>
              <a:rPr lang="en-US" sz="2200" dirty="0" smtClean="0"/>
            </a:br>
            <a:r>
              <a:rPr lang="en-US" sz="1200" dirty="0" smtClean="0"/>
              <a:t>(in millions of dollars)</a:t>
            </a:r>
            <a:endParaRPr lang="en-US" sz="2200" dirty="0"/>
          </a:p>
        </p:txBody>
      </p:sp>
      <p:sp>
        <p:nvSpPr>
          <p:cNvPr id="3" name="Slide Number Placeholder 2"/>
          <p:cNvSpPr>
            <a:spLocks noGrp="1"/>
          </p:cNvSpPr>
          <p:nvPr>
            <p:ph type="sldNum" sz="quarter" idx="12"/>
          </p:nvPr>
        </p:nvSpPr>
        <p:spPr/>
        <p:txBody>
          <a:bodyPr/>
          <a:lstStyle/>
          <a:p>
            <a:fld id="{2C4220B1-E385-4C5F-8FAC-E103C61D6CE6}" type="slidenum">
              <a:rPr lang="en-US" smtClean="0"/>
              <a:pPr/>
              <a:t>24</a:t>
            </a:fld>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344682883"/>
              </p:ext>
            </p:extLst>
          </p:nvPr>
        </p:nvGraphicFramePr>
        <p:xfrm>
          <a:off x="236538" y="1393825"/>
          <a:ext cx="8716962" cy="4962525"/>
        </p:xfrm>
        <a:graphic>
          <a:graphicData uri="http://schemas.openxmlformats.org/presentationml/2006/ole">
            <mc:AlternateContent xmlns:mc="http://schemas.openxmlformats.org/markup-compatibility/2006">
              <mc:Choice xmlns:v="urn:schemas-microsoft-com:vml" Requires="v">
                <p:oleObj spid="_x0000_s12384" name="Worksheet" r:id="rId5" imgW="8801201" imgH="5029290" progId="Excel.Sheet.12">
                  <p:embed/>
                </p:oleObj>
              </mc:Choice>
              <mc:Fallback>
                <p:oleObj name="Worksheet" r:id="rId5" imgW="8801201" imgH="5029290" progId="Excel.Sheet.12">
                  <p:embed/>
                  <p:pic>
                    <p:nvPicPr>
                      <p:cNvPr id="0" name=""/>
                      <p:cNvPicPr>
                        <a:picLocks noChangeAspect="1" noChangeArrowheads="1"/>
                      </p:cNvPicPr>
                      <p:nvPr/>
                    </p:nvPicPr>
                    <p:blipFill>
                      <a:blip r:embed="rId6"/>
                      <a:srcRect/>
                      <a:stretch>
                        <a:fillRect/>
                      </a:stretch>
                    </p:blipFill>
                    <p:spPr bwMode="auto">
                      <a:xfrm>
                        <a:off x="236538" y="1393825"/>
                        <a:ext cx="8716962" cy="4962525"/>
                      </a:xfrm>
                      <a:prstGeom prst="rect">
                        <a:avLst/>
                      </a:prstGeom>
                      <a:noFill/>
                      <a:extLst/>
                    </p:spPr>
                  </p:pic>
                </p:oleObj>
              </mc:Fallback>
            </mc:AlternateContent>
          </a:graphicData>
        </a:graphic>
      </p:graphicFrame>
    </p:spTree>
    <p:extLst>
      <p:ext uri="{BB962C8B-B14F-4D97-AF65-F5344CB8AC3E}">
        <p14:creationId xmlns:p14="http://schemas.microsoft.com/office/powerpoint/2010/main" val="25830858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Cleveland Municipal School District</a:t>
            </a:r>
            <a:endParaRPr lang="en-US" dirty="0"/>
          </a:p>
        </p:txBody>
      </p:sp>
      <p:sp>
        <p:nvSpPr>
          <p:cNvPr id="3" name="Slide Number Placeholder 2"/>
          <p:cNvSpPr>
            <a:spLocks noGrp="1"/>
          </p:cNvSpPr>
          <p:nvPr>
            <p:ph type="sldNum" sz="quarter" idx="12"/>
          </p:nvPr>
        </p:nvSpPr>
        <p:spPr/>
        <p:txBody>
          <a:bodyPr/>
          <a:lstStyle/>
          <a:p>
            <a:fld id="{FA114C9F-2808-4433-AF62-6D1F8DE48565}" type="slidenum">
              <a:rPr lang="en-US" smtClean="0"/>
              <a:pPr/>
              <a:t>25</a:t>
            </a:fld>
            <a:endParaRPr lang="en-US" dirty="0"/>
          </a:p>
        </p:txBody>
      </p:sp>
      <p:sp>
        <p:nvSpPr>
          <p:cNvPr id="4" name="Content Placeholder 3"/>
          <p:cNvSpPr>
            <a:spLocks noGrp="1"/>
          </p:cNvSpPr>
          <p:nvPr>
            <p:ph sz="quarter" idx="1"/>
          </p:nvPr>
        </p:nvSpPr>
        <p:spPr>
          <a:xfrm>
            <a:off x="301752" y="2971800"/>
            <a:ext cx="8503920" cy="914400"/>
          </a:xfrm>
          <a:solidFill>
            <a:schemeClr val="tx1"/>
          </a:solidFill>
        </p:spPr>
        <p:txBody>
          <a:bodyPr/>
          <a:lstStyle/>
          <a:p>
            <a:r>
              <a:rPr lang="en-US" dirty="0" smtClean="0">
                <a:solidFill>
                  <a:schemeClr val="bg1"/>
                </a:solidFill>
              </a:rPr>
              <a:t>Five Year Forecast Update as of 1/1/16</a:t>
            </a:r>
          </a:p>
        </p:txBody>
      </p:sp>
    </p:spTree>
    <p:extLst>
      <p:ext uri="{BB962C8B-B14F-4D97-AF65-F5344CB8AC3E}">
        <p14:creationId xmlns:p14="http://schemas.microsoft.com/office/powerpoint/2010/main" val="18999656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Cleveland Municipal School District</a:t>
            </a:r>
            <a:endParaRPr lang="en-US" dirty="0"/>
          </a:p>
        </p:txBody>
      </p:sp>
      <p:sp>
        <p:nvSpPr>
          <p:cNvPr id="3" name="Slide Number Placeholder 2"/>
          <p:cNvSpPr>
            <a:spLocks noGrp="1"/>
          </p:cNvSpPr>
          <p:nvPr>
            <p:ph type="sldNum" sz="quarter" idx="12"/>
          </p:nvPr>
        </p:nvSpPr>
        <p:spPr/>
        <p:txBody>
          <a:bodyPr/>
          <a:lstStyle/>
          <a:p>
            <a:fld id="{FA114C9F-2808-4433-AF62-6D1F8DE48565}" type="slidenum">
              <a:rPr lang="en-US" smtClean="0"/>
              <a:pPr/>
              <a:t>26</a:t>
            </a:fld>
            <a:endParaRPr lang="en-US" dirty="0"/>
          </a:p>
        </p:txBody>
      </p:sp>
      <p:sp>
        <p:nvSpPr>
          <p:cNvPr id="4" name="Content Placeholder 3"/>
          <p:cNvSpPr>
            <a:spLocks noGrp="1"/>
          </p:cNvSpPr>
          <p:nvPr>
            <p:ph sz="quarter" idx="1"/>
          </p:nvPr>
        </p:nvSpPr>
        <p:spPr>
          <a:xfrm>
            <a:off x="301752" y="2971800"/>
            <a:ext cx="8503920" cy="914400"/>
          </a:xfrm>
          <a:solidFill>
            <a:schemeClr val="tx1"/>
          </a:solidFill>
        </p:spPr>
        <p:txBody>
          <a:bodyPr/>
          <a:lstStyle/>
          <a:p>
            <a:r>
              <a:rPr lang="en-US" dirty="0" smtClean="0">
                <a:solidFill>
                  <a:schemeClr val="bg1"/>
                </a:solidFill>
              </a:rPr>
              <a:t>Update to Revenue as of 1/1/16</a:t>
            </a:r>
          </a:p>
        </p:txBody>
      </p:sp>
    </p:spTree>
    <p:extLst>
      <p:ext uri="{BB962C8B-B14F-4D97-AF65-F5344CB8AC3E}">
        <p14:creationId xmlns:p14="http://schemas.microsoft.com/office/powerpoint/2010/main" val="8465102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 Update</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Error in Model</a:t>
            </a:r>
          </a:p>
          <a:p>
            <a:r>
              <a:rPr lang="en-US" dirty="0" smtClean="0"/>
              <a:t>Property Tax Triennial Update</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BA32F8F0-2500-304F-8844-5CC1ADF968B8}" type="slidenum">
              <a:rPr lang="en-US" smtClean="0"/>
              <a:pPr>
                <a:defRPr/>
              </a:pPr>
              <a:t>27</a:t>
            </a:fld>
            <a:endParaRPr lang="en-US" dirty="0"/>
          </a:p>
        </p:txBody>
      </p:sp>
    </p:spTree>
    <p:extLst>
      <p:ext uri="{BB962C8B-B14F-4D97-AF65-F5344CB8AC3E}">
        <p14:creationId xmlns:p14="http://schemas.microsoft.com/office/powerpoint/2010/main" val="3062100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in Model</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The district was notified by PFR CFO on 10/23/15 that an error was discovered in the model that was used to compute the State Foundation estimates. This change reduces cash balance by $5.3 million over 5 years.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BA32F8F0-2500-304F-8844-5CC1ADF968B8}" type="slidenum">
              <a:rPr lang="en-US" smtClean="0"/>
              <a:pPr>
                <a:defRPr/>
              </a:pPr>
              <a:t>28</a:t>
            </a:fld>
            <a:endParaRPr lang="en-US" dirty="0"/>
          </a:p>
        </p:txBody>
      </p:sp>
    </p:spTree>
    <p:extLst>
      <p:ext uri="{BB962C8B-B14F-4D97-AF65-F5344CB8AC3E}">
        <p14:creationId xmlns:p14="http://schemas.microsoft.com/office/powerpoint/2010/main" val="2581253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Property Tax Triennial </a:t>
            </a:r>
            <a:r>
              <a:rPr lang="en-US" dirty="0" smtClean="0"/>
              <a:t>Update</a:t>
            </a:r>
            <a:br>
              <a:rPr lang="en-US" dirty="0" smtClean="0"/>
            </a:br>
            <a:r>
              <a:rPr lang="en-US" dirty="0" smtClean="0"/>
              <a:t>Assessed Value</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a:p>
            <a:pPr marL="0" indent="0">
              <a:buNone/>
            </a:pPr>
            <a:r>
              <a:rPr lang="en-US" sz="2000" dirty="0" smtClean="0"/>
              <a:t>Note: 5.3% of commercial decrease – Cleveland Clinic</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3203911532"/>
              </p:ext>
            </p:extLst>
          </p:nvPr>
        </p:nvGraphicFramePr>
        <p:xfrm>
          <a:off x="845933" y="2336777"/>
          <a:ext cx="7546628" cy="1133475"/>
        </p:xfrm>
        <a:graphic>
          <a:graphicData uri="http://schemas.openxmlformats.org/drawingml/2006/table">
            <a:tbl>
              <a:tblPr>
                <a:tableStyleId>{5C22544A-7EE6-4342-B048-85BDC9FD1C3A}</a:tableStyleId>
              </a:tblPr>
              <a:tblGrid>
                <a:gridCol w="1261644"/>
                <a:gridCol w="982755"/>
                <a:gridCol w="229088"/>
                <a:gridCol w="982755"/>
                <a:gridCol w="225768"/>
                <a:gridCol w="1115560"/>
                <a:gridCol w="225768"/>
                <a:gridCol w="982755"/>
                <a:gridCol w="903072"/>
                <a:gridCol w="637463"/>
              </a:tblGrid>
              <a:tr h="161925">
                <a:tc>
                  <a:txBody>
                    <a:bodyPr/>
                    <a:lstStyle/>
                    <a:p>
                      <a:pPr algn="l" fontAlgn="b"/>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ctr" fontAlgn="b"/>
                      <a:r>
                        <a:rPr lang="en-US" sz="1000" u="none" strike="noStrike" dirty="0">
                          <a:effectLst/>
                        </a:rPr>
                        <a:t>Change</a:t>
                      </a:r>
                      <a:endParaRPr lang="en-US" sz="1000" b="1" i="0" u="none" strike="noStrike" dirty="0">
                        <a:effectLst/>
                        <a:latin typeface="Arial"/>
                      </a:endParaRPr>
                    </a:p>
                  </a:txBody>
                  <a:tcPr marL="9525" marR="9525" marT="9525" marB="0" anchor="b"/>
                </a:tc>
                <a:tc>
                  <a:txBody>
                    <a:bodyPr/>
                    <a:lstStyle/>
                    <a:p>
                      <a:pPr algn="ctr" fontAlgn="b"/>
                      <a:r>
                        <a:rPr lang="en-US" sz="1000" u="none" strike="noStrike" dirty="0">
                          <a:effectLst/>
                        </a:rPr>
                        <a:t>%</a:t>
                      </a:r>
                      <a:endParaRPr lang="en-US" sz="1000" b="1" i="0" u="none" strike="noStrike" dirty="0">
                        <a:effectLst/>
                        <a:latin typeface="Arial"/>
                      </a:endParaRPr>
                    </a:p>
                  </a:txBody>
                  <a:tcPr marL="9525" marR="9525" marT="9525" marB="0" anchor="b"/>
                </a:tc>
              </a:tr>
              <a:tr h="161925">
                <a:tc>
                  <a:txBody>
                    <a:bodyPr/>
                    <a:lstStyle/>
                    <a:p>
                      <a:pPr algn="l" fontAlgn="b"/>
                      <a:r>
                        <a:rPr lang="en-US" sz="1000" u="none" strike="noStrike" dirty="0">
                          <a:effectLst/>
                        </a:rPr>
                        <a:t>Property Valuation</a:t>
                      </a:r>
                      <a:endParaRPr lang="en-US" sz="1000" b="1" i="0" u="none" strike="noStrike" dirty="0">
                        <a:effectLst/>
                        <a:latin typeface="Arial"/>
                      </a:endParaRPr>
                    </a:p>
                  </a:txBody>
                  <a:tcPr marL="9525" marR="9525" marT="9525" marB="0" anchor="b"/>
                </a:tc>
                <a:tc>
                  <a:txBody>
                    <a:bodyPr/>
                    <a:lstStyle/>
                    <a:p>
                      <a:pPr algn="ctr" fontAlgn="b"/>
                      <a:r>
                        <a:rPr lang="en-US" sz="1000" u="none" strike="noStrike" dirty="0">
                          <a:effectLst/>
                        </a:rPr>
                        <a:t>2013</a:t>
                      </a:r>
                      <a:endParaRPr lang="en-US" sz="1000" b="1"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ctr" fontAlgn="b"/>
                      <a:r>
                        <a:rPr lang="en-US" sz="1000" u="none" strike="noStrike" dirty="0">
                          <a:effectLst/>
                        </a:rPr>
                        <a:t>2014</a:t>
                      </a:r>
                      <a:endParaRPr lang="en-US" sz="1000" b="1" i="0" u="none" strike="noStrike" dirty="0">
                        <a:effectLst/>
                        <a:latin typeface="Arial"/>
                      </a:endParaRPr>
                    </a:p>
                  </a:txBody>
                  <a:tcPr marL="9525" marR="9525" marT="9525" marB="0" anchor="b"/>
                </a:tc>
                <a:tc>
                  <a:txBody>
                    <a:bodyPr/>
                    <a:lstStyle/>
                    <a:p>
                      <a:pPr algn="ctr" fontAlgn="b"/>
                      <a:r>
                        <a:rPr lang="en-US" sz="1000" u="none" strike="noStrike" dirty="0">
                          <a:effectLst/>
                        </a:rPr>
                        <a:t> </a:t>
                      </a:r>
                      <a:endParaRPr lang="en-US" sz="1000" b="1" i="0" u="none" strike="noStrike" dirty="0">
                        <a:effectLst/>
                        <a:latin typeface="Arial"/>
                      </a:endParaRPr>
                    </a:p>
                  </a:txBody>
                  <a:tcPr marL="9525" marR="9525" marT="9525" marB="0" anchor="b"/>
                </a:tc>
                <a:tc>
                  <a:txBody>
                    <a:bodyPr/>
                    <a:lstStyle/>
                    <a:p>
                      <a:pPr algn="ctr" fontAlgn="b"/>
                      <a:r>
                        <a:rPr lang="en-US" sz="1000" u="none" strike="noStrike" dirty="0">
                          <a:effectLst/>
                        </a:rPr>
                        <a:t>2015</a:t>
                      </a:r>
                      <a:endParaRPr lang="en-US" sz="1000" b="1" i="0" u="none" strike="noStrike" dirty="0">
                        <a:effectLst/>
                        <a:latin typeface="Arial"/>
                      </a:endParaRPr>
                    </a:p>
                  </a:txBody>
                  <a:tcPr marL="9525" marR="9525" marT="9525" marB="0" anchor="b"/>
                </a:tc>
                <a:tc>
                  <a:txBody>
                    <a:bodyPr/>
                    <a:lstStyle/>
                    <a:p>
                      <a:pPr algn="ctr" fontAlgn="b"/>
                      <a:r>
                        <a:rPr lang="en-US" sz="1000" u="none" strike="noStrike" dirty="0">
                          <a:effectLst/>
                        </a:rPr>
                        <a:t> </a:t>
                      </a:r>
                      <a:endParaRPr lang="en-US" sz="1000" b="1" i="0" u="none" strike="noStrike" dirty="0">
                        <a:effectLst/>
                        <a:latin typeface="Arial"/>
                      </a:endParaRPr>
                    </a:p>
                  </a:txBody>
                  <a:tcPr marL="9525" marR="9525" marT="9525" marB="0" anchor="b"/>
                </a:tc>
                <a:tc>
                  <a:txBody>
                    <a:bodyPr/>
                    <a:lstStyle/>
                    <a:p>
                      <a:pPr algn="ctr" fontAlgn="b"/>
                      <a:r>
                        <a:rPr lang="en-US" sz="1000" u="none" strike="noStrike" dirty="0">
                          <a:effectLst/>
                        </a:rPr>
                        <a:t>2016</a:t>
                      </a:r>
                      <a:endParaRPr lang="en-US" sz="1000" b="1" i="0" u="none" strike="noStrike" dirty="0">
                        <a:effectLst/>
                        <a:latin typeface="Arial"/>
                      </a:endParaRPr>
                    </a:p>
                  </a:txBody>
                  <a:tcPr marL="9525" marR="9525" marT="9525" marB="0" anchor="b"/>
                </a:tc>
                <a:tc>
                  <a:txBody>
                    <a:bodyPr/>
                    <a:lstStyle/>
                    <a:p>
                      <a:pPr algn="ctr" fontAlgn="b"/>
                      <a:r>
                        <a:rPr lang="en-US" sz="1000" u="none" strike="noStrike" dirty="0">
                          <a:effectLst/>
                        </a:rPr>
                        <a:t>2015 to 2016</a:t>
                      </a:r>
                      <a:endParaRPr lang="en-US" sz="1000" b="1" i="0" u="none" strike="noStrike" dirty="0">
                        <a:effectLst/>
                        <a:latin typeface="Arial"/>
                      </a:endParaRPr>
                    </a:p>
                  </a:txBody>
                  <a:tcPr marL="9525" marR="9525" marT="9525" marB="0" anchor="b"/>
                </a:tc>
                <a:tc>
                  <a:txBody>
                    <a:bodyPr/>
                    <a:lstStyle/>
                    <a:p>
                      <a:pPr algn="ctr" fontAlgn="b"/>
                      <a:r>
                        <a:rPr lang="en-US" sz="1000" u="none" strike="noStrike" dirty="0">
                          <a:effectLst/>
                        </a:rPr>
                        <a:t>Change</a:t>
                      </a:r>
                      <a:endParaRPr lang="en-US" sz="1000" b="1" i="0" u="none" strike="noStrike" dirty="0">
                        <a:effectLst/>
                        <a:latin typeface="Arial"/>
                      </a:endParaRPr>
                    </a:p>
                  </a:txBody>
                  <a:tcPr marL="9525" marR="9525" marT="9525" marB="0" anchor="b"/>
                </a:tc>
              </a:tr>
              <a:tr h="161925">
                <a:tc>
                  <a:txBody>
                    <a:bodyPr/>
                    <a:lstStyle/>
                    <a:p>
                      <a:pPr algn="l" fontAlgn="b"/>
                      <a:r>
                        <a:rPr lang="en-US" sz="1000" u="none" strike="noStrike" dirty="0">
                          <a:effectLst/>
                        </a:rPr>
                        <a:t>Residential</a:t>
                      </a:r>
                      <a:endParaRPr lang="en-US" sz="1000" b="0" i="0" u="none" strike="noStrike" dirty="0">
                        <a:effectLst/>
                        <a:latin typeface="Arial"/>
                      </a:endParaRPr>
                    </a:p>
                  </a:txBody>
                  <a:tcPr marL="9525" marR="9525" marT="9525" marB="0" anchor="b"/>
                </a:tc>
                <a:tc>
                  <a:txBody>
                    <a:bodyPr/>
                    <a:lstStyle/>
                    <a:p>
                      <a:pPr algn="l" fontAlgn="b"/>
                      <a:r>
                        <a:rPr lang="en-US" sz="1000" u="none" strike="noStrike" dirty="0">
                          <a:effectLst/>
                        </a:rPr>
                        <a:t> 2,169,817,680 </a:t>
                      </a:r>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l" fontAlgn="b"/>
                      <a:r>
                        <a:rPr lang="en-US" sz="1000" u="none" strike="noStrike" dirty="0">
                          <a:effectLst/>
                        </a:rPr>
                        <a:t> 2,145,454,810 </a:t>
                      </a:r>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l" fontAlgn="b"/>
                      <a:r>
                        <a:rPr lang="en-US" sz="1000" u="none" strike="noStrike" dirty="0">
                          <a:effectLst/>
                        </a:rPr>
                        <a:t>     2,127,960,040 </a:t>
                      </a:r>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l" fontAlgn="b"/>
                      <a:r>
                        <a:rPr lang="en-US" sz="1000" u="none" strike="noStrike" dirty="0">
                          <a:effectLst/>
                        </a:rPr>
                        <a:t> 2,091,147,610 </a:t>
                      </a:r>
                      <a:endParaRPr lang="en-US" sz="1000" b="0" i="0" u="none" strike="noStrike" dirty="0">
                        <a:effectLst/>
                        <a:latin typeface="Arial"/>
                      </a:endParaRPr>
                    </a:p>
                  </a:txBody>
                  <a:tcPr marL="9525" marR="9525" marT="9525" marB="0" anchor="b"/>
                </a:tc>
                <a:tc>
                  <a:txBody>
                    <a:bodyPr/>
                    <a:lstStyle/>
                    <a:p>
                      <a:pPr algn="l" fontAlgn="b"/>
                      <a:r>
                        <a:rPr lang="en-US" sz="1000" u="none" strike="noStrike" dirty="0">
                          <a:effectLst/>
                        </a:rPr>
                        <a:t>   (36,812,430)</a:t>
                      </a:r>
                      <a:endParaRPr lang="en-US" sz="1000" b="0" i="0" u="none" strike="noStrike" dirty="0">
                        <a:effectLst/>
                        <a:latin typeface="Arial"/>
                      </a:endParaRPr>
                    </a:p>
                  </a:txBody>
                  <a:tcPr marL="9525" marR="9525" marT="9525" marB="0" anchor="b"/>
                </a:tc>
                <a:tc>
                  <a:txBody>
                    <a:bodyPr/>
                    <a:lstStyle/>
                    <a:p>
                      <a:pPr algn="r" fontAlgn="b"/>
                      <a:r>
                        <a:rPr lang="en-US" sz="1000" u="none" strike="noStrike" dirty="0">
                          <a:effectLst/>
                        </a:rPr>
                        <a:t>-1.7%</a:t>
                      </a:r>
                      <a:endParaRPr lang="en-US" sz="1000" b="0" i="0" u="none" strike="noStrike" dirty="0">
                        <a:effectLst/>
                        <a:latin typeface="Arial"/>
                      </a:endParaRPr>
                    </a:p>
                  </a:txBody>
                  <a:tcPr marL="9525" marR="9525" marT="9525" marB="0" anchor="b"/>
                </a:tc>
              </a:tr>
              <a:tr h="161925">
                <a:tc>
                  <a:txBody>
                    <a:bodyPr/>
                    <a:lstStyle/>
                    <a:p>
                      <a:pPr algn="l" fontAlgn="b"/>
                      <a:r>
                        <a:rPr lang="en-US" sz="1000" u="none" strike="noStrike" dirty="0">
                          <a:effectLst/>
                        </a:rPr>
                        <a:t>Commercial</a:t>
                      </a:r>
                      <a:endParaRPr lang="en-US" sz="1000" b="0" i="0" u="none" strike="noStrike" dirty="0">
                        <a:effectLst/>
                        <a:latin typeface="Arial"/>
                      </a:endParaRPr>
                    </a:p>
                  </a:txBody>
                  <a:tcPr marL="9525" marR="9525" marT="9525" marB="0" anchor="b"/>
                </a:tc>
                <a:tc>
                  <a:txBody>
                    <a:bodyPr/>
                    <a:lstStyle/>
                    <a:p>
                      <a:pPr algn="l" fontAlgn="b"/>
                      <a:r>
                        <a:rPr lang="en-US" sz="1000" u="none" strike="noStrike" dirty="0">
                          <a:effectLst/>
                        </a:rPr>
                        <a:t> 2,484,935,110 </a:t>
                      </a:r>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l" fontAlgn="b"/>
                      <a:r>
                        <a:rPr lang="en-US" sz="1000" u="none" strike="noStrike" dirty="0">
                          <a:effectLst/>
                        </a:rPr>
                        <a:t> 2,511,033,840 </a:t>
                      </a:r>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l" fontAlgn="b"/>
                      <a:r>
                        <a:rPr lang="en-US" sz="1000" u="none" strike="noStrike" dirty="0">
                          <a:effectLst/>
                        </a:rPr>
                        <a:t>     2,558,282,800 </a:t>
                      </a:r>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l" fontAlgn="b"/>
                      <a:r>
                        <a:rPr lang="en-US" sz="1000" u="none" strike="noStrike" dirty="0">
                          <a:effectLst/>
                        </a:rPr>
                        <a:t> 2,224,577,210 </a:t>
                      </a:r>
                      <a:endParaRPr lang="en-US" sz="1000" b="0" i="0" u="none" strike="noStrike" dirty="0">
                        <a:effectLst/>
                        <a:latin typeface="Arial"/>
                      </a:endParaRPr>
                    </a:p>
                  </a:txBody>
                  <a:tcPr marL="9525" marR="9525" marT="9525" marB="0" anchor="b"/>
                </a:tc>
                <a:tc>
                  <a:txBody>
                    <a:bodyPr/>
                    <a:lstStyle/>
                    <a:p>
                      <a:pPr algn="l" fontAlgn="b"/>
                      <a:r>
                        <a:rPr lang="en-US" sz="1000" u="none" strike="noStrike" dirty="0">
                          <a:effectLst/>
                        </a:rPr>
                        <a:t> (333,705,590)</a:t>
                      </a:r>
                      <a:endParaRPr lang="en-US" sz="1000" b="0" i="0" u="none" strike="noStrike" dirty="0">
                        <a:effectLst/>
                        <a:latin typeface="Arial"/>
                      </a:endParaRPr>
                    </a:p>
                  </a:txBody>
                  <a:tcPr marL="9525" marR="9525" marT="9525" marB="0" anchor="b"/>
                </a:tc>
                <a:tc>
                  <a:txBody>
                    <a:bodyPr/>
                    <a:lstStyle/>
                    <a:p>
                      <a:pPr algn="r" fontAlgn="b"/>
                      <a:r>
                        <a:rPr lang="en-US" sz="1000" u="none" strike="noStrike" dirty="0">
                          <a:effectLst/>
                        </a:rPr>
                        <a:t>-13.0%</a:t>
                      </a:r>
                      <a:endParaRPr lang="en-US" sz="1000" b="0" i="0" u="none" strike="noStrike" dirty="0">
                        <a:effectLst/>
                        <a:latin typeface="Arial"/>
                      </a:endParaRPr>
                    </a:p>
                  </a:txBody>
                  <a:tcPr marL="9525" marR="9525" marT="9525" marB="0" anchor="b"/>
                </a:tc>
              </a:tr>
              <a:tr h="161925">
                <a:tc>
                  <a:txBody>
                    <a:bodyPr/>
                    <a:lstStyle/>
                    <a:p>
                      <a:pPr algn="l" fontAlgn="b"/>
                      <a:r>
                        <a:rPr lang="en-US" sz="1000" u="none" strike="noStrike" dirty="0">
                          <a:effectLst/>
                        </a:rPr>
                        <a:t>Public Utility</a:t>
                      </a:r>
                      <a:endParaRPr lang="en-US" sz="1000" b="0" i="0" u="none" strike="noStrike" dirty="0">
                        <a:effectLst/>
                        <a:latin typeface="Arial"/>
                      </a:endParaRPr>
                    </a:p>
                  </a:txBody>
                  <a:tcPr marL="9525" marR="9525" marT="9525" marB="0" anchor="b"/>
                </a:tc>
                <a:tc>
                  <a:txBody>
                    <a:bodyPr/>
                    <a:lstStyle/>
                    <a:p>
                      <a:pPr algn="l" fontAlgn="b"/>
                      <a:r>
                        <a:rPr lang="en-US" sz="1000" u="none" strike="noStrike" dirty="0">
                          <a:effectLst/>
                        </a:rPr>
                        <a:t>    273,122,230 </a:t>
                      </a:r>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l" fontAlgn="b"/>
                      <a:r>
                        <a:rPr lang="en-US" sz="1000" u="none" strike="noStrike" dirty="0">
                          <a:effectLst/>
                        </a:rPr>
                        <a:t>    300,460,010 </a:t>
                      </a:r>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l" fontAlgn="b"/>
                      <a:r>
                        <a:rPr lang="en-US" sz="1000" u="none" strike="noStrike" dirty="0">
                          <a:effectLst/>
                        </a:rPr>
                        <a:t>        320,762,670 </a:t>
                      </a:r>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l" fontAlgn="b"/>
                      <a:r>
                        <a:rPr lang="en-US" sz="1000" u="none" strike="noStrike" dirty="0">
                          <a:effectLst/>
                        </a:rPr>
                        <a:t>    333,848,530 </a:t>
                      </a:r>
                      <a:endParaRPr lang="en-US" sz="1000" b="0" i="0" u="none" strike="noStrike" dirty="0">
                        <a:effectLst/>
                        <a:latin typeface="Arial"/>
                      </a:endParaRPr>
                    </a:p>
                  </a:txBody>
                  <a:tcPr marL="9525" marR="9525" marT="9525" marB="0" anchor="b"/>
                </a:tc>
                <a:tc>
                  <a:txBody>
                    <a:bodyPr/>
                    <a:lstStyle/>
                    <a:p>
                      <a:pPr algn="l" fontAlgn="b"/>
                      <a:r>
                        <a:rPr lang="en-US" sz="1000" u="none" strike="noStrike" dirty="0">
                          <a:effectLst/>
                        </a:rPr>
                        <a:t>    13,085,860 </a:t>
                      </a:r>
                      <a:endParaRPr lang="en-US" sz="1000" b="0" i="0" u="none" strike="noStrike" dirty="0">
                        <a:effectLst/>
                        <a:latin typeface="Arial"/>
                      </a:endParaRPr>
                    </a:p>
                  </a:txBody>
                  <a:tcPr marL="9525" marR="9525" marT="9525" marB="0" anchor="b"/>
                </a:tc>
                <a:tc>
                  <a:txBody>
                    <a:bodyPr/>
                    <a:lstStyle/>
                    <a:p>
                      <a:pPr algn="r" fontAlgn="b"/>
                      <a:r>
                        <a:rPr lang="en-US" sz="1000" u="none" strike="noStrike" dirty="0">
                          <a:effectLst/>
                        </a:rPr>
                        <a:t>4.1%</a:t>
                      </a:r>
                      <a:endParaRPr lang="en-US" sz="1000" b="0" i="0" u="none" strike="noStrike" dirty="0">
                        <a:effectLst/>
                        <a:latin typeface="Arial"/>
                      </a:endParaRPr>
                    </a:p>
                  </a:txBody>
                  <a:tcPr marL="9525" marR="9525" marT="9525" marB="0" anchor="b"/>
                </a:tc>
              </a:tr>
              <a:tr h="161925">
                <a:tc>
                  <a:txBody>
                    <a:bodyPr/>
                    <a:lstStyle/>
                    <a:p>
                      <a:pPr algn="l" fontAlgn="b"/>
                      <a:endParaRPr lang="en-US" sz="1000" b="0" i="0" u="none" strike="noStrike" dirty="0">
                        <a:effectLst/>
                        <a:latin typeface="Arial"/>
                      </a:endParaRPr>
                    </a:p>
                  </a:txBody>
                  <a:tcPr marL="9525" marR="9525" marT="9525" marB="0" anchor="b"/>
                </a:tc>
                <a:tc>
                  <a:txBody>
                    <a:bodyPr/>
                    <a:lstStyle/>
                    <a:p>
                      <a:pPr algn="l" fontAlgn="b"/>
                      <a:r>
                        <a:rPr lang="en-US" sz="1000" u="none" strike="noStrike" dirty="0">
                          <a:effectLst/>
                        </a:rPr>
                        <a:t> 4,927,875,020 </a:t>
                      </a:r>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l" fontAlgn="b"/>
                      <a:r>
                        <a:rPr lang="en-US" sz="1000" u="none" strike="noStrike" dirty="0">
                          <a:effectLst/>
                        </a:rPr>
                        <a:t> 4,956,948,660 </a:t>
                      </a:r>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l" fontAlgn="b"/>
                      <a:r>
                        <a:rPr lang="en-US" sz="1000" u="none" strike="noStrike" dirty="0">
                          <a:effectLst/>
                        </a:rPr>
                        <a:t>     5,007,005,510 </a:t>
                      </a:r>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l" fontAlgn="b"/>
                      <a:r>
                        <a:rPr lang="en-US" sz="1000" u="none" strike="noStrike" dirty="0">
                          <a:effectLst/>
                        </a:rPr>
                        <a:t> 4,649,573,350 </a:t>
                      </a:r>
                      <a:endParaRPr lang="en-US" sz="1000" b="0" i="0" u="none" strike="noStrike" dirty="0">
                        <a:effectLst/>
                        <a:latin typeface="Arial"/>
                      </a:endParaRPr>
                    </a:p>
                  </a:txBody>
                  <a:tcPr marL="9525" marR="9525" marT="9525" marB="0" anchor="b"/>
                </a:tc>
                <a:tc>
                  <a:txBody>
                    <a:bodyPr/>
                    <a:lstStyle/>
                    <a:p>
                      <a:pPr algn="l" fontAlgn="b"/>
                      <a:r>
                        <a:rPr lang="en-US" sz="1000" u="none" strike="noStrike" dirty="0">
                          <a:effectLst/>
                        </a:rPr>
                        <a:t> (357,432,160)</a:t>
                      </a:r>
                      <a:endParaRPr lang="en-US" sz="1000" b="0" i="0" u="none" strike="noStrike" dirty="0">
                        <a:effectLst/>
                        <a:latin typeface="Arial"/>
                      </a:endParaRPr>
                    </a:p>
                  </a:txBody>
                  <a:tcPr marL="9525" marR="9525" marT="9525" marB="0" anchor="b"/>
                </a:tc>
                <a:tc>
                  <a:txBody>
                    <a:bodyPr/>
                    <a:lstStyle/>
                    <a:p>
                      <a:pPr algn="r" fontAlgn="b"/>
                      <a:r>
                        <a:rPr lang="en-US" sz="1000" u="none" strike="noStrike" dirty="0">
                          <a:effectLst/>
                        </a:rPr>
                        <a:t>-7.1%</a:t>
                      </a:r>
                      <a:endParaRPr lang="en-US" sz="1000" b="0" i="0" u="none" strike="noStrike" dirty="0">
                        <a:effectLst/>
                        <a:latin typeface="Arial"/>
                      </a:endParaRPr>
                    </a:p>
                  </a:txBody>
                  <a:tcPr marL="9525" marR="9525" marT="9525" marB="0" anchor="b"/>
                </a:tc>
              </a:tr>
              <a:tr h="161925">
                <a:tc>
                  <a:txBody>
                    <a:bodyPr/>
                    <a:lstStyle/>
                    <a:p>
                      <a:pPr algn="l" fontAlgn="b"/>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r>
            </a:tbl>
          </a:graphicData>
        </a:graphic>
      </p:graphicFrame>
      <p:sp>
        <p:nvSpPr>
          <p:cNvPr id="5" name="Slide Number Placeholder 4"/>
          <p:cNvSpPr>
            <a:spLocks noGrp="1"/>
          </p:cNvSpPr>
          <p:nvPr>
            <p:ph type="sldNum" sz="quarter" idx="12"/>
          </p:nvPr>
        </p:nvSpPr>
        <p:spPr/>
        <p:txBody>
          <a:bodyPr/>
          <a:lstStyle/>
          <a:p>
            <a:pPr>
              <a:defRPr/>
            </a:pPr>
            <a:fld id="{BA32F8F0-2500-304F-8844-5CC1ADF968B8}" type="slidenum">
              <a:rPr lang="en-US" smtClean="0"/>
              <a:pPr>
                <a:defRPr/>
              </a:pPr>
              <a:t>29</a:t>
            </a:fld>
            <a:endParaRPr lang="en-US" dirty="0"/>
          </a:p>
        </p:txBody>
      </p:sp>
    </p:spTree>
    <p:extLst>
      <p:ext uri="{BB962C8B-B14F-4D97-AF65-F5344CB8AC3E}">
        <p14:creationId xmlns:p14="http://schemas.microsoft.com/office/powerpoint/2010/main" val="3613934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Cleveland Municipal School District</a:t>
            </a:r>
            <a:endParaRPr lang="en-US" dirty="0"/>
          </a:p>
        </p:txBody>
      </p:sp>
      <p:sp>
        <p:nvSpPr>
          <p:cNvPr id="3" name="Slide Number Placeholder 2"/>
          <p:cNvSpPr>
            <a:spLocks noGrp="1"/>
          </p:cNvSpPr>
          <p:nvPr>
            <p:ph type="sldNum" sz="quarter" idx="12"/>
          </p:nvPr>
        </p:nvSpPr>
        <p:spPr/>
        <p:txBody>
          <a:bodyPr/>
          <a:lstStyle/>
          <a:p>
            <a:fld id="{FA114C9F-2808-4433-AF62-6D1F8DE48565}" type="slidenum">
              <a:rPr lang="en-US" smtClean="0"/>
              <a:pPr/>
              <a:t>3</a:t>
            </a:fld>
            <a:endParaRPr lang="en-US" dirty="0"/>
          </a:p>
        </p:txBody>
      </p:sp>
      <p:sp>
        <p:nvSpPr>
          <p:cNvPr id="4" name="Content Placeholder 3"/>
          <p:cNvSpPr>
            <a:spLocks noGrp="1"/>
          </p:cNvSpPr>
          <p:nvPr>
            <p:ph sz="quarter" idx="1"/>
          </p:nvPr>
        </p:nvSpPr>
        <p:spPr>
          <a:xfrm>
            <a:off x="301752" y="2971800"/>
            <a:ext cx="8503920" cy="914400"/>
          </a:xfrm>
          <a:solidFill>
            <a:schemeClr val="tx1"/>
          </a:solidFill>
        </p:spPr>
        <p:txBody>
          <a:bodyPr/>
          <a:lstStyle/>
          <a:p>
            <a:r>
              <a:rPr lang="en-US" dirty="0" smtClean="0">
                <a:solidFill>
                  <a:schemeClr val="bg1"/>
                </a:solidFill>
              </a:rPr>
              <a:t>Major  Assumptions</a:t>
            </a:r>
          </a:p>
        </p:txBody>
      </p:sp>
    </p:spTree>
    <p:extLst>
      <p:ext uri="{BB962C8B-B14F-4D97-AF65-F5344CB8AC3E}">
        <p14:creationId xmlns:p14="http://schemas.microsoft.com/office/powerpoint/2010/main" val="42433730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Property Tax Triennial </a:t>
            </a:r>
            <a:r>
              <a:rPr lang="en-US" dirty="0" smtClean="0"/>
              <a:t>Update</a:t>
            </a:r>
            <a:br>
              <a:rPr lang="en-US" dirty="0" smtClean="0"/>
            </a:br>
            <a:r>
              <a:rPr lang="en-US" dirty="0" smtClean="0"/>
              <a:t>Millage</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mar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459361390"/>
              </p:ext>
            </p:extLst>
          </p:nvPr>
        </p:nvGraphicFramePr>
        <p:xfrm>
          <a:off x="1635156" y="2099076"/>
          <a:ext cx="5384800" cy="3238500"/>
        </p:xfrm>
        <a:graphic>
          <a:graphicData uri="http://schemas.openxmlformats.org/drawingml/2006/table">
            <a:tbl>
              <a:tblPr>
                <a:tableStyleId>{5C22544A-7EE6-4342-B048-85BDC9FD1C3A}</a:tableStyleId>
              </a:tblPr>
              <a:tblGrid>
                <a:gridCol w="1104900"/>
                <a:gridCol w="1308100"/>
                <a:gridCol w="1247775"/>
                <a:gridCol w="866775"/>
                <a:gridCol w="857250"/>
              </a:tblGrid>
              <a:tr h="161925">
                <a:tc>
                  <a:txBody>
                    <a:bodyPr/>
                    <a:lstStyle/>
                    <a:p>
                      <a:pPr algn="l" fontAlgn="b"/>
                      <a:endParaRPr lang="en-US" sz="1000" b="0" i="0" u="none" strike="noStrike" dirty="0">
                        <a:effectLst/>
                        <a:latin typeface="Arial"/>
                      </a:endParaRPr>
                    </a:p>
                  </a:txBody>
                  <a:tcPr marL="9525" marR="9525" marT="9525" marB="0" anchor="b"/>
                </a:tc>
                <a:tc>
                  <a:txBody>
                    <a:bodyPr/>
                    <a:lstStyle/>
                    <a:p>
                      <a:pPr algn="ctr" fontAlgn="b"/>
                      <a:r>
                        <a:rPr lang="en-US" sz="1000" u="none" strike="noStrike" dirty="0">
                          <a:effectLst/>
                        </a:rPr>
                        <a:t>Inside </a:t>
                      </a:r>
                      <a:endParaRPr lang="en-US" sz="1000" b="1" i="0" u="none" strike="noStrike" dirty="0">
                        <a:effectLst/>
                        <a:latin typeface="Arial"/>
                      </a:endParaRPr>
                    </a:p>
                  </a:txBody>
                  <a:tcPr marL="9525" marR="9525" marT="9525" marB="0" anchor="b"/>
                </a:tc>
                <a:tc>
                  <a:txBody>
                    <a:bodyPr/>
                    <a:lstStyle/>
                    <a:p>
                      <a:pPr algn="ctr" fontAlgn="b"/>
                      <a:r>
                        <a:rPr lang="en-US" sz="1000" u="none" strike="noStrike" dirty="0">
                          <a:effectLst/>
                        </a:rPr>
                        <a:t>Voted</a:t>
                      </a:r>
                      <a:endParaRPr lang="en-US" sz="1000" b="1" i="0" u="none" strike="noStrike" dirty="0">
                        <a:effectLst/>
                        <a:latin typeface="Arial"/>
                      </a:endParaRPr>
                    </a:p>
                  </a:txBody>
                  <a:tcPr marL="9525" marR="9525" marT="9525" marB="0" anchor="b"/>
                </a:tc>
                <a:tc gridSpan="2">
                  <a:txBody>
                    <a:bodyPr/>
                    <a:lstStyle/>
                    <a:p>
                      <a:pPr algn="ctr" fontAlgn="b"/>
                      <a:r>
                        <a:rPr lang="en-US" sz="1000" u="none" strike="noStrike" dirty="0">
                          <a:effectLst/>
                        </a:rPr>
                        <a:t>Effective Millage</a:t>
                      </a:r>
                      <a:endParaRPr lang="en-US" sz="1000" b="1" i="0" u="none" strike="noStrike" dirty="0">
                        <a:effectLst/>
                        <a:latin typeface="Arial"/>
                      </a:endParaRPr>
                    </a:p>
                  </a:txBody>
                  <a:tcPr marL="9525" marR="9525" marT="9525" marB="0" anchor="b"/>
                </a:tc>
                <a:tc hMerge="1">
                  <a:txBody>
                    <a:bodyPr/>
                    <a:lstStyle/>
                    <a:p>
                      <a:endParaRPr lang="en-US"/>
                    </a:p>
                  </a:txBody>
                  <a:tcPr/>
                </a:tc>
              </a:tr>
              <a:tr h="161925">
                <a:tc>
                  <a:txBody>
                    <a:bodyPr/>
                    <a:lstStyle/>
                    <a:p>
                      <a:pPr algn="ctr" fontAlgn="b"/>
                      <a:r>
                        <a:rPr lang="en-US" sz="1000" u="none" strike="noStrike" dirty="0">
                          <a:effectLst/>
                        </a:rPr>
                        <a:t>Year</a:t>
                      </a:r>
                      <a:endParaRPr lang="en-US" sz="1000" b="1" i="0" u="none" strike="noStrike" dirty="0">
                        <a:effectLst/>
                        <a:latin typeface="Arial"/>
                      </a:endParaRPr>
                    </a:p>
                  </a:txBody>
                  <a:tcPr marL="9525" marR="9525" marT="9525" marB="0" anchor="b"/>
                </a:tc>
                <a:tc>
                  <a:txBody>
                    <a:bodyPr/>
                    <a:lstStyle/>
                    <a:p>
                      <a:pPr algn="ctr" fontAlgn="b"/>
                      <a:r>
                        <a:rPr lang="en-US" sz="1000" u="none" strike="noStrike" dirty="0">
                          <a:effectLst/>
                        </a:rPr>
                        <a:t>Residential Millage</a:t>
                      </a:r>
                      <a:endParaRPr lang="en-US" sz="1000" b="1" i="0" u="none" strike="noStrike" dirty="0">
                        <a:effectLst/>
                        <a:latin typeface="Arial"/>
                      </a:endParaRPr>
                    </a:p>
                  </a:txBody>
                  <a:tcPr marL="9525" marR="9525" marT="9525" marB="0" anchor="b"/>
                </a:tc>
                <a:tc>
                  <a:txBody>
                    <a:bodyPr/>
                    <a:lstStyle/>
                    <a:p>
                      <a:pPr algn="ctr" fontAlgn="b"/>
                      <a:r>
                        <a:rPr lang="en-US" sz="1000" u="none" strike="noStrike" dirty="0">
                          <a:effectLst/>
                        </a:rPr>
                        <a:t>Residential Millage</a:t>
                      </a:r>
                      <a:endParaRPr lang="en-US" sz="1000" b="1" i="0" u="none" strike="noStrike" dirty="0">
                        <a:effectLst/>
                        <a:latin typeface="Arial"/>
                      </a:endParaRPr>
                    </a:p>
                  </a:txBody>
                  <a:tcPr marL="9525" marR="9525" marT="9525" marB="0" anchor="b"/>
                </a:tc>
                <a:tc>
                  <a:txBody>
                    <a:bodyPr/>
                    <a:lstStyle/>
                    <a:p>
                      <a:pPr algn="ctr" fontAlgn="b"/>
                      <a:r>
                        <a:rPr lang="en-US" sz="1000" u="none" strike="noStrike" dirty="0">
                          <a:effectLst/>
                        </a:rPr>
                        <a:t>2015</a:t>
                      </a:r>
                      <a:endParaRPr lang="en-US" sz="1000" b="1" i="0" u="none" strike="noStrike" dirty="0">
                        <a:effectLst/>
                        <a:latin typeface="Arial"/>
                      </a:endParaRPr>
                    </a:p>
                  </a:txBody>
                  <a:tcPr marL="9525" marR="9525" marT="9525" marB="0" anchor="b"/>
                </a:tc>
                <a:tc>
                  <a:txBody>
                    <a:bodyPr/>
                    <a:lstStyle/>
                    <a:p>
                      <a:pPr algn="ctr" fontAlgn="b"/>
                      <a:r>
                        <a:rPr lang="en-US" sz="1000" u="none" strike="noStrike" dirty="0">
                          <a:effectLst/>
                        </a:rPr>
                        <a:t>2016</a:t>
                      </a:r>
                      <a:endParaRPr lang="en-US" sz="1000" b="1" i="0" u="none" strike="noStrike" dirty="0">
                        <a:effectLst/>
                        <a:latin typeface="Arial"/>
                      </a:endParaRPr>
                    </a:p>
                  </a:txBody>
                  <a:tcPr marL="9525" marR="9525" marT="9525" marB="0" anchor="b"/>
                </a:tc>
              </a:tr>
              <a:tr h="161925">
                <a:tc>
                  <a:txBody>
                    <a:bodyPr/>
                    <a:lstStyle/>
                    <a:p>
                      <a:pPr algn="l" fontAlgn="b"/>
                      <a:endParaRPr lang="en-US" sz="1000" b="0" i="0" u="none" strike="noStrike" dirty="0">
                        <a:effectLst/>
                        <a:latin typeface="Arial"/>
                      </a:endParaRPr>
                    </a:p>
                  </a:txBody>
                  <a:tcPr marL="9525" marR="9525" marT="9525" marB="0" anchor="b"/>
                </a:tc>
                <a:tc>
                  <a:txBody>
                    <a:bodyPr/>
                    <a:lstStyle/>
                    <a:p>
                      <a:pPr algn="l" fontAlgn="b"/>
                      <a:r>
                        <a:rPr lang="en-US" sz="1000" u="none" strike="noStrike" dirty="0">
                          <a:effectLst/>
                        </a:rPr>
                        <a:t>                         4.00 </a:t>
                      </a:r>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ctr" fontAlgn="b"/>
                      <a:r>
                        <a:rPr lang="en-US" sz="1000" u="none" strike="noStrike" dirty="0">
                          <a:effectLst/>
                        </a:rPr>
                        <a:t>              4.00 </a:t>
                      </a:r>
                      <a:endParaRPr lang="en-US" sz="1000" b="0" i="0" u="none" strike="noStrike" dirty="0">
                        <a:effectLst/>
                        <a:latin typeface="Arial"/>
                      </a:endParaRPr>
                    </a:p>
                  </a:txBody>
                  <a:tcPr marL="9525" marR="9525" marT="9525" marB="0" anchor="b"/>
                </a:tc>
                <a:tc>
                  <a:txBody>
                    <a:bodyPr/>
                    <a:lstStyle/>
                    <a:p>
                      <a:pPr algn="ctr" fontAlgn="b"/>
                      <a:r>
                        <a:rPr lang="en-US" sz="1000" u="none" strike="noStrike" dirty="0">
                          <a:effectLst/>
                        </a:rPr>
                        <a:t>              4.00 </a:t>
                      </a:r>
                      <a:endParaRPr lang="en-US" sz="1000" b="0" i="0" u="none" strike="noStrike" dirty="0">
                        <a:effectLst/>
                        <a:latin typeface="Arial"/>
                      </a:endParaRPr>
                    </a:p>
                  </a:txBody>
                  <a:tcPr marL="9525" marR="9525" marT="9525" marB="0" anchor="b"/>
                </a:tc>
              </a:tr>
              <a:tr h="161925">
                <a:tc>
                  <a:txBody>
                    <a:bodyPr/>
                    <a:lstStyle/>
                    <a:p>
                      <a:pPr algn="ctr" fontAlgn="b"/>
                      <a:r>
                        <a:rPr lang="en-US" sz="1000" u="none" strike="noStrike" dirty="0">
                          <a:effectLst/>
                        </a:rPr>
                        <a:t>1968 and 1970</a:t>
                      </a:r>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l" fontAlgn="b"/>
                      <a:r>
                        <a:rPr lang="en-US" sz="1000" u="none" strike="noStrike" dirty="0">
                          <a:effectLst/>
                        </a:rPr>
                        <a:t>                      31.70 </a:t>
                      </a:r>
                      <a:endParaRPr lang="en-US" sz="1000" b="0" i="0" u="none" strike="noStrike" dirty="0">
                        <a:effectLst/>
                        <a:latin typeface="Arial"/>
                      </a:endParaRPr>
                    </a:p>
                  </a:txBody>
                  <a:tcPr marL="9525" marR="9525" marT="9525" marB="0" anchor="b"/>
                </a:tc>
                <a:tc>
                  <a:txBody>
                    <a:bodyPr/>
                    <a:lstStyle/>
                    <a:p>
                      <a:pPr algn="ctr" fontAlgn="b"/>
                      <a:r>
                        <a:rPr lang="en-US" sz="1000" u="none" strike="noStrike" dirty="0">
                          <a:effectLst/>
                        </a:rPr>
                        <a:t>            10.32 </a:t>
                      </a:r>
                      <a:endParaRPr lang="en-US" sz="1000" b="0" i="0" u="none" strike="noStrike" dirty="0">
                        <a:effectLst/>
                        <a:latin typeface="Arial"/>
                      </a:endParaRPr>
                    </a:p>
                  </a:txBody>
                  <a:tcPr marL="9525" marR="9525" marT="9525" marB="0" anchor="b"/>
                </a:tc>
                <a:tc>
                  <a:txBody>
                    <a:bodyPr/>
                    <a:lstStyle/>
                    <a:p>
                      <a:pPr algn="ctr" fontAlgn="b"/>
                      <a:r>
                        <a:rPr lang="en-US" sz="1000" u="none" strike="noStrike" dirty="0">
                          <a:effectLst/>
                        </a:rPr>
                        <a:t>            10.46 </a:t>
                      </a:r>
                      <a:endParaRPr lang="en-US" sz="1000" b="0" i="0" u="none" strike="noStrike" dirty="0">
                        <a:effectLst/>
                        <a:latin typeface="Arial"/>
                      </a:endParaRPr>
                    </a:p>
                  </a:txBody>
                  <a:tcPr marL="9525" marR="9525" marT="9525" marB="0" anchor="b"/>
                </a:tc>
              </a:tr>
              <a:tr h="161925">
                <a:tc>
                  <a:txBody>
                    <a:bodyPr/>
                    <a:lstStyle/>
                    <a:p>
                      <a:pPr algn="ctr" fontAlgn="b"/>
                      <a:r>
                        <a:rPr lang="en-US" sz="1000" u="none" strike="noStrike" dirty="0">
                          <a:effectLst/>
                        </a:rPr>
                        <a:t>1983</a:t>
                      </a:r>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l" fontAlgn="b"/>
                      <a:r>
                        <a:rPr lang="en-US" sz="1000" u="none" strike="noStrike" dirty="0">
                          <a:effectLst/>
                        </a:rPr>
                        <a:t>                        9.00 </a:t>
                      </a:r>
                      <a:endParaRPr lang="en-US" sz="1000" b="0" i="0" u="none" strike="noStrike" dirty="0">
                        <a:effectLst/>
                        <a:latin typeface="Arial"/>
                      </a:endParaRPr>
                    </a:p>
                  </a:txBody>
                  <a:tcPr marL="9525" marR="9525" marT="9525" marB="0" anchor="b"/>
                </a:tc>
                <a:tc>
                  <a:txBody>
                    <a:bodyPr/>
                    <a:lstStyle/>
                    <a:p>
                      <a:pPr algn="ctr" fontAlgn="b"/>
                      <a:r>
                        <a:rPr lang="en-US" sz="1000" u="none" strike="noStrike" dirty="0">
                          <a:effectLst/>
                        </a:rPr>
                        <a:t>              4.84 </a:t>
                      </a:r>
                      <a:endParaRPr lang="en-US" sz="1000" b="0" i="0" u="none" strike="noStrike" dirty="0">
                        <a:effectLst/>
                        <a:latin typeface="Arial"/>
                      </a:endParaRPr>
                    </a:p>
                  </a:txBody>
                  <a:tcPr marL="9525" marR="9525" marT="9525" marB="0" anchor="b"/>
                </a:tc>
                <a:tc>
                  <a:txBody>
                    <a:bodyPr/>
                    <a:lstStyle/>
                    <a:p>
                      <a:pPr algn="ctr" fontAlgn="b"/>
                      <a:r>
                        <a:rPr lang="en-US" sz="1000" u="none" strike="noStrike" dirty="0">
                          <a:effectLst/>
                        </a:rPr>
                        <a:t>              4.91 </a:t>
                      </a:r>
                      <a:endParaRPr lang="en-US" sz="1000" b="0" i="0" u="none" strike="noStrike" dirty="0">
                        <a:effectLst/>
                        <a:latin typeface="Arial"/>
                      </a:endParaRPr>
                    </a:p>
                  </a:txBody>
                  <a:tcPr marL="9525" marR="9525" marT="9525" marB="0" anchor="b"/>
                </a:tc>
              </a:tr>
              <a:tr h="161925">
                <a:tc>
                  <a:txBody>
                    <a:bodyPr/>
                    <a:lstStyle/>
                    <a:p>
                      <a:pPr algn="ctr" fontAlgn="b"/>
                      <a:r>
                        <a:rPr lang="en-US" sz="1000" u="none" strike="noStrike" dirty="0">
                          <a:effectLst/>
                        </a:rPr>
                        <a:t>1996</a:t>
                      </a:r>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l" fontAlgn="b"/>
                      <a:r>
                        <a:rPr lang="en-US" sz="1000" u="none" strike="noStrike" dirty="0">
                          <a:effectLst/>
                        </a:rPr>
                        <a:t>                      13.50 </a:t>
                      </a:r>
                      <a:endParaRPr lang="en-US" sz="1000" b="0" i="0" u="none" strike="noStrike" dirty="0">
                        <a:effectLst/>
                        <a:latin typeface="Arial"/>
                      </a:endParaRPr>
                    </a:p>
                  </a:txBody>
                  <a:tcPr marL="9525" marR="9525" marT="9525" marB="0" anchor="b"/>
                </a:tc>
                <a:tc>
                  <a:txBody>
                    <a:bodyPr/>
                    <a:lstStyle/>
                    <a:p>
                      <a:pPr algn="ctr" fontAlgn="b"/>
                      <a:r>
                        <a:rPr lang="en-US" sz="1000" u="none" strike="noStrike" dirty="0">
                          <a:effectLst/>
                        </a:rPr>
                        <a:t>            11.84 </a:t>
                      </a:r>
                      <a:endParaRPr lang="en-US" sz="1000" b="0" i="0" u="none" strike="noStrike" dirty="0">
                        <a:effectLst/>
                        <a:latin typeface="Arial"/>
                      </a:endParaRPr>
                    </a:p>
                  </a:txBody>
                  <a:tcPr marL="9525" marR="9525" marT="9525" marB="0" anchor="b"/>
                </a:tc>
                <a:tc>
                  <a:txBody>
                    <a:bodyPr/>
                    <a:lstStyle/>
                    <a:p>
                      <a:pPr algn="ctr" fontAlgn="b"/>
                      <a:r>
                        <a:rPr lang="en-US" sz="1000" u="none" strike="noStrike" dirty="0">
                          <a:effectLst/>
                        </a:rPr>
                        <a:t>            12.01 </a:t>
                      </a:r>
                      <a:endParaRPr lang="en-US" sz="1000" b="0" i="0" u="none" strike="noStrike" dirty="0">
                        <a:effectLst/>
                        <a:latin typeface="Arial"/>
                      </a:endParaRPr>
                    </a:p>
                  </a:txBody>
                  <a:tcPr marL="9525" marR="9525" marT="9525" marB="0" anchor="b"/>
                </a:tc>
              </a:tr>
              <a:tr h="161925">
                <a:tc>
                  <a:txBody>
                    <a:bodyPr/>
                    <a:lstStyle/>
                    <a:p>
                      <a:pPr algn="ctr" fontAlgn="b"/>
                      <a:r>
                        <a:rPr lang="en-US" sz="1000" u="none" strike="noStrike" dirty="0">
                          <a:effectLst/>
                        </a:rPr>
                        <a:t>2012</a:t>
                      </a:r>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l" fontAlgn="b"/>
                      <a:r>
                        <a:rPr lang="en-US" sz="1000" u="none" strike="noStrike" dirty="0">
                          <a:effectLst/>
                        </a:rPr>
                        <a:t>                      14.00 </a:t>
                      </a:r>
                      <a:endParaRPr lang="en-US" sz="1000" b="0" i="0" u="none" strike="noStrike" dirty="0">
                        <a:effectLst/>
                        <a:latin typeface="Arial"/>
                      </a:endParaRPr>
                    </a:p>
                  </a:txBody>
                  <a:tcPr marL="9525" marR="9525" marT="9525" marB="0" anchor="b"/>
                </a:tc>
                <a:tc>
                  <a:txBody>
                    <a:bodyPr/>
                    <a:lstStyle/>
                    <a:p>
                      <a:pPr algn="ctr" fontAlgn="b"/>
                      <a:r>
                        <a:rPr lang="en-US" sz="1000" u="none" strike="noStrike" dirty="0">
                          <a:effectLst/>
                        </a:rPr>
                        <a:t>            14.00 </a:t>
                      </a:r>
                      <a:endParaRPr lang="en-US" sz="1000" b="0" i="0" u="none" strike="noStrike" dirty="0">
                        <a:effectLst/>
                        <a:latin typeface="Arial"/>
                      </a:endParaRPr>
                    </a:p>
                  </a:txBody>
                  <a:tcPr marL="9525" marR="9525" marT="9525" marB="0" anchor="b"/>
                </a:tc>
                <a:tc>
                  <a:txBody>
                    <a:bodyPr/>
                    <a:lstStyle/>
                    <a:p>
                      <a:pPr algn="ctr" fontAlgn="b"/>
                      <a:r>
                        <a:rPr lang="en-US" sz="1000" u="none" strike="noStrike" dirty="0">
                          <a:effectLst/>
                        </a:rPr>
                        <a:t>            14.00 </a:t>
                      </a:r>
                      <a:endParaRPr lang="en-US" sz="1000" b="0" i="0" u="none" strike="noStrike" dirty="0">
                        <a:effectLst/>
                        <a:latin typeface="Arial"/>
                      </a:endParaRPr>
                    </a:p>
                  </a:txBody>
                  <a:tcPr marL="9525" marR="9525" marT="9525" marB="0" anchor="b"/>
                </a:tc>
              </a:tr>
              <a:tr h="161925">
                <a:tc>
                  <a:txBody>
                    <a:bodyPr/>
                    <a:lstStyle/>
                    <a:p>
                      <a:pPr algn="ctr" fontAlgn="b"/>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ctr" fontAlgn="b"/>
                      <a:endParaRPr lang="en-US" sz="1000" b="0" i="0" u="none" strike="noStrike" dirty="0">
                        <a:effectLst/>
                        <a:latin typeface="Arial"/>
                      </a:endParaRPr>
                    </a:p>
                  </a:txBody>
                  <a:tcPr marL="9525" marR="9525" marT="9525" marB="0" anchor="b"/>
                </a:tc>
                <a:tc>
                  <a:txBody>
                    <a:bodyPr/>
                    <a:lstStyle/>
                    <a:p>
                      <a:pPr algn="ctr" fontAlgn="b"/>
                      <a:endParaRPr lang="en-US" sz="1000" b="0" i="0" u="none" strike="noStrike" dirty="0">
                        <a:effectLst/>
                        <a:latin typeface="Arial"/>
                      </a:endParaRPr>
                    </a:p>
                  </a:txBody>
                  <a:tcPr marL="9525" marR="9525" marT="9525" marB="0" anchor="b"/>
                </a:tc>
              </a:tr>
              <a:tr h="161925">
                <a:tc>
                  <a:txBody>
                    <a:bodyPr/>
                    <a:lstStyle/>
                    <a:p>
                      <a:pPr algn="l" fontAlgn="b"/>
                      <a:endParaRPr lang="en-US" sz="1000" b="0" i="0" u="none" strike="noStrike" dirty="0">
                        <a:effectLst/>
                        <a:latin typeface="Arial"/>
                      </a:endParaRPr>
                    </a:p>
                  </a:txBody>
                  <a:tcPr marL="9525" marR="9525" marT="9525" marB="0" anchor="b"/>
                </a:tc>
                <a:tc>
                  <a:txBody>
                    <a:bodyPr/>
                    <a:lstStyle/>
                    <a:p>
                      <a:pPr algn="ctr" fontAlgn="b"/>
                      <a:r>
                        <a:rPr lang="en-US" sz="1000" u="none" strike="noStrike" dirty="0">
                          <a:effectLst/>
                        </a:rPr>
                        <a:t>                         4.00 </a:t>
                      </a:r>
                      <a:endParaRPr lang="en-US" sz="1000" b="0" i="0" u="none" strike="noStrike" dirty="0">
                        <a:effectLst/>
                        <a:latin typeface="Arial"/>
                      </a:endParaRPr>
                    </a:p>
                  </a:txBody>
                  <a:tcPr marL="9525" marR="9525" marT="9525" marB="0" anchor="b"/>
                </a:tc>
                <a:tc>
                  <a:txBody>
                    <a:bodyPr/>
                    <a:lstStyle/>
                    <a:p>
                      <a:pPr algn="ctr" fontAlgn="b"/>
                      <a:r>
                        <a:rPr lang="en-US" sz="1000" u="none" strike="noStrike" dirty="0">
                          <a:effectLst/>
                        </a:rPr>
                        <a:t>                      68.20 </a:t>
                      </a:r>
                      <a:endParaRPr lang="en-US" sz="1000" b="0" i="0" u="none" strike="noStrike" dirty="0">
                        <a:effectLst/>
                        <a:latin typeface="Arial"/>
                      </a:endParaRPr>
                    </a:p>
                  </a:txBody>
                  <a:tcPr marL="9525" marR="9525" marT="9525" marB="0" anchor="b"/>
                </a:tc>
                <a:tc>
                  <a:txBody>
                    <a:bodyPr/>
                    <a:lstStyle/>
                    <a:p>
                      <a:pPr algn="ctr" fontAlgn="b"/>
                      <a:r>
                        <a:rPr lang="en-US" sz="1000" u="none" strike="noStrike" dirty="0">
                          <a:effectLst/>
                        </a:rPr>
                        <a:t>            45.00 </a:t>
                      </a:r>
                      <a:endParaRPr lang="en-US" sz="1000" b="0" i="0" u="none" strike="noStrike" dirty="0">
                        <a:effectLst/>
                        <a:latin typeface="Arial"/>
                      </a:endParaRPr>
                    </a:p>
                  </a:txBody>
                  <a:tcPr marL="9525" marR="9525" marT="9525" marB="0" anchor="b"/>
                </a:tc>
                <a:tc>
                  <a:txBody>
                    <a:bodyPr/>
                    <a:lstStyle/>
                    <a:p>
                      <a:pPr algn="ctr" fontAlgn="b"/>
                      <a:r>
                        <a:rPr lang="en-US" sz="1000" u="none" strike="noStrike" dirty="0">
                          <a:effectLst/>
                        </a:rPr>
                        <a:t>            45.38 </a:t>
                      </a:r>
                      <a:endParaRPr lang="en-US" sz="1000" b="0" i="0" u="none" strike="noStrike" dirty="0">
                        <a:effectLst/>
                        <a:latin typeface="Arial"/>
                      </a:endParaRPr>
                    </a:p>
                  </a:txBody>
                  <a:tcPr marL="9525" marR="9525" marT="9525" marB="0" anchor="b"/>
                </a:tc>
              </a:tr>
              <a:tr h="161925">
                <a:tc>
                  <a:txBody>
                    <a:bodyPr/>
                    <a:lstStyle/>
                    <a:p>
                      <a:pPr algn="l" fontAlgn="b"/>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ctr" fontAlgn="b"/>
                      <a:endParaRPr lang="en-US" sz="1000" b="0" i="0" u="none" strike="noStrike" dirty="0">
                        <a:effectLst/>
                        <a:latin typeface="Arial"/>
                      </a:endParaRPr>
                    </a:p>
                  </a:txBody>
                  <a:tcPr marL="9525" marR="9525" marT="9525" marB="0" anchor="b"/>
                </a:tc>
                <a:tc>
                  <a:txBody>
                    <a:bodyPr/>
                    <a:lstStyle/>
                    <a:p>
                      <a:pPr algn="ctr" fontAlgn="b"/>
                      <a:endParaRPr lang="en-US" sz="1000" b="0" i="0" u="none" strike="noStrike" dirty="0">
                        <a:effectLst/>
                        <a:latin typeface="Arial"/>
                      </a:endParaRPr>
                    </a:p>
                  </a:txBody>
                  <a:tcPr marL="9525" marR="9525" marT="9525" marB="0" anchor="b"/>
                </a:tc>
              </a:tr>
              <a:tr h="161925">
                <a:tc>
                  <a:txBody>
                    <a:bodyPr/>
                    <a:lstStyle/>
                    <a:p>
                      <a:pPr algn="l" fontAlgn="b"/>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r>
              <a:tr h="161925">
                <a:tc>
                  <a:txBody>
                    <a:bodyPr/>
                    <a:lstStyle/>
                    <a:p>
                      <a:pPr algn="l" fontAlgn="b"/>
                      <a:endParaRPr lang="en-US" sz="1000" b="0" i="0" u="none" strike="noStrike" dirty="0">
                        <a:effectLst/>
                        <a:latin typeface="Arial"/>
                      </a:endParaRPr>
                    </a:p>
                  </a:txBody>
                  <a:tcPr marL="9525" marR="9525" marT="9525" marB="0" anchor="b"/>
                </a:tc>
                <a:tc>
                  <a:txBody>
                    <a:bodyPr/>
                    <a:lstStyle/>
                    <a:p>
                      <a:pPr algn="ctr" fontAlgn="b"/>
                      <a:r>
                        <a:rPr lang="en-US" sz="1000" u="none" strike="noStrike" dirty="0">
                          <a:effectLst/>
                        </a:rPr>
                        <a:t>Inside</a:t>
                      </a:r>
                      <a:endParaRPr lang="en-US" sz="1000" b="1" i="0" u="none" strike="noStrike" dirty="0">
                        <a:effectLst/>
                        <a:latin typeface="Arial"/>
                      </a:endParaRPr>
                    </a:p>
                  </a:txBody>
                  <a:tcPr marL="9525" marR="9525" marT="9525" marB="0" anchor="b"/>
                </a:tc>
                <a:tc>
                  <a:txBody>
                    <a:bodyPr/>
                    <a:lstStyle/>
                    <a:p>
                      <a:pPr algn="ctr" fontAlgn="b"/>
                      <a:r>
                        <a:rPr lang="en-US" sz="1000" u="none" strike="noStrike" dirty="0">
                          <a:effectLst/>
                        </a:rPr>
                        <a:t>Voted</a:t>
                      </a:r>
                      <a:endParaRPr lang="en-US" sz="1000" b="1" i="0" u="none" strike="noStrike" dirty="0">
                        <a:effectLst/>
                        <a:latin typeface="Arial"/>
                      </a:endParaRPr>
                    </a:p>
                  </a:txBody>
                  <a:tcPr marL="9525" marR="9525" marT="9525" marB="0" anchor="b"/>
                </a:tc>
                <a:tc gridSpan="2">
                  <a:txBody>
                    <a:bodyPr/>
                    <a:lstStyle/>
                    <a:p>
                      <a:pPr algn="ctr" fontAlgn="b"/>
                      <a:r>
                        <a:rPr lang="en-US" sz="1000" u="none" strike="noStrike" dirty="0">
                          <a:effectLst/>
                        </a:rPr>
                        <a:t>Effective Millage</a:t>
                      </a:r>
                      <a:endParaRPr lang="en-US" sz="1000" b="1" i="0" u="none" strike="noStrike" dirty="0">
                        <a:effectLst/>
                        <a:latin typeface="Arial"/>
                      </a:endParaRPr>
                    </a:p>
                  </a:txBody>
                  <a:tcPr marL="9525" marR="9525" marT="9525" marB="0" anchor="b"/>
                </a:tc>
                <a:tc hMerge="1">
                  <a:txBody>
                    <a:bodyPr/>
                    <a:lstStyle/>
                    <a:p>
                      <a:endParaRPr lang="en-US"/>
                    </a:p>
                  </a:txBody>
                  <a:tcPr/>
                </a:tc>
              </a:tr>
              <a:tr h="161925">
                <a:tc>
                  <a:txBody>
                    <a:bodyPr/>
                    <a:lstStyle/>
                    <a:p>
                      <a:pPr algn="ctr" fontAlgn="b"/>
                      <a:r>
                        <a:rPr lang="en-US" sz="1000" u="none" strike="noStrike" dirty="0">
                          <a:effectLst/>
                        </a:rPr>
                        <a:t>Year</a:t>
                      </a:r>
                      <a:endParaRPr lang="en-US" sz="1000" b="1" i="0" u="none" strike="noStrike" dirty="0">
                        <a:effectLst/>
                        <a:latin typeface="Arial"/>
                      </a:endParaRPr>
                    </a:p>
                  </a:txBody>
                  <a:tcPr marL="9525" marR="9525" marT="9525" marB="0" anchor="b"/>
                </a:tc>
                <a:tc>
                  <a:txBody>
                    <a:bodyPr/>
                    <a:lstStyle/>
                    <a:p>
                      <a:pPr algn="ctr" fontAlgn="b"/>
                      <a:r>
                        <a:rPr lang="en-US" sz="1000" u="none" strike="noStrike" dirty="0">
                          <a:effectLst/>
                        </a:rPr>
                        <a:t>Commercial Millage</a:t>
                      </a:r>
                      <a:endParaRPr lang="en-US" sz="1000" b="1" i="0" u="none" strike="noStrike" dirty="0">
                        <a:effectLst/>
                        <a:latin typeface="Arial"/>
                      </a:endParaRPr>
                    </a:p>
                  </a:txBody>
                  <a:tcPr marL="9525" marR="9525" marT="9525" marB="0" anchor="b"/>
                </a:tc>
                <a:tc>
                  <a:txBody>
                    <a:bodyPr/>
                    <a:lstStyle/>
                    <a:p>
                      <a:pPr algn="ctr" fontAlgn="b"/>
                      <a:r>
                        <a:rPr lang="en-US" sz="1000" u="none" strike="noStrike" dirty="0">
                          <a:effectLst/>
                        </a:rPr>
                        <a:t>Commercial Millage</a:t>
                      </a:r>
                      <a:endParaRPr lang="en-US" sz="1000" b="1" i="0" u="none" strike="noStrike" dirty="0">
                        <a:effectLst/>
                        <a:latin typeface="Arial"/>
                      </a:endParaRPr>
                    </a:p>
                  </a:txBody>
                  <a:tcPr marL="9525" marR="9525" marT="9525" marB="0" anchor="b"/>
                </a:tc>
                <a:tc>
                  <a:txBody>
                    <a:bodyPr/>
                    <a:lstStyle/>
                    <a:p>
                      <a:pPr algn="ctr" fontAlgn="b"/>
                      <a:r>
                        <a:rPr lang="en-US" sz="1000" u="none" strike="noStrike" dirty="0">
                          <a:effectLst/>
                        </a:rPr>
                        <a:t>2015</a:t>
                      </a:r>
                      <a:endParaRPr lang="en-US" sz="1000" b="1" i="0" u="none" strike="noStrike" dirty="0">
                        <a:effectLst/>
                        <a:latin typeface="Arial"/>
                      </a:endParaRPr>
                    </a:p>
                  </a:txBody>
                  <a:tcPr marL="9525" marR="9525" marT="9525" marB="0" anchor="b"/>
                </a:tc>
                <a:tc>
                  <a:txBody>
                    <a:bodyPr/>
                    <a:lstStyle/>
                    <a:p>
                      <a:pPr algn="ctr" fontAlgn="b"/>
                      <a:r>
                        <a:rPr lang="en-US" sz="1000" u="none" strike="noStrike" dirty="0">
                          <a:effectLst/>
                        </a:rPr>
                        <a:t>2016</a:t>
                      </a:r>
                      <a:endParaRPr lang="en-US" sz="1000" b="1" i="0" u="none" strike="noStrike" dirty="0">
                        <a:effectLst/>
                        <a:latin typeface="Arial"/>
                      </a:endParaRPr>
                    </a:p>
                  </a:txBody>
                  <a:tcPr marL="9525" marR="9525" marT="9525" marB="0" anchor="b"/>
                </a:tc>
              </a:tr>
              <a:tr h="161925">
                <a:tc>
                  <a:txBody>
                    <a:bodyPr/>
                    <a:lstStyle/>
                    <a:p>
                      <a:pPr algn="l" fontAlgn="b"/>
                      <a:endParaRPr lang="en-US" sz="1000" b="0" i="0" u="none" strike="noStrike" dirty="0">
                        <a:effectLst/>
                        <a:latin typeface="Arial"/>
                      </a:endParaRPr>
                    </a:p>
                  </a:txBody>
                  <a:tcPr marL="9525" marR="9525" marT="9525" marB="0" anchor="b"/>
                </a:tc>
                <a:tc>
                  <a:txBody>
                    <a:bodyPr/>
                    <a:lstStyle/>
                    <a:p>
                      <a:pPr algn="l" fontAlgn="b"/>
                      <a:r>
                        <a:rPr lang="en-US" sz="1000" u="none" strike="noStrike" dirty="0">
                          <a:effectLst/>
                        </a:rPr>
                        <a:t>                         4.00 </a:t>
                      </a:r>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ctr" fontAlgn="b"/>
                      <a:r>
                        <a:rPr lang="en-US" sz="1000" u="none" strike="noStrike" dirty="0">
                          <a:effectLst/>
                        </a:rPr>
                        <a:t>              4.00 </a:t>
                      </a:r>
                      <a:endParaRPr lang="en-US" sz="1000" b="0" i="0" u="none" strike="noStrike" dirty="0">
                        <a:effectLst/>
                        <a:latin typeface="Arial"/>
                      </a:endParaRPr>
                    </a:p>
                  </a:txBody>
                  <a:tcPr marL="9525" marR="9525" marT="9525" marB="0" anchor="b"/>
                </a:tc>
                <a:tc>
                  <a:txBody>
                    <a:bodyPr/>
                    <a:lstStyle/>
                    <a:p>
                      <a:pPr algn="ctr" fontAlgn="b"/>
                      <a:r>
                        <a:rPr lang="en-US" sz="1000" u="none" strike="noStrike" dirty="0">
                          <a:effectLst/>
                        </a:rPr>
                        <a:t>              4.00 </a:t>
                      </a:r>
                      <a:endParaRPr lang="en-US" sz="1000" b="0" i="0" u="none" strike="noStrike" dirty="0">
                        <a:effectLst/>
                        <a:latin typeface="Arial"/>
                      </a:endParaRPr>
                    </a:p>
                  </a:txBody>
                  <a:tcPr marL="9525" marR="9525" marT="9525" marB="0" anchor="b"/>
                </a:tc>
              </a:tr>
              <a:tr h="161925">
                <a:tc>
                  <a:txBody>
                    <a:bodyPr/>
                    <a:lstStyle/>
                    <a:p>
                      <a:pPr algn="ctr" fontAlgn="b"/>
                      <a:r>
                        <a:rPr lang="en-US" sz="1000" u="none" strike="noStrike" dirty="0">
                          <a:effectLst/>
                        </a:rPr>
                        <a:t>1968 and 1970</a:t>
                      </a:r>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ctr" fontAlgn="b"/>
                      <a:r>
                        <a:rPr lang="en-US" sz="1000" u="none" strike="noStrike" dirty="0">
                          <a:effectLst/>
                        </a:rPr>
                        <a:t>                      31.70 </a:t>
                      </a:r>
                      <a:endParaRPr lang="en-US" sz="1000" b="0" i="0" u="none" strike="noStrike" dirty="0">
                        <a:effectLst/>
                        <a:latin typeface="Arial"/>
                      </a:endParaRPr>
                    </a:p>
                  </a:txBody>
                  <a:tcPr marL="9525" marR="9525" marT="9525" marB="0" anchor="b"/>
                </a:tc>
                <a:tc>
                  <a:txBody>
                    <a:bodyPr/>
                    <a:lstStyle/>
                    <a:p>
                      <a:pPr algn="ctr" fontAlgn="b"/>
                      <a:r>
                        <a:rPr lang="en-US" sz="1000" u="none" strike="noStrike" dirty="0">
                          <a:effectLst/>
                        </a:rPr>
                        <a:t>            17.74 </a:t>
                      </a:r>
                      <a:endParaRPr lang="en-US" sz="1000" b="0" i="0" u="none" strike="noStrike" dirty="0">
                        <a:effectLst/>
                        <a:latin typeface="Arial"/>
                      </a:endParaRPr>
                    </a:p>
                  </a:txBody>
                  <a:tcPr marL="9525" marR="9525" marT="9525" marB="0" anchor="b"/>
                </a:tc>
                <a:tc>
                  <a:txBody>
                    <a:bodyPr/>
                    <a:lstStyle/>
                    <a:p>
                      <a:pPr algn="ctr" fontAlgn="b"/>
                      <a:r>
                        <a:rPr lang="en-US" sz="1000" u="none" strike="noStrike" dirty="0">
                          <a:effectLst/>
                        </a:rPr>
                        <a:t>            18.35 </a:t>
                      </a:r>
                      <a:endParaRPr lang="en-US" sz="1000" b="0" i="0" u="none" strike="noStrike" dirty="0">
                        <a:effectLst/>
                        <a:latin typeface="Arial"/>
                      </a:endParaRPr>
                    </a:p>
                  </a:txBody>
                  <a:tcPr marL="9525" marR="9525" marT="9525" marB="0" anchor="b"/>
                </a:tc>
              </a:tr>
              <a:tr h="161925">
                <a:tc>
                  <a:txBody>
                    <a:bodyPr/>
                    <a:lstStyle/>
                    <a:p>
                      <a:pPr algn="ctr" fontAlgn="b"/>
                      <a:r>
                        <a:rPr lang="en-US" sz="1000" u="none" strike="noStrike" dirty="0">
                          <a:effectLst/>
                        </a:rPr>
                        <a:t>1983</a:t>
                      </a:r>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ctr" fontAlgn="b"/>
                      <a:r>
                        <a:rPr lang="en-US" sz="1000" u="none" strike="noStrike" dirty="0">
                          <a:effectLst/>
                        </a:rPr>
                        <a:t>                        9.00 </a:t>
                      </a:r>
                      <a:endParaRPr lang="en-US" sz="1000" b="0" i="0" u="none" strike="noStrike" dirty="0">
                        <a:effectLst/>
                        <a:latin typeface="Arial"/>
                      </a:endParaRPr>
                    </a:p>
                  </a:txBody>
                  <a:tcPr marL="9525" marR="9525" marT="9525" marB="0" anchor="b"/>
                </a:tc>
                <a:tc>
                  <a:txBody>
                    <a:bodyPr/>
                    <a:lstStyle/>
                    <a:p>
                      <a:pPr algn="ctr" fontAlgn="b"/>
                      <a:r>
                        <a:rPr lang="en-US" sz="1000" u="none" strike="noStrike" dirty="0">
                          <a:effectLst/>
                        </a:rPr>
                        <a:t>              6.05 </a:t>
                      </a:r>
                      <a:endParaRPr lang="en-US" sz="1000" b="0" i="0" u="none" strike="noStrike" dirty="0">
                        <a:effectLst/>
                        <a:latin typeface="Arial"/>
                      </a:endParaRPr>
                    </a:p>
                  </a:txBody>
                  <a:tcPr marL="9525" marR="9525" marT="9525" marB="0" anchor="b"/>
                </a:tc>
                <a:tc>
                  <a:txBody>
                    <a:bodyPr/>
                    <a:lstStyle/>
                    <a:p>
                      <a:pPr algn="ctr" fontAlgn="b"/>
                      <a:r>
                        <a:rPr lang="en-US" sz="1000" u="none" strike="noStrike" dirty="0">
                          <a:effectLst/>
                        </a:rPr>
                        <a:t>              6.26 </a:t>
                      </a:r>
                      <a:endParaRPr lang="en-US" sz="1000" b="0" i="0" u="none" strike="noStrike" dirty="0">
                        <a:effectLst/>
                        <a:latin typeface="Arial"/>
                      </a:endParaRPr>
                    </a:p>
                  </a:txBody>
                  <a:tcPr marL="9525" marR="9525" marT="9525" marB="0" anchor="b"/>
                </a:tc>
              </a:tr>
              <a:tr h="161925">
                <a:tc>
                  <a:txBody>
                    <a:bodyPr/>
                    <a:lstStyle/>
                    <a:p>
                      <a:pPr algn="ctr" fontAlgn="b"/>
                      <a:r>
                        <a:rPr lang="en-US" sz="1000" u="none" strike="noStrike" dirty="0">
                          <a:effectLst/>
                        </a:rPr>
                        <a:t>1996</a:t>
                      </a:r>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ctr" fontAlgn="b"/>
                      <a:r>
                        <a:rPr lang="en-US" sz="1000" u="none" strike="noStrike" dirty="0">
                          <a:effectLst/>
                        </a:rPr>
                        <a:t>                      13.50 </a:t>
                      </a:r>
                      <a:endParaRPr lang="en-US" sz="1000" b="0" i="0" u="none" strike="noStrike" dirty="0">
                        <a:effectLst/>
                        <a:latin typeface="Arial"/>
                      </a:endParaRPr>
                    </a:p>
                  </a:txBody>
                  <a:tcPr marL="9525" marR="9525" marT="9525" marB="0" anchor="b"/>
                </a:tc>
                <a:tc>
                  <a:txBody>
                    <a:bodyPr/>
                    <a:lstStyle/>
                    <a:p>
                      <a:pPr algn="ctr" fontAlgn="b"/>
                      <a:r>
                        <a:rPr lang="en-US" sz="1000" u="none" strike="noStrike" dirty="0">
                          <a:effectLst/>
                        </a:rPr>
                        <a:t>            11.65 </a:t>
                      </a:r>
                      <a:endParaRPr lang="en-US" sz="1000" b="0" i="0" u="none" strike="noStrike" dirty="0">
                        <a:effectLst/>
                        <a:latin typeface="Arial"/>
                      </a:endParaRPr>
                    </a:p>
                  </a:txBody>
                  <a:tcPr marL="9525" marR="9525" marT="9525" marB="0" anchor="b"/>
                </a:tc>
                <a:tc>
                  <a:txBody>
                    <a:bodyPr/>
                    <a:lstStyle/>
                    <a:p>
                      <a:pPr algn="ctr" fontAlgn="b"/>
                      <a:r>
                        <a:rPr lang="en-US" sz="1000" u="none" strike="noStrike" dirty="0">
                          <a:effectLst/>
                        </a:rPr>
                        <a:t>            12.05 </a:t>
                      </a:r>
                      <a:endParaRPr lang="en-US" sz="1000" b="0" i="0" u="none" strike="noStrike" dirty="0">
                        <a:effectLst/>
                        <a:latin typeface="Arial"/>
                      </a:endParaRPr>
                    </a:p>
                  </a:txBody>
                  <a:tcPr marL="9525" marR="9525" marT="9525" marB="0" anchor="b"/>
                </a:tc>
              </a:tr>
              <a:tr h="161925">
                <a:tc>
                  <a:txBody>
                    <a:bodyPr/>
                    <a:lstStyle/>
                    <a:p>
                      <a:pPr algn="ctr" fontAlgn="b"/>
                      <a:r>
                        <a:rPr lang="en-US" sz="1000" u="none" strike="noStrike" dirty="0">
                          <a:effectLst/>
                        </a:rPr>
                        <a:t>2012</a:t>
                      </a:r>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ctr" fontAlgn="b"/>
                      <a:r>
                        <a:rPr lang="en-US" sz="1000" u="none" strike="noStrike" dirty="0">
                          <a:effectLst/>
                        </a:rPr>
                        <a:t>                      14.00 </a:t>
                      </a:r>
                      <a:endParaRPr lang="en-US" sz="1000" b="0" i="0" u="none" strike="noStrike" dirty="0">
                        <a:effectLst/>
                        <a:latin typeface="Arial"/>
                      </a:endParaRPr>
                    </a:p>
                  </a:txBody>
                  <a:tcPr marL="9525" marR="9525" marT="9525" marB="0" anchor="b"/>
                </a:tc>
                <a:tc>
                  <a:txBody>
                    <a:bodyPr/>
                    <a:lstStyle/>
                    <a:p>
                      <a:pPr algn="ctr" fontAlgn="b"/>
                      <a:r>
                        <a:rPr lang="en-US" sz="1000" u="none" strike="noStrike" dirty="0">
                          <a:effectLst/>
                        </a:rPr>
                        <a:t>            14.00 </a:t>
                      </a:r>
                      <a:endParaRPr lang="en-US" sz="1000" b="0" i="0" u="none" strike="noStrike" dirty="0">
                        <a:effectLst/>
                        <a:latin typeface="Arial"/>
                      </a:endParaRPr>
                    </a:p>
                  </a:txBody>
                  <a:tcPr marL="9525" marR="9525" marT="9525" marB="0" anchor="b"/>
                </a:tc>
                <a:tc>
                  <a:txBody>
                    <a:bodyPr/>
                    <a:lstStyle/>
                    <a:p>
                      <a:pPr algn="ctr" fontAlgn="b"/>
                      <a:r>
                        <a:rPr lang="en-US" sz="1000" u="none" strike="noStrike" dirty="0">
                          <a:effectLst/>
                        </a:rPr>
                        <a:t>            14.00 </a:t>
                      </a:r>
                      <a:endParaRPr lang="en-US" sz="1000" b="0" i="0" u="none" strike="noStrike" dirty="0">
                        <a:effectLst/>
                        <a:latin typeface="Arial"/>
                      </a:endParaRPr>
                    </a:p>
                  </a:txBody>
                  <a:tcPr marL="9525" marR="9525" marT="9525" marB="0" anchor="b"/>
                </a:tc>
              </a:tr>
              <a:tr h="161925">
                <a:tc>
                  <a:txBody>
                    <a:bodyPr/>
                    <a:lstStyle/>
                    <a:p>
                      <a:pPr algn="ctr" fontAlgn="b"/>
                      <a:endParaRPr lang="en-US" sz="1000" b="0" i="0" u="none" strike="noStrike" dirty="0">
                        <a:effectLst/>
                        <a:latin typeface="Arial"/>
                      </a:endParaRPr>
                    </a:p>
                  </a:txBody>
                  <a:tcPr marL="9525" marR="9525" marT="9525" marB="0" anchor="b"/>
                </a:tc>
                <a:tc>
                  <a:txBody>
                    <a:bodyPr/>
                    <a:lstStyle/>
                    <a:p>
                      <a:pPr algn="l" fontAlgn="b"/>
                      <a:endParaRPr lang="en-US" sz="1000" b="0" i="0" u="none" strike="noStrike" dirty="0">
                        <a:effectLst/>
                        <a:latin typeface="Arial"/>
                      </a:endParaRPr>
                    </a:p>
                  </a:txBody>
                  <a:tcPr marL="9525" marR="9525" marT="9525" marB="0" anchor="b"/>
                </a:tc>
                <a:tc>
                  <a:txBody>
                    <a:bodyPr/>
                    <a:lstStyle/>
                    <a:p>
                      <a:pPr algn="ctr" fontAlgn="b"/>
                      <a:endParaRPr lang="en-US" sz="1000" b="0" i="0" u="none" strike="noStrike" dirty="0">
                        <a:effectLst/>
                        <a:latin typeface="Arial"/>
                      </a:endParaRPr>
                    </a:p>
                  </a:txBody>
                  <a:tcPr marL="9525" marR="9525" marT="9525" marB="0" anchor="b"/>
                </a:tc>
                <a:tc>
                  <a:txBody>
                    <a:bodyPr/>
                    <a:lstStyle/>
                    <a:p>
                      <a:pPr algn="ctr" fontAlgn="b"/>
                      <a:endParaRPr lang="en-US" sz="1000" b="0" i="0" u="none" strike="noStrike" dirty="0">
                        <a:effectLst/>
                        <a:latin typeface="Arial"/>
                      </a:endParaRPr>
                    </a:p>
                  </a:txBody>
                  <a:tcPr marL="9525" marR="9525" marT="9525" marB="0" anchor="b"/>
                </a:tc>
                <a:tc>
                  <a:txBody>
                    <a:bodyPr/>
                    <a:lstStyle/>
                    <a:p>
                      <a:pPr algn="ctr" fontAlgn="b"/>
                      <a:endParaRPr lang="en-US" sz="1000" b="0" i="0" u="none" strike="noStrike" dirty="0">
                        <a:effectLst/>
                        <a:latin typeface="Arial"/>
                      </a:endParaRPr>
                    </a:p>
                  </a:txBody>
                  <a:tcPr marL="9525" marR="9525" marT="9525" marB="0" anchor="b"/>
                </a:tc>
              </a:tr>
              <a:tr h="161925">
                <a:tc>
                  <a:txBody>
                    <a:bodyPr/>
                    <a:lstStyle/>
                    <a:p>
                      <a:pPr algn="l" fontAlgn="b"/>
                      <a:endParaRPr lang="en-US" sz="1000" b="0" i="0" u="none" strike="noStrike" dirty="0">
                        <a:effectLst/>
                        <a:latin typeface="Arial"/>
                      </a:endParaRPr>
                    </a:p>
                  </a:txBody>
                  <a:tcPr marL="9525" marR="9525" marT="9525" marB="0" anchor="b"/>
                </a:tc>
                <a:tc>
                  <a:txBody>
                    <a:bodyPr/>
                    <a:lstStyle/>
                    <a:p>
                      <a:pPr algn="l" fontAlgn="b"/>
                      <a:r>
                        <a:rPr lang="en-US" sz="1000" u="none" strike="noStrike" dirty="0">
                          <a:effectLst/>
                        </a:rPr>
                        <a:t>                         4.00 </a:t>
                      </a:r>
                      <a:endParaRPr lang="en-US" sz="1000" b="0" i="0" u="none" strike="noStrike" dirty="0">
                        <a:effectLst/>
                        <a:latin typeface="Arial"/>
                      </a:endParaRPr>
                    </a:p>
                  </a:txBody>
                  <a:tcPr marL="9525" marR="9525" marT="9525" marB="0" anchor="b"/>
                </a:tc>
                <a:tc>
                  <a:txBody>
                    <a:bodyPr/>
                    <a:lstStyle/>
                    <a:p>
                      <a:pPr algn="l" fontAlgn="b"/>
                      <a:r>
                        <a:rPr lang="en-US" sz="1000" u="none" strike="noStrike" dirty="0">
                          <a:effectLst/>
                        </a:rPr>
                        <a:t>                      68.20 </a:t>
                      </a:r>
                      <a:endParaRPr lang="en-US" sz="1000" b="0" i="0" u="none" strike="noStrike" dirty="0">
                        <a:effectLst/>
                        <a:latin typeface="Arial"/>
                      </a:endParaRPr>
                    </a:p>
                  </a:txBody>
                  <a:tcPr marL="9525" marR="9525" marT="9525" marB="0" anchor="b"/>
                </a:tc>
                <a:tc>
                  <a:txBody>
                    <a:bodyPr/>
                    <a:lstStyle/>
                    <a:p>
                      <a:pPr algn="l" fontAlgn="b"/>
                      <a:r>
                        <a:rPr lang="en-US" sz="1000" u="none" strike="noStrike" dirty="0">
                          <a:effectLst/>
                        </a:rPr>
                        <a:t>            53.44 </a:t>
                      </a:r>
                      <a:endParaRPr lang="en-US" sz="1000" b="0" i="0" u="none" strike="noStrike" dirty="0">
                        <a:effectLst/>
                        <a:latin typeface="Arial"/>
                      </a:endParaRPr>
                    </a:p>
                  </a:txBody>
                  <a:tcPr marL="9525" marR="9525" marT="9525" marB="0" anchor="b"/>
                </a:tc>
                <a:tc>
                  <a:txBody>
                    <a:bodyPr/>
                    <a:lstStyle/>
                    <a:p>
                      <a:pPr algn="l" fontAlgn="b"/>
                      <a:r>
                        <a:rPr lang="en-US" sz="1000" u="none" strike="noStrike" dirty="0">
                          <a:effectLst/>
                        </a:rPr>
                        <a:t>            54.66 </a:t>
                      </a:r>
                      <a:endParaRPr lang="en-US" sz="1000" b="0" i="0" u="none" strike="noStrike" dirty="0">
                        <a:effectLst/>
                        <a:latin typeface="Arial"/>
                      </a:endParaRPr>
                    </a:p>
                  </a:txBody>
                  <a:tcPr marL="9525" marR="9525" marT="9525" marB="0" anchor="b"/>
                </a:tc>
              </a:tr>
            </a:tbl>
          </a:graphicData>
        </a:graphic>
      </p:graphicFrame>
      <p:sp>
        <p:nvSpPr>
          <p:cNvPr id="4" name="Slide Number Placeholder 3"/>
          <p:cNvSpPr>
            <a:spLocks noGrp="1"/>
          </p:cNvSpPr>
          <p:nvPr>
            <p:ph type="sldNum" sz="quarter" idx="12"/>
          </p:nvPr>
        </p:nvSpPr>
        <p:spPr/>
        <p:txBody>
          <a:bodyPr/>
          <a:lstStyle/>
          <a:p>
            <a:pPr>
              <a:defRPr/>
            </a:pPr>
            <a:fld id="{BA32F8F0-2500-304F-8844-5CC1ADF968B8}" type="slidenum">
              <a:rPr lang="en-US" smtClean="0"/>
              <a:pPr>
                <a:defRPr/>
              </a:pPr>
              <a:t>30</a:t>
            </a:fld>
            <a:endParaRPr lang="en-US" dirty="0"/>
          </a:p>
        </p:txBody>
      </p:sp>
    </p:spTree>
    <p:extLst>
      <p:ext uri="{BB962C8B-B14F-4D97-AF65-F5344CB8AC3E}">
        <p14:creationId xmlns:p14="http://schemas.microsoft.com/office/powerpoint/2010/main" val="2969007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Property Tax Triennial </a:t>
            </a:r>
            <a:r>
              <a:rPr lang="en-US" dirty="0" smtClean="0"/>
              <a:t>Update</a:t>
            </a:r>
            <a:br>
              <a:rPr lang="en-US" dirty="0" smtClean="0"/>
            </a:br>
            <a:r>
              <a:rPr lang="en-US" sz="3200" dirty="0" smtClean="0"/>
              <a:t>Cuyahoga County Estimate</a:t>
            </a:r>
            <a:endParaRPr lang="en-US" sz="3200" dirty="0"/>
          </a:p>
        </p:txBody>
      </p:sp>
      <p:sp>
        <p:nvSpPr>
          <p:cNvPr id="3" name="Content Placeholder 2"/>
          <p:cNvSpPr>
            <a:spLocks noGrp="1"/>
          </p:cNvSpPr>
          <p:nvPr>
            <p:ph idx="1"/>
          </p:nvPr>
        </p:nvSpPr>
        <p:spPr>
          <a:xfrm>
            <a:off x="457200" y="1600201"/>
            <a:ext cx="8229600" cy="3931466"/>
          </a:xfrm>
        </p:spPr>
        <p:txBody>
          <a:bodyPr/>
          <a:lstStyle/>
          <a:p>
            <a:pPr marL="0" indent="0">
              <a:buNone/>
            </a:pPr>
            <a:endParaRPr lang="en-US" sz="1200" dirty="0" smtClean="0"/>
          </a:p>
          <a:p>
            <a:pPr marL="0" indent="0">
              <a:buNone/>
            </a:pPr>
            <a:r>
              <a:rPr lang="en-US" sz="2400" dirty="0" smtClean="0"/>
              <a:t>Overall Cuyahoga County billing down $18.0 million in 2016.</a:t>
            </a:r>
          </a:p>
          <a:p>
            <a:pPr>
              <a:buFont typeface="Arial" panose="020B0604020202020204" pitchFamily="34" charset="0"/>
              <a:buChar char="•"/>
            </a:pPr>
            <a:r>
              <a:rPr lang="en-US" sz="2400" dirty="0" smtClean="0"/>
              <a:t>Cuyahoga </a:t>
            </a:r>
            <a:r>
              <a:rPr lang="en-US" sz="2400" dirty="0"/>
              <a:t>County billing down </a:t>
            </a:r>
            <a:r>
              <a:rPr lang="en-US" sz="2400" dirty="0" smtClean="0"/>
              <a:t>$15.0 </a:t>
            </a:r>
            <a:r>
              <a:rPr lang="en-US" sz="2400" dirty="0"/>
              <a:t>million in </a:t>
            </a:r>
            <a:r>
              <a:rPr lang="en-US" sz="2400" dirty="0" smtClean="0"/>
              <a:t>2016 for the General Fund. </a:t>
            </a:r>
            <a:endParaRPr lang="en-US" sz="2400" dirty="0"/>
          </a:p>
          <a:p>
            <a:pPr>
              <a:buFont typeface="Arial" panose="020B0604020202020204" pitchFamily="34" charset="0"/>
              <a:buChar char="•"/>
            </a:pPr>
            <a:r>
              <a:rPr lang="en-US" sz="2400" dirty="0" smtClean="0"/>
              <a:t>Cuyahoga </a:t>
            </a:r>
            <a:r>
              <a:rPr lang="en-US" sz="2400" dirty="0"/>
              <a:t>County billing down </a:t>
            </a:r>
            <a:r>
              <a:rPr lang="en-US" sz="2400" dirty="0" smtClean="0"/>
              <a:t>$0.4 </a:t>
            </a:r>
            <a:r>
              <a:rPr lang="en-US" sz="2400" dirty="0"/>
              <a:t>million in </a:t>
            </a:r>
            <a:r>
              <a:rPr lang="en-US" sz="2400" dirty="0" smtClean="0"/>
              <a:t>2016 for the Partnering Community Schools.</a:t>
            </a:r>
            <a:endParaRPr lang="en-US" sz="2400" dirty="0"/>
          </a:p>
          <a:p>
            <a:pPr>
              <a:buFont typeface="Arial" panose="020B0604020202020204" pitchFamily="34" charset="0"/>
              <a:buChar char="•"/>
            </a:pPr>
            <a:r>
              <a:rPr lang="en-US" sz="2400" dirty="0" smtClean="0"/>
              <a:t>Cuyahoga </a:t>
            </a:r>
            <a:r>
              <a:rPr lang="en-US" sz="2400" dirty="0"/>
              <a:t>County billing down </a:t>
            </a:r>
            <a:r>
              <a:rPr lang="en-US" sz="2400" dirty="0" smtClean="0"/>
              <a:t>$2.3 </a:t>
            </a:r>
            <a:r>
              <a:rPr lang="en-US" sz="2400" dirty="0"/>
              <a:t>million in </a:t>
            </a:r>
            <a:r>
              <a:rPr lang="en-US" sz="2400" dirty="0" smtClean="0"/>
              <a:t>2016 for the Bond Retirement Fund.</a:t>
            </a:r>
            <a:endParaRPr lang="en-US" sz="2400" dirty="0"/>
          </a:p>
          <a:p>
            <a:pPr>
              <a:buFont typeface="Arial" panose="020B0604020202020204" pitchFamily="34" charset="0"/>
              <a:buChar char="•"/>
            </a:pPr>
            <a:r>
              <a:rPr lang="en-US" sz="2400" dirty="0" smtClean="0"/>
              <a:t>Cuyahoga </a:t>
            </a:r>
            <a:r>
              <a:rPr lang="en-US" sz="2400" dirty="0"/>
              <a:t>County billing down </a:t>
            </a:r>
            <a:r>
              <a:rPr lang="en-US" sz="2400" dirty="0" smtClean="0"/>
              <a:t>$0.3 </a:t>
            </a:r>
            <a:r>
              <a:rPr lang="en-US" sz="2400" dirty="0"/>
              <a:t>million in </a:t>
            </a:r>
            <a:r>
              <a:rPr lang="en-US" sz="2400" dirty="0" smtClean="0"/>
              <a:t>2016 for the Permanent Improvement Fund.</a:t>
            </a:r>
            <a:endParaRPr lang="en-US" sz="2400" dirty="0"/>
          </a:p>
          <a:p>
            <a:pPr marL="0" indent="0">
              <a:buNone/>
            </a:pPr>
            <a:endParaRPr lang="en-US" sz="2400" dirty="0"/>
          </a:p>
        </p:txBody>
      </p:sp>
      <p:sp>
        <p:nvSpPr>
          <p:cNvPr id="4" name="Slide Number Placeholder 3"/>
          <p:cNvSpPr>
            <a:spLocks noGrp="1"/>
          </p:cNvSpPr>
          <p:nvPr>
            <p:ph type="sldNum" sz="quarter" idx="12"/>
          </p:nvPr>
        </p:nvSpPr>
        <p:spPr/>
        <p:txBody>
          <a:bodyPr/>
          <a:lstStyle/>
          <a:p>
            <a:pPr>
              <a:defRPr/>
            </a:pPr>
            <a:fld id="{BA32F8F0-2500-304F-8844-5CC1ADF968B8}" type="slidenum">
              <a:rPr lang="en-US" smtClean="0"/>
              <a:pPr>
                <a:defRPr/>
              </a:pPr>
              <a:t>31</a:t>
            </a:fld>
            <a:endParaRPr lang="en-US" dirty="0"/>
          </a:p>
        </p:txBody>
      </p:sp>
    </p:spTree>
    <p:extLst>
      <p:ext uri="{BB962C8B-B14F-4D97-AF65-F5344CB8AC3E}">
        <p14:creationId xmlns:p14="http://schemas.microsoft.com/office/powerpoint/2010/main" val="3890316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sz="3100" dirty="0" smtClean="0"/>
              <a:t>Cleveland Municipal School District</a:t>
            </a:r>
            <a:r>
              <a:rPr lang="en-US" dirty="0" smtClean="0"/>
              <a:t/>
            </a:r>
            <a:br>
              <a:rPr lang="en-US" dirty="0" smtClean="0"/>
            </a:br>
            <a:r>
              <a:rPr lang="en-US" sz="2000" b="1" dirty="0" smtClean="0"/>
              <a:t>October </a:t>
            </a:r>
            <a:r>
              <a:rPr lang="en-US" sz="2000" dirty="0" smtClean="0"/>
              <a:t>2015 Five-Year Forecast – Updated for Revenue Changes</a:t>
            </a:r>
            <a:r>
              <a:rPr lang="en-US" sz="2200" dirty="0" smtClean="0"/>
              <a:t/>
            </a:r>
            <a:br>
              <a:rPr lang="en-US" sz="2200" dirty="0" smtClean="0"/>
            </a:br>
            <a:r>
              <a:rPr lang="en-US" sz="1200" dirty="0" smtClean="0"/>
              <a:t>(in millions of dollars)</a:t>
            </a:r>
            <a:endParaRPr lang="en-US" sz="2200" dirty="0"/>
          </a:p>
        </p:txBody>
      </p:sp>
      <p:sp>
        <p:nvSpPr>
          <p:cNvPr id="3" name="Slide Number Placeholder 2"/>
          <p:cNvSpPr>
            <a:spLocks noGrp="1"/>
          </p:cNvSpPr>
          <p:nvPr>
            <p:ph type="sldNum" sz="quarter" idx="12"/>
          </p:nvPr>
        </p:nvSpPr>
        <p:spPr/>
        <p:txBody>
          <a:bodyPr/>
          <a:lstStyle/>
          <a:p>
            <a:fld id="{2C4220B1-E385-4C5F-8FAC-E103C61D6CE6}" type="slidenum">
              <a:rPr lang="en-US" smtClean="0"/>
              <a:pPr/>
              <a:t>32</a:t>
            </a:fld>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01810250"/>
              </p:ext>
            </p:extLst>
          </p:nvPr>
        </p:nvGraphicFramePr>
        <p:xfrm>
          <a:off x="227013" y="1393825"/>
          <a:ext cx="8612187" cy="3629025"/>
        </p:xfrm>
        <a:graphic>
          <a:graphicData uri="http://schemas.openxmlformats.org/presentationml/2006/ole">
            <mc:AlternateContent xmlns:mc="http://schemas.openxmlformats.org/markup-compatibility/2006">
              <mc:Choice xmlns:v="urn:schemas-microsoft-com:vml" Requires="v">
                <p:oleObj spid="_x0000_s13338" name="Worksheet" r:id="rId5" imgW="8696390" imgH="3676590" progId="Excel.Sheet.12">
                  <p:embed/>
                </p:oleObj>
              </mc:Choice>
              <mc:Fallback>
                <p:oleObj name="Worksheet" r:id="rId5" imgW="8696390" imgH="3676590" progId="Excel.Sheet.12">
                  <p:embed/>
                  <p:pic>
                    <p:nvPicPr>
                      <p:cNvPr id="0" name=""/>
                      <p:cNvPicPr>
                        <a:picLocks noChangeAspect="1" noChangeArrowheads="1"/>
                      </p:cNvPicPr>
                      <p:nvPr/>
                    </p:nvPicPr>
                    <p:blipFill>
                      <a:blip r:embed="rId6"/>
                      <a:srcRect/>
                      <a:stretch>
                        <a:fillRect/>
                      </a:stretch>
                    </p:blipFill>
                    <p:spPr bwMode="auto">
                      <a:xfrm>
                        <a:off x="227013" y="1393825"/>
                        <a:ext cx="8612187" cy="3629025"/>
                      </a:xfrm>
                      <a:prstGeom prst="rect">
                        <a:avLst/>
                      </a:prstGeom>
                      <a:noFill/>
                      <a:extLst/>
                    </p:spPr>
                  </p:pic>
                </p:oleObj>
              </mc:Fallback>
            </mc:AlternateContent>
          </a:graphicData>
        </a:graphic>
      </p:graphicFrame>
    </p:spTree>
    <p:extLst>
      <p:ext uri="{BB962C8B-B14F-4D97-AF65-F5344CB8AC3E}">
        <p14:creationId xmlns:p14="http://schemas.microsoft.com/office/powerpoint/2010/main" val="27115785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sz="3100" dirty="0" smtClean="0"/>
              <a:t>Cleveland Municipal School District</a:t>
            </a:r>
            <a:r>
              <a:rPr lang="en-US" dirty="0" smtClean="0"/>
              <a:t/>
            </a:r>
            <a:br>
              <a:rPr lang="en-US" dirty="0" smtClean="0"/>
            </a:br>
            <a:r>
              <a:rPr lang="en-US" sz="2000" b="1" dirty="0" smtClean="0"/>
              <a:t>October </a:t>
            </a:r>
            <a:r>
              <a:rPr lang="en-US" sz="2000" dirty="0" smtClean="0"/>
              <a:t>2015 Five-Year Forecast – Updated for Revenue Changes</a:t>
            </a:r>
            <a:br>
              <a:rPr lang="en-US" sz="2000" dirty="0" smtClean="0"/>
            </a:br>
            <a:r>
              <a:rPr lang="en-US" sz="2000" dirty="0" smtClean="0"/>
              <a:t>3/4/16</a:t>
            </a:r>
            <a:r>
              <a:rPr lang="en-US" sz="2200" dirty="0" smtClean="0"/>
              <a:t/>
            </a:r>
            <a:br>
              <a:rPr lang="en-US" sz="2200" dirty="0" smtClean="0"/>
            </a:br>
            <a:r>
              <a:rPr lang="en-US" sz="1200" dirty="0" smtClean="0"/>
              <a:t>(in millions of dollars)</a:t>
            </a:r>
            <a:endParaRPr lang="en-US" sz="2200" dirty="0"/>
          </a:p>
        </p:txBody>
      </p:sp>
      <p:sp>
        <p:nvSpPr>
          <p:cNvPr id="3" name="Slide Number Placeholder 2"/>
          <p:cNvSpPr>
            <a:spLocks noGrp="1"/>
          </p:cNvSpPr>
          <p:nvPr>
            <p:ph type="sldNum" sz="quarter" idx="12"/>
          </p:nvPr>
        </p:nvSpPr>
        <p:spPr/>
        <p:txBody>
          <a:bodyPr/>
          <a:lstStyle/>
          <a:p>
            <a:fld id="{2C4220B1-E385-4C5F-8FAC-E103C61D6CE6}" type="slidenum">
              <a:rPr lang="en-US" smtClean="0"/>
              <a:pPr/>
              <a:t>33</a:t>
            </a:fld>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450819515"/>
              </p:ext>
            </p:extLst>
          </p:nvPr>
        </p:nvGraphicFramePr>
        <p:xfrm>
          <a:off x="227013" y="1393825"/>
          <a:ext cx="8612187" cy="3705225"/>
        </p:xfrm>
        <a:graphic>
          <a:graphicData uri="http://schemas.openxmlformats.org/presentationml/2006/ole">
            <mc:AlternateContent xmlns:mc="http://schemas.openxmlformats.org/markup-compatibility/2006">
              <mc:Choice xmlns:v="urn:schemas-microsoft-com:vml" Requires="v">
                <p:oleObj spid="_x0000_s18436" name="Worksheet" r:id="rId5" imgW="8696390" imgH="3752730" progId="Excel.Sheet.12">
                  <p:embed/>
                </p:oleObj>
              </mc:Choice>
              <mc:Fallback>
                <p:oleObj name="Worksheet" r:id="rId5" imgW="8696390" imgH="3752730" progId="Excel.Sheet.12">
                  <p:embed/>
                  <p:pic>
                    <p:nvPicPr>
                      <p:cNvPr id="0" name=""/>
                      <p:cNvPicPr>
                        <a:picLocks noChangeAspect="1" noChangeArrowheads="1"/>
                      </p:cNvPicPr>
                      <p:nvPr/>
                    </p:nvPicPr>
                    <p:blipFill>
                      <a:blip r:embed="rId6"/>
                      <a:srcRect/>
                      <a:stretch>
                        <a:fillRect/>
                      </a:stretch>
                    </p:blipFill>
                    <p:spPr bwMode="auto">
                      <a:xfrm>
                        <a:off x="227013" y="1393825"/>
                        <a:ext cx="8612187" cy="3705225"/>
                      </a:xfrm>
                      <a:prstGeom prst="rect">
                        <a:avLst/>
                      </a:prstGeom>
                      <a:noFill/>
                      <a:extLst/>
                    </p:spPr>
                  </p:pic>
                </p:oleObj>
              </mc:Fallback>
            </mc:AlternateContent>
          </a:graphicData>
        </a:graphic>
      </p:graphicFrame>
    </p:spTree>
    <p:extLst>
      <p:ext uri="{BB962C8B-B14F-4D97-AF65-F5344CB8AC3E}">
        <p14:creationId xmlns:p14="http://schemas.microsoft.com/office/powerpoint/2010/main" val="21146122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Cleveland Municipal School District</a:t>
            </a:r>
            <a:endParaRPr lang="en-US" dirty="0"/>
          </a:p>
        </p:txBody>
      </p:sp>
      <p:sp>
        <p:nvSpPr>
          <p:cNvPr id="3" name="Slide Number Placeholder 2"/>
          <p:cNvSpPr>
            <a:spLocks noGrp="1"/>
          </p:cNvSpPr>
          <p:nvPr>
            <p:ph type="sldNum" sz="quarter" idx="12"/>
          </p:nvPr>
        </p:nvSpPr>
        <p:spPr/>
        <p:txBody>
          <a:bodyPr/>
          <a:lstStyle/>
          <a:p>
            <a:fld id="{FA114C9F-2808-4433-AF62-6D1F8DE48565}" type="slidenum">
              <a:rPr lang="en-US" smtClean="0"/>
              <a:pPr/>
              <a:t>34</a:t>
            </a:fld>
            <a:endParaRPr lang="en-US" dirty="0"/>
          </a:p>
        </p:txBody>
      </p:sp>
      <p:sp>
        <p:nvSpPr>
          <p:cNvPr id="4" name="Content Placeholder 3"/>
          <p:cNvSpPr>
            <a:spLocks noGrp="1"/>
          </p:cNvSpPr>
          <p:nvPr>
            <p:ph sz="quarter" idx="1"/>
          </p:nvPr>
        </p:nvSpPr>
        <p:spPr>
          <a:xfrm>
            <a:off x="301752" y="2971800"/>
            <a:ext cx="8503920" cy="914400"/>
          </a:xfrm>
          <a:solidFill>
            <a:schemeClr val="tx1"/>
          </a:solidFill>
        </p:spPr>
        <p:txBody>
          <a:bodyPr/>
          <a:lstStyle/>
          <a:p>
            <a:r>
              <a:rPr lang="en-US" dirty="0" smtClean="0">
                <a:solidFill>
                  <a:schemeClr val="bg1"/>
                </a:solidFill>
              </a:rPr>
              <a:t>Update to Expenditures as of 1/1/16</a:t>
            </a:r>
          </a:p>
        </p:txBody>
      </p:sp>
    </p:spTree>
    <p:extLst>
      <p:ext uri="{BB962C8B-B14F-4D97-AF65-F5344CB8AC3E}">
        <p14:creationId xmlns:p14="http://schemas.microsoft.com/office/powerpoint/2010/main" val="28507694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Expenditure Update</a:t>
            </a:r>
            <a:endParaRPr lang="en-US" dirty="0"/>
          </a:p>
        </p:txBody>
      </p:sp>
      <p:sp>
        <p:nvSpPr>
          <p:cNvPr id="3" name="Content Placeholder 2"/>
          <p:cNvSpPr>
            <a:spLocks noGrp="1"/>
          </p:cNvSpPr>
          <p:nvPr>
            <p:ph idx="1"/>
          </p:nvPr>
        </p:nvSpPr>
        <p:spPr/>
        <p:txBody>
          <a:bodyPr/>
          <a:lstStyle/>
          <a:p>
            <a:pPr marL="0" indent="0">
              <a:buNone/>
            </a:pPr>
            <a:r>
              <a:rPr lang="en-US" dirty="0" smtClean="0"/>
              <a:t>2% increase in Wages – General Fund</a:t>
            </a:r>
          </a:p>
          <a:p>
            <a:r>
              <a:rPr lang="en-US" dirty="0" smtClean="0"/>
              <a:t>FY16 Budgeted Salaries</a:t>
            </a:r>
          </a:p>
          <a:p>
            <a:pPr marL="0" indent="0">
              <a:buNone/>
            </a:pPr>
            <a:r>
              <a:rPr lang="en-US" dirty="0"/>
              <a:t>	</a:t>
            </a:r>
            <a:r>
              <a:rPr lang="en-US" dirty="0" smtClean="0"/>
              <a:t>	$308,466,742 x .02 = $6,169,335</a:t>
            </a:r>
          </a:p>
          <a:p>
            <a:pPr marL="0" indent="0">
              <a:buNone/>
            </a:pPr>
            <a:r>
              <a:rPr lang="en-US" dirty="0"/>
              <a:t>	</a:t>
            </a:r>
            <a:r>
              <a:rPr lang="en-US" dirty="0" smtClean="0"/>
              <a:t>	$6,169,335 x 1.1545% = </a:t>
            </a:r>
            <a:r>
              <a:rPr lang="en-US" b="1" dirty="0" smtClean="0"/>
              <a:t>$7,122,497</a:t>
            </a:r>
          </a:p>
          <a:p>
            <a:pPr marL="0" indent="0">
              <a:buNone/>
            </a:pPr>
            <a:endParaRPr lang="en-US" b="1" dirty="0"/>
          </a:p>
          <a:p>
            <a:pPr marL="0" indent="0">
              <a:buNone/>
            </a:pPr>
            <a:r>
              <a:rPr lang="en-US" b="1" dirty="0" smtClean="0"/>
              <a:t>			$5.1 or 72% represents CTU</a:t>
            </a:r>
          </a:p>
          <a:p>
            <a:pPr marL="0" indent="0">
              <a:buNone/>
            </a:pPr>
            <a:r>
              <a:rPr lang="en-US" b="1" dirty="0"/>
              <a:t>	</a:t>
            </a:r>
            <a:r>
              <a:rPr lang="en-US" b="1" dirty="0" smtClean="0"/>
              <a:t>		$2.0 or 28% represents all other</a:t>
            </a:r>
          </a:p>
          <a:p>
            <a:pPr marL="0" indent="0">
              <a:buNone/>
            </a:pPr>
            <a:endParaRPr lang="en-US" b="1" dirty="0"/>
          </a:p>
          <a:p>
            <a:pPr marL="0" indent="0">
              <a:buNone/>
            </a:pPr>
            <a:endParaRPr lang="en-US" b="1" dirty="0"/>
          </a:p>
        </p:txBody>
      </p:sp>
      <p:sp>
        <p:nvSpPr>
          <p:cNvPr id="4" name="Slide Number Placeholder 3"/>
          <p:cNvSpPr>
            <a:spLocks noGrp="1"/>
          </p:cNvSpPr>
          <p:nvPr>
            <p:ph type="sldNum" sz="quarter" idx="12"/>
          </p:nvPr>
        </p:nvSpPr>
        <p:spPr/>
        <p:txBody>
          <a:bodyPr/>
          <a:lstStyle/>
          <a:p>
            <a:pPr>
              <a:defRPr/>
            </a:pPr>
            <a:fld id="{BA32F8F0-2500-304F-8844-5CC1ADF968B8}" type="slidenum">
              <a:rPr lang="en-US" smtClean="0"/>
              <a:pPr>
                <a:defRPr/>
              </a:pPr>
              <a:t>35</a:t>
            </a:fld>
            <a:endParaRPr lang="en-US" dirty="0"/>
          </a:p>
        </p:txBody>
      </p:sp>
    </p:spTree>
    <p:extLst>
      <p:ext uri="{BB962C8B-B14F-4D97-AF65-F5344CB8AC3E}">
        <p14:creationId xmlns:p14="http://schemas.microsoft.com/office/powerpoint/2010/main" val="2459859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Expenditure Update</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Charter School Tuition – Latest ODE estimate is $136.6 million.</a:t>
            </a:r>
          </a:p>
          <a:p>
            <a:r>
              <a:rPr lang="en-US" dirty="0" smtClean="0"/>
              <a:t>Cadillac Tax – Delayed by 2 years</a:t>
            </a:r>
          </a:p>
          <a:p>
            <a:r>
              <a:rPr lang="en-US" dirty="0" smtClean="0"/>
              <a:t>Food Service Subsidy</a:t>
            </a:r>
            <a:endParaRPr lang="en-US" dirty="0"/>
          </a:p>
        </p:txBody>
      </p:sp>
      <p:sp>
        <p:nvSpPr>
          <p:cNvPr id="4" name="Slide Number Placeholder 3"/>
          <p:cNvSpPr>
            <a:spLocks noGrp="1"/>
          </p:cNvSpPr>
          <p:nvPr>
            <p:ph type="sldNum" sz="quarter" idx="12"/>
          </p:nvPr>
        </p:nvSpPr>
        <p:spPr/>
        <p:txBody>
          <a:bodyPr/>
          <a:lstStyle/>
          <a:p>
            <a:pPr>
              <a:defRPr/>
            </a:pPr>
            <a:fld id="{BA32F8F0-2500-304F-8844-5CC1ADF968B8}" type="slidenum">
              <a:rPr lang="en-US" smtClean="0"/>
              <a:pPr>
                <a:defRPr/>
              </a:pPr>
              <a:t>36</a:t>
            </a:fld>
            <a:endParaRPr lang="en-US" dirty="0"/>
          </a:p>
        </p:txBody>
      </p:sp>
    </p:spTree>
    <p:extLst>
      <p:ext uri="{BB962C8B-B14F-4D97-AF65-F5344CB8AC3E}">
        <p14:creationId xmlns:p14="http://schemas.microsoft.com/office/powerpoint/2010/main" val="789927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sz="3100" dirty="0" smtClean="0"/>
              <a:t>Cleveland Municipal School District</a:t>
            </a:r>
            <a:r>
              <a:rPr lang="en-US" dirty="0" smtClean="0"/>
              <a:t/>
            </a:r>
            <a:br>
              <a:rPr lang="en-US" dirty="0" smtClean="0"/>
            </a:br>
            <a:r>
              <a:rPr lang="en-US" sz="2000" b="1" dirty="0" smtClean="0"/>
              <a:t>October </a:t>
            </a:r>
            <a:r>
              <a:rPr lang="en-US" sz="2000" dirty="0" smtClean="0"/>
              <a:t>2015 Five-Year Forecast – Updated </a:t>
            </a:r>
            <a:br>
              <a:rPr lang="en-US" sz="2000" dirty="0" smtClean="0"/>
            </a:br>
            <a:r>
              <a:rPr lang="en-US" sz="2000" dirty="0" smtClean="0"/>
              <a:t>2% - 0% CTU</a:t>
            </a:r>
            <a:r>
              <a:rPr lang="en-US" sz="2200" dirty="0" smtClean="0"/>
              <a:t/>
            </a:r>
            <a:br>
              <a:rPr lang="en-US" sz="2200" dirty="0" smtClean="0"/>
            </a:br>
            <a:r>
              <a:rPr lang="en-US" sz="1200" dirty="0" smtClean="0"/>
              <a:t>(in millions of dollars)</a:t>
            </a:r>
            <a:endParaRPr lang="en-US" sz="2200" dirty="0"/>
          </a:p>
        </p:txBody>
      </p:sp>
      <p:sp>
        <p:nvSpPr>
          <p:cNvPr id="3" name="Slide Number Placeholder 2"/>
          <p:cNvSpPr>
            <a:spLocks noGrp="1"/>
          </p:cNvSpPr>
          <p:nvPr>
            <p:ph type="sldNum" sz="quarter" idx="12"/>
          </p:nvPr>
        </p:nvSpPr>
        <p:spPr/>
        <p:txBody>
          <a:bodyPr/>
          <a:lstStyle/>
          <a:p>
            <a:fld id="{2C4220B1-E385-4C5F-8FAC-E103C61D6CE6}" type="slidenum">
              <a:rPr lang="en-US" smtClean="0"/>
              <a:pPr/>
              <a:t>37</a:t>
            </a:fld>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032554510"/>
              </p:ext>
            </p:extLst>
          </p:nvPr>
        </p:nvGraphicFramePr>
        <p:xfrm>
          <a:off x="227013" y="1393825"/>
          <a:ext cx="8612187" cy="4811713"/>
        </p:xfrm>
        <a:graphic>
          <a:graphicData uri="http://schemas.openxmlformats.org/presentationml/2006/ole">
            <mc:AlternateContent xmlns:mc="http://schemas.openxmlformats.org/markup-compatibility/2006">
              <mc:Choice xmlns:v="urn:schemas-microsoft-com:vml" Requires="v">
                <p:oleObj spid="_x0000_s14353" name="Worksheet" r:id="rId5" imgW="8696390" imgH="4876740" progId="Excel.Sheet.12">
                  <p:embed/>
                </p:oleObj>
              </mc:Choice>
              <mc:Fallback>
                <p:oleObj name="Worksheet" r:id="rId5" imgW="8696390" imgH="4876740" progId="Excel.Sheet.12">
                  <p:embed/>
                  <p:pic>
                    <p:nvPicPr>
                      <p:cNvPr id="0" name=""/>
                      <p:cNvPicPr>
                        <a:picLocks noChangeAspect="1" noChangeArrowheads="1"/>
                      </p:cNvPicPr>
                      <p:nvPr/>
                    </p:nvPicPr>
                    <p:blipFill>
                      <a:blip r:embed="rId6"/>
                      <a:srcRect/>
                      <a:stretch>
                        <a:fillRect/>
                      </a:stretch>
                    </p:blipFill>
                    <p:spPr bwMode="auto">
                      <a:xfrm>
                        <a:off x="227013" y="1393825"/>
                        <a:ext cx="8612187" cy="4811713"/>
                      </a:xfrm>
                      <a:prstGeom prst="rect">
                        <a:avLst/>
                      </a:prstGeom>
                      <a:noFill/>
                      <a:extLst/>
                    </p:spPr>
                  </p:pic>
                </p:oleObj>
              </mc:Fallback>
            </mc:AlternateContent>
          </a:graphicData>
        </a:graphic>
      </p:graphicFrame>
    </p:spTree>
    <p:extLst>
      <p:ext uri="{BB962C8B-B14F-4D97-AF65-F5344CB8AC3E}">
        <p14:creationId xmlns:p14="http://schemas.microsoft.com/office/powerpoint/2010/main" val="31425178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sz="3100" dirty="0" smtClean="0"/>
              <a:t>Cleveland Municipal School District</a:t>
            </a:r>
            <a:r>
              <a:rPr lang="en-US" dirty="0" smtClean="0"/>
              <a:t/>
            </a:r>
            <a:br>
              <a:rPr lang="en-US" dirty="0" smtClean="0"/>
            </a:br>
            <a:r>
              <a:rPr lang="en-US" sz="2000" b="1" dirty="0" smtClean="0"/>
              <a:t>October </a:t>
            </a:r>
            <a:r>
              <a:rPr lang="en-US" sz="2000" dirty="0" smtClean="0"/>
              <a:t>2015 Five-Year Forecast – Updated </a:t>
            </a:r>
            <a:br>
              <a:rPr lang="en-US" sz="2000" dirty="0" smtClean="0"/>
            </a:br>
            <a:r>
              <a:rPr lang="en-US" sz="2000" dirty="0" smtClean="0"/>
              <a:t>1% - 1% CTU</a:t>
            </a:r>
            <a:r>
              <a:rPr lang="en-US" sz="2200" dirty="0" smtClean="0"/>
              <a:t/>
            </a:r>
            <a:br>
              <a:rPr lang="en-US" sz="2200" dirty="0" smtClean="0"/>
            </a:br>
            <a:r>
              <a:rPr lang="en-US" sz="1200" dirty="0" smtClean="0"/>
              <a:t>(in millions of dollars)</a:t>
            </a:r>
            <a:endParaRPr lang="en-US" sz="2200" dirty="0"/>
          </a:p>
        </p:txBody>
      </p:sp>
      <p:sp>
        <p:nvSpPr>
          <p:cNvPr id="3" name="Slide Number Placeholder 2"/>
          <p:cNvSpPr>
            <a:spLocks noGrp="1"/>
          </p:cNvSpPr>
          <p:nvPr>
            <p:ph type="sldNum" sz="quarter" idx="12"/>
          </p:nvPr>
        </p:nvSpPr>
        <p:spPr/>
        <p:txBody>
          <a:bodyPr/>
          <a:lstStyle/>
          <a:p>
            <a:fld id="{2C4220B1-E385-4C5F-8FAC-E103C61D6CE6}" type="slidenum">
              <a:rPr lang="en-US" smtClean="0"/>
              <a:pPr/>
              <a:t>38</a:t>
            </a:fld>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03866446"/>
              </p:ext>
            </p:extLst>
          </p:nvPr>
        </p:nvGraphicFramePr>
        <p:xfrm>
          <a:off x="227013" y="1393825"/>
          <a:ext cx="8612187" cy="4811713"/>
        </p:xfrm>
        <a:graphic>
          <a:graphicData uri="http://schemas.openxmlformats.org/presentationml/2006/ole">
            <mc:AlternateContent xmlns:mc="http://schemas.openxmlformats.org/markup-compatibility/2006">
              <mc:Choice xmlns:v="urn:schemas-microsoft-com:vml" Requires="v">
                <p:oleObj spid="_x0000_s16390" name="Worksheet" r:id="rId5" imgW="8696390" imgH="4876740" progId="Excel.Sheet.12">
                  <p:embed/>
                </p:oleObj>
              </mc:Choice>
              <mc:Fallback>
                <p:oleObj name="Worksheet" r:id="rId5" imgW="8696390" imgH="4876740" progId="Excel.Sheet.12">
                  <p:embed/>
                  <p:pic>
                    <p:nvPicPr>
                      <p:cNvPr id="0" name=""/>
                      <p:cNvPicPr>
                        <a:picLocks noChangeAspect="1" noChangeArrowheads="1"/>
                      </p:cNvPicPr>
                      <p:nvPr/>
                    </p:nvPicPr>
                    <p:blipFill>
                      <a:blip r:embed="rId6"/>
                      <a:srcRect/>
                      <a:stretch>
                        <a:fillRect/>
                      </a:stretch>
                    </p:blipFill>
                    <p:spPr bwMode="auto">
                      <a:xfrm>
                        <a:off x="227013" y="1393825"/>
                        <a:ext cx="8612187" cy="4811713"/>
                      </a:xfrm>
                      <a:prstGeom prst="rect">
                        <a:avLst/>
                      </a:prstGeom>
                      <a:noFill/>
                      <a:extLst/>
                    </p:spPr>
                  </p:pic>
                </p:oleObj>
              </mc:Fallback>
            </mc:AlternateContent>
          </a:graphicData>
        </a:graphic>
      </p:graphicFrame>
    </p:spTree>
    <p:extLst>
      <p:ext uri="{BB962C8B-B14F-4D97-AF65-F5344CB8AC3E}">
        <p14:creationId xmlns:p14="http://schemas.microsoft.com/office/powerpoint/2010/main" val="10615583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sz="3100" dirty="0" smtClean="0"/>
              <a:t>Cleveland Municipal School District</a:t>
            </a:r>
            <a:r>
              <a:rPr lang="en-US" dirty="0" smtClean="0"/>
              <a:t/>
            </a:r>
            <a:br>
              <a:rPr lang="en-US" dirty="0" smtClean="0"/>
            </a:br>
            <a:r>
              <a:rPr lang="en-US" sz="2000" b="1" dirty="0" smtClean="0"/>
              <a:t>October </a:t>
            </a:r>
            <a:r>
              <a:rPr lang="en-US" sz="2000" dirty="0" smtClean="0"/>
              <a:t>2015 Five-Year Forecast – Updated </a:t>
            </a:r>
            <a:br>
              <a:rPr lang="en-US" sz="2000" dirty="0" smtClean="0"/>
            </a:br>
            <a:r>
              <a:rPr lang="en-US" sz="2000" dirty="0" smtClean="0"/>
              <a:t>0% -2% CTU</a:t>
            </a:r>
            <a:r>
              <a:rPr lang="en-US" sz="2200" dirty="0" smtClean="0"/>
              <a:t/>
            </a:r>
            <a:br>
              <a:rPr lang="en-US" sz="2200" dirty="0" smtClean="0"/>
            </a:br>
            <a:r>
              <a:rPr lang="en-US" sz="1200" dirty="0" smtClean="0"/>
              <a:t>(in millions of dollars)</a:t>
            </a:r>
            <a:endParaRPr lang="en-US" sz="2200" dirty="0"/>
          </a:p>
        </p:txBody>
      </p:sp>
      <p:sp>
        <p:nvSpPr>
          <p:cNvPr id="3" name="Slide Number Placeholder 2"/>
          <p:cNvSpPr>
            <a:spLocks noGrp="1"/>
          </p:cNvSpPr>
          <p:nvPr>
            <p:ph type="sldNum" sz="quarter" idx="12"/>
          </p:nvPr>
        </p:nvSpPr>
        <p:spPr/>
        <p:txBody>
          <a:bodyPr/>
          <a:lstStyle/>
          <a:p>
            <a:fld id="{2C4220B1-E385-4C5F-8FAC-E103C61D6CE6}" type="slidenum">
              <a:rPr lang="en-US" smtClean="0"/>
              <a:pPr/>
              <a:t>39</a:t>
            </a:fld>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751316810"/>
              </p:ext>
            </p:extLst>
          </p:nvPr>
        </p:nvGraphicFramePr>
        <p:xfrm>
          <a:off x="227013" y="1393825"/>
          <a:ext cx="8612187" cy="4811713"/>
        </p:xfrm>
        <a:graphic>
          <a:graphicData uri="http://schemas.openxmlformats.org/presentationml/2006/ole">
            <mc:AlternateContent xmlns:mc="http://schemas.openxmlformats.org/markup-compatibility/2006">
              <mc:Choice xmlns:v="urn:schemas-microsoft-com:vml" Requires="v">
                <p:oleObj spid="_x0000_s17414" name="Worksheet" r:id="rId5" imgW="8696390" imgH="4876740" progId="Excel.Sheet.12">
                  <p:embed/>
                </p:oleObj>
              </mc:Choice>
              <mc:Fallback>
                <p:oleObj name="Worksheet" r:id="rId5" imgW="8696390" imgH="4876740" progId="Excel.Sheet.12">
                  <p:embed/>
                  <p:pic>
                    <p:nvPicPr>
                      <p:cNvPr id="0" name=""/>
                      <p:cNvPicPr>
                        <a:picLocks noChangeAspect="1" noChangeArrowheads="1"/>
                      </p:cNvPicPr>
                      <p:nvPr/>
                    </p:nvPicPr>
                    <p:blipFill>
                      <a:blip r:embed="rId6"/>
                      <a:srcRect/>
                      <a:stretch>
                        <a:fillRect/>
                      </a:stretch>
                    </p:blipFill>
                    <p:spPr bwMode="auto">
                      <a:xfrm>
                        <a:off x="227013" y="1393825"/>
                        <a:ext cx="8612187" cy="4811713"/>
                      </a:xfrm>
                      <a:prstGeom prst="rect">
                        <a:avLst/>
                      </a:prstGeom>
                      <a:noFill/>
                      <a:extLst/>
                    </p:spPr>
                  </p:pic>
                </p:oleObj>
              </mc:Fallback>
            </mc:AlternateContent>
          </a:graphicData>
        </a:graphic>
      </p:graphicFrame>
    </p:spTree>
    <p:extLst>
      <p:ext uri="{BB962C8B-B14F-4D97-AF65-F5344CB8AC3E}">
        <p14:creationId xmlns:p14="http://schemas.microsoft.com/office/powerpoint/2010/main" val="3650034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Assumptions</a:t>
            </a:r>
            <a:endParaRPr lang="en-US" dirty="0"/>
          </a:p>
        </p:txBody>
      </p:sp>
      <p:sp>
        <p:nvSpPr>
          <p:cNvPr id="4" name="Slide Number Placeholder 3"/>
          <p:cNvSpPr>
            <a:spLocks noGrp="1"/>
          </p:cNvSpPr>
          <p:nvPr>
            <p:ph type="sldNum" sz="quarter" idx="12"/>
          </p:nvPr>
        </p:nvSpPr>
        <p:spPr/>
        <p:txBody>
          <a:bodyPr/>
          <a:lstStyle/>
          <a:p>
            <a:fld id="{2C4220B1-E385-4C5F-8FAC-E103C61D6CE6}" type="slidenum">
              <a:rPr lang="en-US" smtClean="0"/>
              <a:pPr/>
              <a:t>4</a:t>
            </a:fld>
            <a:endParaRPr lang="en-US" dirty="0"/>
          </a:p>
        </p:txBody>
      </p:sp>
      <p:sp>
        <p:nvSpPr>
          <p:cNvPr id="3" name="Content Placeholder 2"/>
          <p:cNvSpPr>
            <a:spLocks noGrp="1"/>
          </p:cNvSpPr>
          <p:nvPr>
            <p:ph sz="quarter" idx="1"/>
          </p:nvPr>
        </p:nvSpPr>
        <p:spPr>
          <a:xfrm>
            <a:off x="301752" y="1527048"/>
            <a:ext cx="8503920" cy="5026152"/>
          </a:xfrm>
        </p:spPr>
        <p:txBody>
          <a:bodyPr>
            <a:normAutofit/>
          </a:bodyPr>
          <a:lstStyle/>
          <a:p>
            <a:pPr>
              <a:buNone/>
            </a:pPr>
            <a:r>
              <a:rPr lang="en-US" sz="2000" b="1" dirty="0" smtClean="0"/>
              <a:t>Revenue:</a:t>
            </a:r>
          </a:p>
          <a:p>
            <a:r>
              <a:rPr lang="en-US" sz="1800" dirty="0" smtClean="0"/>
              <a:t>Property </a:t>
            </a:r>
            <a:r>
              <a:rPr lang="en-US" sz="1800" dirty="0"/>
              <a:t>T</a:t>
            </a:r>
            <a:r>
              <a:rPr lang="en-US" sz="1800" dirty="0" smtClean="0"/>
              <a:t>ax </a:t>
            </a:r>
            <a:r>
              <a:rPr lang="en-US" sz="1800" dirty="0"/>
              <a:t>C</a:t>
            </a:r>
            <a:r>
              <a:rPr lang="en-US" sz="1800" dirty="0" smtClean="0"/>
              <a:t>ollection </a:t>
            </a:r>
            <a:r>
              <a:rPr lang="en-US" sz="1800" dirty="0"/>
              <a:t>R</a:t>
            </a:r>
            <a:r>
              <a:rPr lang="en-US" sz="1800" dirty="0" smtClean="0"/>
              <a:t>ate  -  The forecast assumes the total collection rate will remain at same level as 2015 or 86.3%.  A 1% change in the collection rate represents $2.6 million</a:t>
            </a:r>
            <a:r>
              <a:rPr lang="en-US" sz="1800" dirty="0"/>
              <a:t>. </a:t>
            </a:r>
            <a:r>
              <a:rPr lang="en-US" sz="1800" dirty="0" smtClean="0"/>
              <a:t> </a:t>
            </a:r>
          </a:p>
          <a:p>
            <a:r>
              <a:rPr lang="en-US" sz="1800" dirty="0" smtClean="0"/>
              <a:t>Cuyahoga County will complete it’s triennial update in 2015. All property values will be updated for the 2016 collection year. The </a:t>
            </a:r>
            <a:r>
              <a:rPr lang="en-US" sz="1800" dirty="0"/>
              <a:t>r</a:t>
            </a:r>
            <a:r>
              <a:rPr lang="en-US" sz="1800" dirty="0" smtClean="0"/>
              <a:t>esidential valuation is forecasted to decline 1.5%. The commercial rate is forecasted to remain the same. </a:t>
            </a:r>
          </a:p>
          <a:p>
            <a:r>
              <a:rPr lang="en-US" sz="1800" dirty="0" smtClean="0"/>
              <a:t>On </a:t>
            </a:r>
            <a:r>
              <a:rPr lang="en-US" sz="1800" dirty="0"/>
              <a:t>11/6/12  residents passed a 4 year 15 mill levy with collection beginning January 2013</a:t>
            </a:r>
            <a:r>
              <a:rPr lang="en-US" sz="1800" dirty="0" smtClean="0"/>
              <a:t>.  The forecast assumes the levy </a:t>
            </a:r>
            <a:r>
              <a:rPr lang="en-US" sz="1800" dirty="0"/>
              <a:t>will expire December 31, 2016. </a:t>
            </a:r>
            <a:endParaRPr lang="en-US" sz="1800" dirty="0" smtClean="0"/>
          </a:p>
          <a:p>
            <a:r>
              <a:rPr lang="en-US" sz="1800" dirty="0" smtClean="0"/>
              <a:t>State Funding – House Bill 64, Ohio’s Biennial Budget, was signed into law by Governor Kasich on June 30, 2015. The forecast is using the most recent state budget formula for FY16–20. </a:t>
            </a:r>
          </a:p>
          <a:p>
            <a:r>
              <a:rPr lang="en-US" sz="1800" dirty="0" smtClean="0"/>
              <a:t>Enrollment – The forecast assumes no change in overall enrollment.</a:t>
            </a:r>
          </a:p>
          <a:p>
            <a:pPr>
              <a:buNone/>
            </a:pPr>
            <a:endParaRPr lang="en-US" sz="1800" dirty="0" smtClean="0"/>
          </a:p>
          <a:p>
            <a:endParaRPr lang="en-US" sz="1800" dirty="0" smtClean="0"/>
          </a:p>
          <a:p>
            <a:pPr>
              <a:buNone/>
            </a:pPr>
            <a:endParaRPr lang="en-US" sz="1800" dirty="0" smtClean="0"/>
          </a:p>
        </p:txBody>
      </p:sp>
    </p:spTree>
    <p:extLst>
      <p:ext uri="{BB962C8B-B14F-4D97-AF65-F5344CB8AC3E}">
        <p14:creationId xmlns:p14="http://schemas.microsoft.com/office/powerpoint/2010/main" val="8390707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sz="3100" dirty="0" smtClean="0"/>
              <a:t>Cleveland Municipal School District</a:t>
            </a:r>
            <a:r>
              <a:rPr lang="en-US" dirty="0" smtClean="0"/>
              <a:t/>
            </a:r>
            <a:br>
              <a:rPr lang="en-US" dirty="0" smtClean="0"/>
            </a:br>
            <a:r>
              <a:rPr lang="en-US" sz="2000" b="1" dirty="0" smtClean="0"/>
              <a:t>October </a:t>
            </a:r>
            <a:r>
              <a:rPr lang="en-US" sz="2000" dirty="0" smtClean="0"/>
              <a:t>2015 Five-Year Forecast - Updated</a:t>
            </a:r>
            <a:r>
              <a:rPr lang="en-US" sz="2200" dirty="0" smtClean="0"/>
              <a:t/>
            </a:r>
            <a:br>
              <a:rPr lang="en-US" sz="2200" dirty="0" smtClean="0"/>
            </a:br>
            <a:r>
              <a:rPr lang="en-US" sz="1200" dirty="0" smtClean="0"/>
              <a:t>(in millions of dollars)</a:t>
            </a:r>
            <a:endParaRPr lang="en-US" sz="2200" dirty="0"/>
          </a:p>
        </p:txBody>
      </p:sp>
      <p:sp>
        <p:nvSpPr>
          <p:cNvPr id="3" name="Slide Number Placeholder 2"/>
          <p:cNvSpPr>
            <a:spLocks noGrp="1"/>
          </p:cNvSpPr>
          <p:nvPr>
            <p:ph type="sldNum" sz="quarter" idx="12"/>
          </p:nvPr>
        </p:nvSpPr>
        <p:spPr/>
        <p:txBody>
          <a:bodyPr/>
          <a:lstStyle/>
          <a:p>
            <a:fld id="{2C4220B1-E385-4C5F-8FAC-E103C61D6CE6}" type="slidenum">
              <a:rPr lang="en-US" smtClean="0"/>
              <a:pPr/>
              <a:t>40</a:t>
            </a:fld>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488442858"/>
              </p:ext>
            </p:extLst>
          </p:nvPr>
        </p:nvGraphicFramePr>
        <p:xfrm>
          <a:off x="227012" y="1393825"/>
          <a:ext cx="8612188" cy="4614863"/>
        </p:xfrm>
        <a:graphic>
          <a:graphicData uri="http://schemas.openxmlformats.org/presentationml/2006/ole">
            <mc:AlternateContent xmlns:mc="http://schemas.openxmlformats.org/markup-compatibility/2006">
              <mc:Choice xmlns:v="urn:schemas-microsoft-com:vml" Requires="v">
                <p:oleObj spid="_x0000_s15369" name="Worksheet" r:id="rId5" imgW="8696390" imgH="4676670" progId="Excel.Sheet.12">
                  <p:embed/>
                </p:oleObj>
              </mc:Choice>
              <mc:Fallback>
                <p:oleObj name="Worksheet" r:id="rId5" imgW="8696390" imgH="4676670" progId="Excel.Sheet.12">
                  <p:embed/>
                  <p:pic>
                    <p:nvPicPr>
                      <p:cNvPr id="0" name=""/>
                      <p:cNvPicPr>
                        <a:picLocks noChangeAspect="1" noChangeArrowheads="1"/>
                      </p:cNvPicPr>
                      <p:nvPr/>
                    </p:nvPicPr>
                    <p:blipFill>
                      <a:blip r:embed="rId6"/>
                      <a:srcRect/>
                      <a:stretch>
                        <a:fillRect/>
                      </a:stretch>
                    </p:blipFill>
                    <p:spPr bwMode="auto">
                      <a:xfrm>
                        <a:off x="227012" y="1393825"/>
                        <a:ext cx="8612188" cy="4614863"/>
                      </a:xfrm>
                      <a:prstGeom prst="rect">
                        <a:avLst/>
                      </a:prstGeom>
                      <a:noFill/>
                      <a:extLst/>
                    </p:spPr>
                  </p:pic>
                </p:oleObj>
              </mc:Fallback>
            </mc:AlternateContent>
          </a:graphicData>
        </a:graphic>
      </p:graphicFrame>
      <p:sp>
        <p:nvSpPr>
          <p:cNvPr id="5" name="TextBox 4"/>
          <p:cNvSpPr txBox="1"/>
          <p:nvPr/>
        </p:nvSpPr>
        <p:spPr>
          <a:xfrm>
            <a:off x="227012" y="6274051"/>
            <a:ext cx="6463499" cy="261610"/>
          </a:xfrm>
          <a:prstGeom prst="rect">
            <a:avLst/>
          </a:prstGeom>
          <a:noFill/>
        </p:spPr>
        <p:txBody>
          <a:bodyPr wrap="square" rtlCol="0">
            <a:spAutoFit/>
          </a:bodyPr>
          <a:lstStyle/>
          <a:p>
            <a:r>
              <a:rPr lang="en-US" sz="1100" dirty="0" smtClean="0"/>
              <a:t>Note a 2% wage increase for CTU would be $5.1 million annually</a:t>
            </a:r>
            <a:endParaRPr lang="en-US" sz="1100" dirty="0"/>
          </a:p>
        </p:txBody>
      </p:sp>
    </p:spTree>
    <p:extLst>
      <p:ext uri="{BB962C8B-B14F-4D97-AF65-F5344CB8AC3E}">
        <p14:creationId xmlns:p14="http://schemas.microsoft.com/office/powerpoint/2010/main" val="8937589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4000" b="1" dirty="0" smtClean="0"/>
              <a:t>Questions</a:t>
            </a:r>
          </a:p>
          <a:p>
            <a:endParaRPr lang="en-US" dirty="0" smtClean="0"/>
          </a:p>
          <a:p>
            <a:endParaRPr lang="en-US" sz="1100" dirty="0"/>
          </a:p>
        </p:txBody>
      </p:sp>
      <p:sp>
        <p:nvSpPr>
          <p:cNvPr id="2" name="Title 1"/>
          <p:cNvSpPr>
            <a:spLocks noGrp="1"/>
          </p:cNvSpPr>
          <p:nvPr>
            <p:ph type="ctrTitle"/>
          </p:nvPr>
        </p:nvSpPr>
        <p:spPr/>
        <p:txBody>
          <a:bodyPr/>
          <a:lstStyle/>
          <a:p>
            <a:r>
              <a:rPr lang="en-US" dirty="0" smtClean="0"/>
              <a:t>Cleveland Municipal School District</a:t>
            </a:r>
            <a:endParaRPr lang="en-US" dirty="0"/>
          </a:p>
        </p:txBody>
      </p:sp>
    </p:spTree>
    <p:extLst>
      <p:ext uri="{BB962C8B-B14F-4D97-AF65-F5344CB8AC3E}">
        <p14:creationId xmlns:p14="http://schemas.microsoft.com/office/powerpoint/2010/main" val="471576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Assumptions continued</a:t>
            </a:r>
            <a:endParaRPr lang="en-US" dirty="0"/>
          </a:p>
        </p:txBody>
      </p:sp>
      <p:sp>
        <p:nvSpPr>
          <p:cNvPr id="4" name="Slide Number Placeholder 3"/>
          <p:cNvSpPr>
            <a:spLocks noGrp="1"/>
          </p:cNvSpPr>
          <p:nvPr>
            <p:ph type="sldNum" sz="quarter" idx="12"/>
          </p:nvPr>
        </p:nvSpPr>
        <p:spPr/>
        <p:txBody>
          <a:bodyPr/>
          <a:lstStyle/>
          <a:p>
            <a:fld id="{2C4220B1-E385-4C5F-8FAC-E103C61D6CE6}" type="slidenum">
              <a:rPr lang="en-US" smtClean="0"/>
              <a:pPr/>
              <a:t>5</a:t>
            </a:fld>
            <a:endParaRPr lang="en-US" dirty="0"/>
          </a:p>
        </p:txBody>
      </p:sp>
      <p:sp>
        <p:nvSpPr>
          <p:cNvPr id="3" name="Content Placeholder 2"/>
          <p:cNvSpPr>
            <a:spLocks noGrp="1"/>
          </p:cNvSpPr>
          <p:nvPr>
            <p:ph sz="quarter" idx="1"/>
          </p:nvPr>
        </p:nvSpPr>
        <p:spPr>
          <a:xfrm>
            <a:off x="457200" y="1285876"/>
            <a:ext cx="8229600" cy="4840288"/>
          </a:xfrm>
        </p:spPr>
        <p:txBody>
          <a:bodyPr>
            <a:normAutofit fontScale="92500" lnSpcReduction="20000"/>
          </a:bodyPr>
          <a:lstStyle/>
          <a:p>
            <a:pPr>
              <a:buNone/>
            </a:pPr>
            <a:r>
              <a:rPr lang="en-US" sz="2000" b="1" dirty="0" smtClean="0"/>
              <a:t>Expenditures</a:t>
            </a:r>
            <a:r>
              <a:rPr lang="en-US" sz="1800" b="1" dirty="0" smtClean="0"/>
              <a:t>:</a:t>
            </a:r>
            <a:endParaRPr lang="en-US" sz="1800" dirty="0" smtClean="0"/>
          </a:p>
          <a:p>
            <a:pPr>
              <a:spcAft>
                <a:spcPts val="4800"/>
              </a:spcAft>
            </a:pPr>
            <a:r>
              <a:rPr lang="en-US" sz="1800" dirty="0" smtClean="0"/>
              <a:t>Staffing assumptions:</a:t>
            </a:r>
          </a:p>
          <a:p>
            <a:endParaRPr lang="en-US" sz="1800" dirty="0" smtClean="0"/>
          </a:p>
          <a:p>
            <a:r>
              <a:rPr lang="en-US" sz="1800" dirty="0" smtClean="0"/>
              <a:t>Forecast </a:t>
            </a:r>
            <a:r>
              <a:rPr lang="en-US" sz="1800" dirty="0"/>
              <a:t>assumes movement from differentiated compensation based on projections</a:t>
            </a:r>
            <a:r>
              <a:rPr lang="en-US" sz="1800" dirty="0" smtClean="0"/>
              <a:t>.</a:t>
            </a:r>
          </a:p>
          <a:p>
            <a:r>
              <a:rPr lang="en-US" sz="1800" dirty="0"/>
              <a:t>Forecast assumes all union agreements as currently defined - 1% increase in FY16, 0% in </a:t>
            </a:r>
            <a:r>
              <a:rPr lang="en-US" sz="1800" dirty="0" smtClean="0"/>
              <a:t>FY17-FY20</a:t>
            </a:r>
            <a:endParaRPr lang="en-US" sz="1800" dirty="0"/>
          </a:p>
          <a:p>
            <a:r>
              <a:rPr lang="en-US" sz="1800" dirty="0" smtClean="0"/>
              <a:t>Forecast assumes 230 separations in FY17-20</a:t>
            </a:r>
          </a:p>
          <a:p>
            <a:r>
              <a:rPr lang="en-US" sz="1800" dirty="0" smtClean="0"/>
              <a:t>Healthcare rates are forecasted to increase an average of 9.5% in FY16 – FY20.</a:t>
            </a:r>
          </a:p>
          <a:p>
            <a:r>
              <a:rPr lang="en-US" sz="1800" dirty="0" smtClean="0"/>
              <a:t>Forecast </a:t>
            </a:r>
            <a:r>
              <a:rPr lang="en-US" sz="1800" dirty="0"/>
              <a:t>assumes $3.6 million of strategic investments per year.</a:t>
            </a:r>
          </a:p>
          <a:p>
            <a:r>
              <a:rPr lang="en-US" sz="1800" dirty="0"/>
              <a:t>Forecast assumes a loss of $2.5 million of Title IIA which shifts 27 teachers to the General </a:t>
            </a:r>
            <a:r>
              <a:rPr lang="en-US" sz="1800" dirty="0" smtClean="0"/>
              <a:t>Fund in FY 16-20</a:t>
            </a:r>
            <a:endParaRPr lang="en-US" sz="1800" dirty="0"/>
          </a:p>
          <a:p>
            <a:r>
              <a:rPr lang="en-US" sz="1800" dirty="0" smtClean="0"/>
              <a:t>Forecast </a:t>
            </a:r>
            <a:r>
              <a:rPr lang="en-US" sz="1800" dirty="0"/>
              <a:t>assumes additional dollars for </a:t>
            </a:r>
            <a:r>
              <a:rPr lang="en-US" sz="1800" dirty="0" smtClean="0"/>
              <a:t>new schools/school improvements. $</a:t>
            </a:r>
            <a:r>
              <a:rPr lang="en-US" sz="1800" dirty="0"/>
              <a:t>8</a:t>
            </a:r>
            <a:r>
              <a:rPr lang="en-US" sz="1800" dirty="0" smtClean="0"/>
              <a:t>.5 </a:t>
            </a:r>
            <a:r>
              <a:rPr lang="en-US" sz="1800" dirty="0"/>
              <a:t>million </a:t>
            </a:r>
            <a:r>
              <a:rPr lang="en-US" sz="1800" dirty="0" smtClean="0"/>
              <a:t>FY16-20. </a:t>
            </a:r>
            <a:endParaRPr lang="en-US" sz="1800" dirty="0"/>
          </a:p>
          <a:p>
            <a:r>
              <a:rPr lang="en-US" sz="1800" dirty="0"/>
              <a:t>Forecast assumes $</a:t>
            </a:r>
            <a:r>
              <a:rPr lang="en-US" sz="1800" dirty="0" smtClean="0"/>
              <a:t>16 </a:t>
            </a:r>
            <a:r>
              <a:rPr lang="en-US" sz="1800" dirty="0"/>
              <a:t>million of continued aggressive fiscal management to gain efficiencies per year in </a:t>
            </a:r>
            <a:r>
              <a:rPr lang="en-US" sz="1800" dirty="0" smtClean="0"/>
              <a:t>FY16-20.</a:t>
            </a:r>
            <a:endParaRPr lang="en-US" sz="1800" dirty="0"/>
          </a:p>
          <a:p>
            <a:r>
              <a:rPr lang="en-US" sz="1800" dirty="0"/>
              <a:t>Forecast </a:t>
            </a:r>
            <a:r>
              <a:rPr lang="en-US" sz="1800" dirty="0" smtClean="0"/>
              <a:t>assumes charter enrollment will decrease 400 in FY16 and then no change for FY17-FY20. </a:t>
            </a:r>
          </a:p>
          <a:p>
            <a:endParaRPr lang="en-US" sz="1800" dirty="0" smtClean="0"/>
          </a:p>
          <a:p>
            <a:pPr marL="0" indent="0">
              <a:buNone/>
            </a:pPr>
            <a:endParaRPr lang="en-US" sz="1800" dirty="0" smtClean="0"/>
          </a:p>
          <a:p>
            <a:pPr marL="0" indent="0">
              <a:buNone/>
            </a:pPr>
            <a:endParaRPr lang="en-US" sz="1800" dirty="0"/>
          </a:p>
          <a:p>
            <a:pPr marL="0" indent="0">
              <a:buNone/>
            </a:pPr>
            <a:endParaRPr lang="en-US" sz="1800" dirty="0" smtClean="0"/>
          </a:p>
          <a:p>
            <a:endParaRPr lang="en-US" sz="1800" dirty="0" smtClean="0">
              <a:solidFill>
                <a:srgbClr val="FF0000"/>
              </a:solidFill>
            </a:endParaRPr>
          </a:p>
          <a:p>
            <a:pPr marL="0" indent="0">
              <a:buNone/>
            </a:pPr>
            <a:endParaRPr lang="en-US" sz="1800" dirty="0" smtClean="0"/>
          </a:p>
          <a:p>
            <a:endParaRPr lang="en-US" sz="1800" dirty="0" smtClean="0"/>
          </a:p>
          <a:p>
            <a:endParaRPr lang="en-US" sz="1800" dirty="0" smtClean="0"/>
          </a:p>
          <a:p>
            <a:pPr>
              <a:buNone/>
            </a:pPr>
            <a:endParaRPr lang="en-US" sz="1800" dirty="0" smtClean="0"/>
          </a:p>
          <a:p>
            <a:endParaRPr lang="en-US" sz="1800" dirty="0" smtClean="0"/>
          </a:p>
        </p:txBody>
      </p:sp>
      <p:graphicFrame>
        <p:nvGraphicFramePr>
          <p:cNvPr id="6" name="Table 5"/>
          <p:cNvGraphicFramePr>
            <a:graphicFrameLocks noGrp="1"/>
          </p:cNvGraphicFramePr>
          <p:nvPr>
            <p:extLst>
              <p:ext uri="{D42A27DB-BD31-4B8C-83A1-F6EECF244321}">
                <p14:modId xmlns:p14="http://schemas.microsoft.com/office/powerpoint/2010/main" val="916872209"/>
              </p:ext>
            </p:extLst>
          </p:nvPr>
        </p:nvGraphicFramePr>
        <p:xfrm>
          <a:off x="1143000" y="1933575"/>
          <a:ext cx="6096000" cy="73660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295275">
                <a:tc>
                  <a:txBody>
                    <a:bodyPr/>
                    <a:lstStyle/>
                    <a:p>
                      <a:endParaRPr lang="en-US" dirty="0"/>
                    </a:p>
                  </a:txBody>
                  <a:tcPr/>
                </a:tc>
                <a:tc>
                  <a:txBody>
                    <a:bodyPr/>
                    <a:lstStyle/>
                    <a:p>
                      <a:r>
                        <a:rPr lang="en-US" dirty="0" smtClean="0"/>
                        <a:t>FY16</a:t>
                      </a:r>
                      <a:endParaRPr lang="en-US" dirty="0"/>
                    </a:p>
                  </a:txBody>
                  <a:tcPr/>
                </a:tc>
                <a:tc>
                  <a:txBody>
                    <a:bodyPr/>
                    <a:lstStyle/>
                    <a:p>
                      <a:r>
                        <a:rPr lang="en-US" dirty="0" smtClean="0"/>
                        <a:t>FY17</a:t>
                      </a:r>
                      <a:endParaRPr lang="en-US" dirty="0"/>
                    </a:p>
                  </a:txBody>
                  <a:tcPr/>
                </a:tc>
                <a:tc>
                  <a:txBody>
                    <a:bodyPr/>
                    <a:lstStyle/>
                    <a:p>
                      <a:r>
                        <a:rPr lang="en-US" dirty="0" smtClean="0"/>
                        <a:t>FY18</a:t>
                      </a:r>
                      <a:endParaRPr lang="en-US" dirty="0"/>
                    </a:p>
                  </a:txBody>
                  <a:tcPr/>
                </a:tc>
                <a:tc>
                  <a:txBody>
                    <a:bodyPr/>
                    <a:lstStyle/>
                    <a:p>
                      <a:r>
                        <a:rPr lang="en-US" dirty="0" smtClean="0"/>
                        <a:t>FY19</a:t>
                      </a:r>
                      <a:endParaRPr lang="en-US" dirty="0"/>
                    </a:p>
                  </a:txBody>
                  <a:tcPr/>
                </a:tc>
                <a:tc>
                  <a:txBody>
                    <a:bodyPr/>
                    <a:lstStyle/>
                    <a:p>
                      <a:r>
                        <a:rPr lang="en-US" dirty="0" smtClean="0"/>
                        <a:t>FY20</a:t>
                      </a:r>
                      <a:endParaRPr lang="en-US" dirty="0"/>
                    </a:p>
                  </a:txBody>
                  <a:tcPr/>
                </a:tc>
              </a:tr>
              <a:tr h="370840">
                <a:tc>
                  <a:txBody>
                    <a:bodyPr/>
                    <a:lstStyle/>
                    <a:p>
                      <a:r>
                        <a:rPr lang="en-US" dirty="0" smtClean="0"/>
                        <a:t>G</a:t>
                      </a:r>
                      <a:r>
                        <a:rPr lang="en-US" baseline="0" dirty="0" smtClean="0"/>
                        <a:t> F</a:t>
                      </a:r>
                      <a:endParaRPr lang="en-US" dirty="0"/>
                    </a:p>
                  </a:txBody>
                  <a:tcPr/>
                </a:tc>
                <a:tc>
                  <a:txBody>
                    <a:bodyPr/>
                    <a:lstStyle/>
                    <a:p>
                      <a:r>
                        <a:rPr lang="en-US" dirty="0" smtClean="0">
                          <a:solidFill>
                            <a:schemeClr val="tx1"/>
                          </a:solidFill>
                        </a:rPr>
                        <a:t>5,190</a:t>
                      </a:r>
                      <a:endParaRPr lang="en-US" dirty="0">
                        <a:solidFill>
                          <a:schemeClr val="tx1"/>
                        </a:solidFill>
                      </a:endParaRPr>
                    </a:p>
                  </a:txBody>
                  <a:tcPr/>
                </a:tc>
                <a:tc>
                  <a:txBody>
                    <a:bodyPr/>
                    <a:lstStyle/>
                    <a:p>
                      <a:r>
                        <a:rPr lang="en-US" dirty="0" smtClean="0">
                          <a:solidFill>
                            <a:schemeClr val="tx1"/>
                          </a:solidFill>
                        </a:rPr>
                        <a:t>5,190</a:t>
                      </a:r>
                      <a:endParaRPr lang="en-US" dirty="0">
                        <a:solidFill>
                          <a:schemeClr val="tx1"/>
                        </a:solidFill>
                      </a:endParaRPr>
                    </a:p>
                  </a:txBody>
                  <a:tcPr/>
                </a:tc>
                <a:tc>
                  <a:txBody>
                    <a:bodyPr/>
                    <a:lstStyle/>
                    <a:p>
                      <a:r>
                        <a:rPr lang="en-US" dirty="0" smtClean="0">
                          <a:solidFill>
                            <a:schemeClr val="tx1"/>
                          </a:solidFill>
                        </a:rPr>
                        <a:t>5,190</a:t>
                      </a:r>
                      <a:endParaRPr lang="en-US" dirty="0">
                        <a:solidFill>
                          <a:schemeClr val="tx1"/>
                        </a:solidFill>
                      </a:endParaRPr>
                    </a:p>
                  </a:txBody>
                  <a:tcPr/>
                </a:tc>
                <a:tc>
                  <a:txBody>
                    <a:bodyPr/>
                    <a:lstStyle/>
                    <a:p>
                      <a:r>
                        <a:rPr lang="en-US" dirty="0" smtClean="0">
                          <a:solidFill>
                            <a:schemeClr val="tx1"/>
                          </a:solidFill>
                        </a:rPr>
                        <a:t>5,190</a:t>
                      </a:r>
                      <a:endParaRPr lang="en-US" dirty="0">
                        <a:solidFill>
                          <a:schemeClr val="tx1"/>
                        </a:solidFill>
                      </a:endParaRPr>
                    </a:p>
                  </a:txBody>
                  <a:tcPr/>
                </a:tc>
                <a:tc>
                  <a:txBody>
                    <a:bodyPr/>
                    <a:lstStyle/>
                    <a:p>
                      <a:r>
                        <a:rPr lang="en-US" dirty="0" smtClean="0">
                          <a:solidFill>
                            <a:schemeClr val="tx1"/>
                          </a:solidFill>
                        </a:rPr>
                        <a:t>5,190</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100305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Cleveland Municipal School District</a:t>
            </a:r>
            <a:endParaRPr lang="en-US" dirty="0"/>
          </a:p>
        </p:txBody>
      </p:sp>
      <p:sp>
        <p:nvSpPr>
          <p:cNvPr id="3" name="Slide Number Placeholder 2"/>
          <p:cNvSpPr>
            <a:spLocks noGrp="1"/>
          </p:cNvSpPr>
          <p:nvPr>
            <p:ph type="sldNum" sz="quarter" idx="12"/>
          </p:nvPr>
        </p:nvSpPr>
        <p:spPr/>
        <p:txBody>
          <a:bodyPr/>
          <a:lstStyle/>
          <a:p>
            <a:fld id="{FA114C9F-2808-4433-AF62-6D1F8DE48565}" type="slidenum">
              <a:rPr lang="en-US" smtClean="0"/>
              <a:pPr/>
              <a:t>6</a:t>
            </a:fld>
            <a:endParaRPr lang="en-US" dirty="0"/>
          </a:p>
        </p:txBody>
      </p:sp>
      <p:sp>
        <p:nvSpPr>
          <p:cNvPr id="4" name="Content Placeholder 3"/>
          <p:cNvSpPr>
            <a:spLocks noGrp="1"/>
          </p:cNvSpPr>
          <p:nvPr>
            <p:ph sz="quarter" idx="1"/>
          </p:nvPr>
        </p:nvSpPr>
        <p:spPr>
          <a:xfrm>
            <a:off x="301752" y="2971800"/>
            <a:ext cx="8503920" cy="914400"/>
          </a:xfrm>
          <a:solidFill>
            <a:schemeClr val="tx1"/>
          </a:solidFill>
        </p:spPr>
        <p:txBody>
          <a:bodyPr/>
          <a:lstStyle/>
          <a:p>
            <a:r>
              <a:rPr lang="en-US" dirty="0" smtClean="0">
                <a:solidFill>
                  <a:schemeClr val="bg1"/>
                </a:solidFill>
              </a:rPr>
              <a:t>General Fund Revenues</a:t>
            </a:r>
          </a:p>
        </p:txBody>
      </p:sp>
    </p:spTree>
    <p:extLst>
      <p:ext uri="{BB962C8B-B14F-4D97-AF65-F5344CB8AC3E}">
        <p14:creationId xmlns:p14="http://schemas.microsoft.com/office/powerpoint/2010/main" val="2753242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Cleveland Municipal School District</a:t>
            </a:r>
            <a:br>
              <a:rPr lang="en-US" sz="3100" dirty="0" smtClean="0"/>
            </a:br>
            <a:r>
              <a:rPr lang="en-US" sz="2000" dirty="0" smtClean="0"/>
              <a:t>FY 2015-2016</a:t>
            </a:r>
            <a:endParaRPr lang="en-US" dirty="0"/>
          </a:p>
        </p:txBody>
      </p:sp>
      <p:sp>
        <p:nvSpPr>
          <p:cNvPr id="5" name="Slide Number Placeholder 4"/>
          <p:cNvSpPr>
            <a:spLocks noGrp="1"/>
          </p:cNvSpPr>
          <p:nvPr>
            <p:ph type="sldNum" sz="quarter" idx="12"/>
          </p:nvPr>
        </p:nvSpPr>
        <p:spPr/>
        <p:txBody>
          <a:bodyPr/>
          <a:lstStyle/>
          <a:p>
            <a:fld id="{2C4220B1-E385-4C5F-8FAC-E103C61D6CE6}" type="slidenum">
              <a:rPr lang="en-US" smtClean="0"/>
              <a:pPr/>
              <a:t>7</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26035960"/>
              </p:ext>
            </p:extLst>
          </p:nvPr>
        </p:nvGraphicFramePr>
        <p:xfrm>
          <a:off x="301625" y="1417638"/>
          <a:ext cx="8504238" cy="481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3549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Cleveland Municipal School District</a:t>
            </a:r>
            <a:r>
              <a:rPr lang="en-US" dirty="0" smtClean="0"/>
              <a:t/>
            </a:r>
            <a:br>
              <a:rPr lang="en-US" dirty="0" smtClean="0"/>
            </a:br>
            <a:r>
              <a:rPr lang="en-US" sz="2000" dirty="0" smtClean="0"/>
              <a:t>Local Taxes – Property Tax Revenue</a:t>
            </a:r>
            <a:endParaRPr lang="en-US" sz="2000" dirty="0"/>
          </a:p>
        </p:txBody>
      </p:sp>
      <p:sp>
        <p:nvSpPr>
          <p:cNvPr id="5" name="Slide Number Placeholder 4"/>
          <p:cNvSpPr>
            <a:spLocks noGrp="1"/>
          </p:cNvSpPr>
          <p:nvPr>
            <p:ph type="sldNum" sz="quarter" idx="12"/>
          </p:nvPr>
        </p:nvSpPr>
        <p:spPr/>
        <p:txBody>
          <a:bodyPr/>
          <a:lstStyle/>
          <a:p>
            <a:fld id="{2C4220B1-E385-4C5F-8FAC-E103C61D6CE6}" type="slidenum">
              <a:rPr lang="en-US" smtClean="0"/>
              <a:pPr/>
              <a:t>8</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6945080"/>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2263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Cleveland Municipal School District</a:t>
            </a:r>
            <a:r>
              <a:rPr lang="en-US" sz="2400" dirty="0" smtClean="0"/>
              <a:t/>
            </a:r>
            <a:br>
              <a:rPr lang="en-US" sz="2400" dirty="0" smtClean="0"/>
            </a:br>
            <a:r>
              <a:rPr lang="en-US" sz="2000" dirty="0" smtClean="0"/>
              <a:t>Property Taxes – Current Collection Rate</a:t>
            </a:r>
            <a:endParaRPr lang="en-US" sz="2000" dirty="0"/>
          </a:p>
        </p:txBody>
      </p:sp>
      <p:sp>
        <p:nvSpPr>
          <p:cNvPr id="7" name="Slide Number Placeholder 6"/>
          <p:cNvSpPr>
            <a:spLocks noGrp="1"/>
          </p:cNvSpPr>
          <p:nvPr>
            <p:ph type="sldNum" sz="quarter" idx="12"/>
          </p:nvPr>
        </p:nvSpPr>
        <p:spPr/>
        <p:txBody>
          <a:bodyPr/>
          <a:lstStyle/>
          <a:p>
            <a:fld id="{2C4220B1-E385-4C5F-8FAC-E103C61D6CE6}" type="slidenum">
              <a:rPr lang="en-US" smtClean="0"/>
              <a:pPr/>
              <a:t>9</a:t>
            </a:fld>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296799502"/>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5400000">
            <a:off x="-775900" y="3366701"/>
            <a:ext cx="2286000" cy="276999"/>
          </a:xfrm>
          <a:prstGeom prst="rect">
            <a:avLst/>
          </a:prstGeom>
          <a:noFill/>
        </p:spPr>
        <p:txBody>
          <a:bodyPr wrap="square" rtlCol="0">
            <a:spAutoFit/>
          </a:bodyPr>
          <a:lstStyle/>
          <a:p>
            <a:r>
              <a:rPr lang="en-US" sz="1200" b="1" dirty="0" smtClean="0"/>
              <a:t>Current Collection Rate</a:t>
            </a:r>
            <a:endParaRPr lang="en-US" sz="1200" b="1" dirty="0"/>
          </a:p>
        </p:txBody>
      </p:sp>
      <p:sp>
        <p:nvSpPr>
          <p:cNvPr id="6" name="TextBox 5"/>
          <p:cNvSpPr txBox="1"/>
          <p:nvPr/>
        </p:nvSpPr>
        <p:spPr>
          <a:xfrm>
            <a:off x="3733800" y="5943600"/>
            <a:ext cx="1828800" cy="369332"/>
          </a:xfrm>
          <a:prstGeom prst="rect">
            <a:avLst/>
          </a:prstGeom>
          <a:noFill/>
        </p:spPr>
        <p:txBody>
          <a:bodyPr wrap="square" rtlCol="0">
            <a:spAutoFit/>
          </a:bodyPr>
          <a:lstStyle/>
          <a:p>
            <a:pPr algn="ctr"/>
            <a:r>
              <a:rPr lang="en-US" dirty="0" smtClean="0"/>
              <a:t>Calendar Year</a:t>
            </a:r>
            <a:endParaRPr lang="en-US" dirty="0"/>
          </a:p>
        </p:txBody>
      </p:sp>
    </p:spTree>
    <p:extLst>
      <p:ext uri="{BB962C8B-B14F-4D97-AF65-F5344CB8AC3E}">
        <p14:creationId xmlns:p14="http://schemas.microsoft.com/office/powerpoint/2010/main" val="215538648"/>
      </p:ext>
    </p:extLst>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Overr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New Presentations Format METRIC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lide Layouts">
  <a:themeElements>
    <a:clrScheme name="ERS">
      <a:dk1>
        <a:srgbClr val="333333"/>
      </a:dk1>
      <a:lt1>
        <a:srgbClr val="FFFFFF"/>
      </a:lt1>
      <a:dk2>
        <a:srgbClr val="FFFFFF"/>
      </a:dk2>
      <a:lt2>
        <a:srgbClr val="333333"/>
      </a:lt2>
      <a:accent1>
        <a:srgbClr val="106AA8"/>
      </a:accent1>
      <a:accent2>
        <a:srgbClr val="D3E056"/>
      </a:accent2>
      <a:accent3>
        <a:srgbClr val="26B2CE"/>
      </a:accent3>
      <a:accent4>
        <a:srgbClr val="BAD8F8"/>
      </a:accent4>
      <a:accent5>
        <a:srgbClr val="924391"/>
      </a:accent5>
      <a:accent6>
        <a:srgbClr val="AFEBE8"/>
      </a:accent6>
      <a:hlink>
        <a:srgbClr val="0000FF"/>
      </a:hlink>
      <a:folHlink>
        <a:srgbClr val="800080"/>
      </a:folHlink>
    </a:clrScheme>
    <a:fontScheme name="ER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40000"/>
            <a:lumOff val="60000"/>
          </a:schemeClr>
        </a:solidFill>
        <a:ln>
          <a:noFill/>
        </a:ln>
      </a:spPr>
      <a:bodyPr lIns="73152" rIns="73152" rtlCol="0" anchor="ctr"/>
      <a:lstStyle>
        <a:defPPr algn="ctr">
          <a:defRPr sz="2000" dirty="0">
            <a:solidFill>
              <a:srgbClr val="565658"/>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45720" rIns="45720" rtlCol="0">
        <a:noAutofit/>
      </a:bodyPr>
      <a:lstStyle>
        <a:defPPr>
          <a:defRPr sz="2000" b="1" dirty="0" smtClean="0">
            <a:solidFill>
              <a:srgbClr val="565658"/>
            </a:solidFill>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2.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New Presentations Format METRICS</Template>
  <TotalTime>33304</TotalTime>
  <Words>2499</Words>
  <Application>Microsoft Office PowerPoint</Application>
  <PresentationFormat>On-screen Show (4:3)</PresentationFormat>
  <Paragraphs>560</Paragraphs>
  <Slides>41</Slides>
  <Notes>41</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54" baseType="lpstr">
      <vt:lpstr>ＭＳ Ｐゴシック</vt:lpstr>
      <vt:lpstr>Arial</vt:lpstr>
      <vt:lpstr>Arial Narrow</vt:lpstr>
      <vt:lpstr>Calibri</vt:lpstr>
      <vt:lpstr>Century Gothic</vt:lpstr>
      <vt:lpstr>Garamond</vt:lpstr>
      <vt:lpstr>Georgia</vt:lpstr>
      <vt:lpstr>Segoe UI</vt:lpstr>
      <vt:lpstr>Tahoma</vt:lpstr>
      <vt:lpstr>Wingdings</vt:lpstr>
      <vt:lpstr>New Presentations Format METRICS</vt:lpstr>
      <vt:lpstr>Slide Layouts</vt:lpstr>
      <vt:lpstr>Worksheet</vt:lpstr>
      <vt:lpstr>Cleveland Municipal School District</vt:lpstr>
      <vt:lpstr>Five Year Forecast - Contents</vt:lpstr>
      <vt:lpstr>Cleveland Municipal School District</vt:lpstr>
      <vt:lpstr>Major Assumptions</vt:lpstr>
      <vt:lpstr>Major Assumptions continued</vt:lpstr>
      <vt:lpstr>Cleveland Municipal School District</vt:lpstr>
      <vt:lpstr>Cleveland Municipal School District FY 2015-2016</vt:lpstr>
      <vt:lpstr>Cleveland Municipal School District Local Taxes – Property Tax Revenue</vt:lpstr>
      <vt:lpstr>Cleveland Municipal School District Property Taxes – Current Collection Rate</vt:lpstr>
      <vt:lpstr>Cleveland Municipal School District Property Taxes – Total Collection Rate</vt:lpstr>
      <vt:lpstr>Cleveland Municipal School District State Aid</vt:lpstr>
      <vt:lpstr>Cleveland Municipal School District Property Tax Allocation – State Hold Harmless Reimbursements</vt:lpstr>
      <vt:lpstr>Cleveland Municipal School District Other Revenue</vt:lpstr>
      <vt:lpstr>General Fund Revenue</vt:lpstr>
      <vt:lpstr>Cleveland Municipal School District</vt:lpstr>
      <vt:lpstr>Cleveland Municipal School District Where the Money Goes</vt:lpstr>
      <vt:lpstr>Cleveland Municipal School District Salaries</vt:lpstr>
      <vt:lpstr>Cleveland Municipal School District Fringe Benefits</vt:lpstr>
      <vt:lpstr>Cleveland Municipal School District Purchased Services</vt:lpstr>
      <vt:lpstr>Cleveland Municipal School District Supplies, Textbooks, Equipment, and Other Expenditures</vt:lpstr>
      <vt:lpstr>General Fund Expenditures</vt:lpstr>
      <vt:lpstr>Cleveland Municipal School District</vt:lpstr>
      <vt:lpstr>Cleveland Municipal School District October 2015 Five-Year Forecast  (in millions of dollars)</vt:lpstr>
      <vt:lpstr>Cleveland Municipal School District October 2015 Five-Year Forecast  (in millions of dollars)</vt:lpstr>
      <vt:lpstr>Cleveland Municipal School District</vt:lpstr>
      <vt:lpstr>Cleveland Municipal School District</vt:lpstr>
      <vt:lpstr>Revenue Update</vt:lpstr>
      <vt:lpstr>Error in Model</vt:lpstr>
      <vt:lpstr>Property Tax Triennial Update Assessed Value</vt:lpstr>
      <vt:lpstr>Property Tax Triennial Update Millage</vt:lpstr>
      <vt:lpstr>Property Tax Triennial Update Cuyahoga County Estimate</vt:lpstr>
      <vt:lpstr>Cleveland Municipal School District October 2015 Five-Year Forecast – Updated for Revenue Changes (in millions of dollars)</vt:lpstr>
      <vt:lpstr>Cleveland Municipal School District October 2015 Five-Year Forecast – Updated for Revenue Changes 3/4/16 (in millions of dollars)</vt:lpstr>
      <vt:lpstr>Cleveland Municipal School District</vt:lpstr>
      <vt:lpstr>Expenditure Update</vt:lpstr>
      <vt:lpstr>Expenditure Update</vt:lpstr>
      <vt:lpstr>Cleveland Municipal School District October 2015 Five-Year Forecast – Updated  2% - 0% CTU (in millions of dollars)</vt:lpstr>
      <vt:lpstr>Cleveland Municipal School District October 2015 Five-Year Forecast – Updated  1% - 1% CTU (in millions of dollars)</vt:lpstr>
      <vt:lpstr>Cleveland Municipal School District October 2015 Five-Year Forecast – Updated  0% -2% CTU (in millions of dollars)</vt:lpstr>
      <vt:lpstr>Cleveland Municipal School District October 2015 Five-Year Forecast - Updated (in millions of dollars)</vt:lpstr>
      <vt:lpstr>Cleveland Municipal School District</vt:lpstr>
    </vt:vector>
  </TitlesOfParts>
  <Company>CMSD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Metrics Name</dc:title>
  <dc:creator>Scanlan, John W</dc:creator>
  <cp:lastModifiedBy>Kubick, Dennis A</cp:lastModifiedBy>
  <cp:revision>358</cp:revision>
  <cp:lastPrinted>2016-02-12T13:04:44Z</cp:lastPrinted>
  <dcterms:created xsi:type="dcterms:W3CDTF">2014-02-18T13:02:31Z</dcterms:created>
  <dcterms:modified xsi:type="dcterms:W3CDTF">2016-03-09T20:39:05Z</dcterms:modified>
</cp:coreProperties>
</file>