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3.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4.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8"/>
  </p:notesMasterIdLst>
  <p:sldIdLst>
    <p:sldId id="256" r:id="rId2"/>
    <p:sldId id="257" r:id="rId3"/>
    <p:sldId id="272" r:id="rId4"/>
    <p:sldId id="298" r:id="rId5"/>
    <p:sldId id="283" r:id="rId6"/>
    <p:sldId id="280" r:id="rId7"/>
    <p:sldId id="299" r:id="rId8"/>
    <p:sldId id="302" r:id="rId9"/>
    <p:sldId id="323" r:id="rId10"/>
    <p:sldId id="300" r:id="rId11"/>
    <p:sldId id="305" r:id="rId12"/>
    <p:sldId id="306" r:id="rId13"/>
    <p:sldId id="318" r:id="rId14"/>
    <p:sldId id="303" r:id="rId15"/>
    <p:sldId id="304" r:id="rId16"/>
    <p:sldId id="316" r:id="rId17"/>
    <p:sldId id="284" r:id="rId18"/>
    <p:sldId id="281" r:id="rId19"/>
    <p:sldId id="309" r:id="rId20"/>
    <p:sldId id="310" r:id="rId21"/>
    <p:sldId id="317" r:id="rId22"/>
    <p:sldId id="312" r:id="rId23"/>
    <p:sldId id="311" r:id="rId24"/>
    <p:sldId id="320" r:id="rId25"/>
    <p:sldId id="321" r:id="rId26"/>
    <p:sldId id="322" r:id="rId27"/>
  </p:sldIdLst>
  <p:sldSz cx="12192000" cy="6858000"/>
  <p:notesSz cx="7016750" cy="9302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8673" autoAdjust="0"/>
  </p:normalViewPr>
  <p:slideViewPr>
    <p:cSldViewPr snapToGrid="0">
      <p:cViewPr varScale="1">
        <p:scale>
          <a:sx n="116" d="100"/>
          <a:sy n="116" d="100"/>
        </p:scale>
        <p:origin x="21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SY18-19 Projected </a:t>
            </a:r>
            <a:r>
              <a:rPr lang="en-US" dirty="0"/>
              <a:t>General Fund Revenue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SY17-18 General Fund Revenue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980-4FF2-9824-6D5338E270F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980-4FF2-9824-6D5338E270F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980-4FF2-9824-6D5338E270F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980-4FF2-9824-6D5338E270F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980-4FF2-9824-6D5338E270F1}"/>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State Aid</c:v>
                </c:pt>
                <c:pt idx="1">
                  <c:v>Local Property Taxes</c:v>
                </c:pt>
                <c:pt idx="2">
                  <c:v>Other</c:v>
                </c:pt>
                <c:pt idx="3">
                  <c:v>Advance In</c:v>
                </c:pt>
                <c:pt idx="4">
                  <c:v>State Reimbursement</c:v>
                </c:pt>
              </c:strCache>
            </c:strRef>
          </c:cat>
          <c:val>
            <c:numRef>
              <c:f>Sheet1!$B$2:$B$6</c:f>
              <c:numCache>
                <c:formatCode>0.00%</c:formatCode>
                <c:ptCount val="5"/>
                <c:pt idx="0">
                  <c:v>0.623</c:v>
                </c:pt>
                <c:pt idx="1">
                  <c:v>0.29949999999999999</c:v>
                </c:pt>
                <c:pt idx="2">
                  <c:v>4.8500000000000001E-2</c:v>
                </c:pt>
                <c:pt idx="3">
                  <c:v>5.4000000000000003E-3</c:v>
                </c:pt>
                <c:pt idx="4">
                  <c:v>2.3599999999999999E-2</c:v>
                </c:pt>
              </c:numCache>
            </c:numRef>
          </c:val>
          <c:extLst>
            <c:ext xmlns:c16="http://schemas.microsoft.com/office/drawing/2014/chart" uri="{C3380CC4-5D6E-409C-BE32-E72D297353CC}">
              <c16:uniqueId val="{00000000-6643-4C2F-9891-4F1A47A4B59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Purchased Services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Sheet1!$B$2:$B$9</c:f>
              <c:numCache>
                <c:formatCode>_("$"* #,##0_);_("$"* \(#,##0\);_("$"* "-"_);_(@_)</c:formatCode>
                <c:ptCount val="8"/>
                <c:pt idx="0">
                  <c:v>240.75189765999986</c:v>
                </c:pt>
                <c:pt idx="1">
                  <c:v>242.05880272999954</c:v>
                </c:pt>
                <c:pt idx="2">
                  <c:v>247</c:v>
                </c:pt>
                <c:pt idx="3">
                  <c:v>271</c:v>
                </c:pt>
                <c:pt idx="4">
                  <c:v>260.77</c:v>
                </c:pt>
                <c:pt idx="5">
                  <c:v>259.57</c:v>
                </c:pt>
                <c:pt idx="6">
                  <c:v>258.47000000000003</c:v>
                </c:pt>
                <c:pt idx="7">
                  <c:v>259</c:v>
                </c:pt>
              </c:numCache>
            </c:numRef>
          </c:val>
          <c:extLst>
            <c:ext xmlns:c16="http://schemas.microsoft.com/office/drawing/2014/chart" uri="{C3380CC4-5D6E-409C-BE32-E72D297353CC}">
              <c16:uniqueId val="{00000000-9857-45C0-9816-BB774EFD5B85}"/>
            </c:ext>
          </c:extLst>
        </c:ser>
        <c:ser>
          <c:idx val="1"/>
          <c:order val="1"/>
          <c:tx>
            <c:strRef>
              <c:f>Sheet1!$C$1</c:f>
              <c:strCache>
                <c:ptCount val="1"/>
                <c:pt idx="0">
                  <c:v>Supplies &amp; Materials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Sheet1!$C$2:$C$9</c:f>
              <c:numCache>
                <c:formatCode>_("$"* #,##0_);_("$"* \(#,##0\);_("$"* "-"_);_(@_)</c:formatCode>
                <c:ptCount val="8"/>
                <c:pt idx="0">
                  <c:v>13.221225390000004</c:v>
                </c:pt>
                <c:pt idx="1">
                  <c:v>13.403651779999999</c:v>
                </c:pt>
                <c:pt idx="2">
                  <c:v>19</c:v>
                </c:pt>
                <c:pt idx="3">
                  <c:v>22</c:v>
                </c:pt>
                <c:pt idx="4">
                  <c:v>17.95</c:v>
                </c:pt>
                <c:pt idx="5">
                  <c:v>17.95</c:v>
                </c:pt>
                <c:pt idx="6">
                  <c:v>17.95</c:v>
                </c:pt>
                <c:pt idx="7">
                  <c:v>17.95</c:v>
                </c:pt>
              </c:numCache>
            </c:numRef>
          </c:val>
          <c:extLst>
            <c:ext xmlns:c16="http://schemas.microsoft.com/office/drawing/2014/chart" uri="{C3380CC4-5D6E-409C-BE32-E72D297353CC}">
              <c16:uniqueId val="{00000001-9857-45C0-9816-BB774EFD5B85}"/>
            </c:ext>
          </c:extLst>
        </c:ser>
        <c:ser>
          <c:idx val="2"/>
          <c:order val="2"/>
          <c:tx>
            <c:strRef>
              <c:f>Sheet1!$D$1</c:f>
              <c:strCache>
                <c:ptCount val="1"/>
                <c:pt idx="0">
                  <c:v>Equipment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Sheet1!$D$2:$D$9</c:f>
              <c:numCache>
                <c:formatCode>_("$"* #,##0_);_("$"* \(#,##0\);_("$"* "-"_);_(@_)</c:formatCode>
                <c:ptCount val="8"/>
                <c:pt idx="0">
                  <c:v>3.9419123100000002</c:v>
                </c:pt>
                <c:pt idx="1">
                  <c:v>3.2762300400000033</c:v>
                </c:pt>
                <c:pt idx="2">
                  <c:v>4</c:v>
                </c:pt>
                <c:pt idx="3">
                  <c:v>7</c:v>
                </c:pt>
                <c:pt idx="4">
                  <c:v>6</c:v>
                </c:pt>
                <c:pt idx="5">
                  <c:v>6</c:v>
                </c:pt>
                <c:pt idx="6">
                  <c:v>6</c:v>
                </c:pt>
                <c:pt idx="7">
                  <c:v>6</c:v>
                </c:pt>
              </c:numCache>
            </c:numRef>
          </c:val>
          <c:extLst>
            <c:ext xmlns:c16="http://schemas.microsoft.com/office/drawing/2014/chart" uri="{C3380CC4-5D6E-409C-BE32-E72D297353CC}">
              <c16:uniqueId val="{00000000-19C7-4D63-8BF8-90FB308EBDB1}"/>
            </c:ext>
          </c:extLst>
        </c:ser>
        <c:ser>
          <c:idx val="3"/>
          <c:order val="3"/>
          <c:tx>
            <c:strRef>
              <c:f>Sheet1!$E$1</c:f>
              <c:strCache>
                <c:ptCount val="1"/>
                <c:pt idx="0">
                  <c:v>Other Uses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Sheet1!$E$2:$E$9</c:f>
              <c:numCache>
                <c:formatCode>_("$"* #,##0_);_("$"* \(#,##0\);_("$"* "-"_);_(@_)</c:formatCode>
                <c:ptCount val="8"/>
                <c:pt idx="0">
                  <c:v>8.0643174599999981</c:v>
                </c:pt>
                <c:pt idx="1">
                  <c:v>7.4910119999999987</c:v>
                </c:pt>
                <c:pt idx="2">
                  <c:v>8</c:v>
                </c:pt>
                <c:pt idx="3">
                  <c:v>8</c:v>
                </c:pt>
                <c:pt idx="4">
                  <c:v>8.6199999999999992</c:v>
                </c:pt>
                <c:pt idx="5">
                  <c:v>8.6199999999999992</c:v>
                </c:pt>
                <c:pt idx="6">
                  <c:v>8.6199999999999992</c:v>
                </c:pt>
                <c:pt idx="7">
                  <c:v>8.6199999999999992</c:v>
                </c:pt>
              </c:numCache>
            </c:numRef>
          </c:val>
          <c:extLst>
            <c:ext xmlns:c16="http://schemas.microsoft.com/office/drawing/2014/chart" uri="{C3380CC4-5D6E-409C-BE32-E72D297353CC}">
              <c16:uniqueId val="{00000001-19C7-4D63-8BF8-90FB308EBDB1}"/>
            </c:ext>
          </c:extLst>
        </c:ser>
        <c:ser>
          <c:idx val="4"/>
          <c:order val="4"/>
          <c:tx>
            <c:strRef>
              <c:f>Sheet1!$F$1</c:f>
              <c:strCache>
                <c:ptCount val="1"/>
                <c:pt idx="0">
                  <c:v>Advances / Transfers</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Sheet1!$F$2:$F$9</c:f>
              <c:numCache>
                <c:formatCode>_("$"* #,##0_);_("$"* \(#,##0\);_("$"* "-"_);_(@_)</c:formatCode>
                <c:ptCount val="8"/>
                <c:pt idx="0">
                  <c:v>5.5570000000000004</c:v>
                </c:pt>
                <c:pt idx="1">
                  <c:v>6.1109999999999998</c:v>
                </c:pt>
                <c:pt idx="2">
                  <c:v>4</c:v>
                </c:pt>
                <c:pt idx="3">
                  <c:v>5</c:v>
                </c:pt>
                <c:pt idx="4">
                  <c:v>5</c:v>
                </c:pt>
                <c:pt idx="5">
                  <c:v>5</c:v>
                </c:pt>
                <c:pt idx="6">
                  <c:v>5</c:v>
                </c:pt>
                <c:pt idx="7">
                  <c:v>5</c:v>
                </c:pt>
              </c:numCache>
            </c:numRef>
          </c:val>
          <c:extLst>
            <c:ext xmlns:c16="http://schemas.microsoft.com/office/drawing/2014/chart" uri="{C3380CC4-5D6E-409C-BE32-E72D297353CC}">
              <c16:uniqueId val="{00000002-19C7-4D63-8BF8-90FB308EBDB1}"/>
            </c:ext>
          </c:extLst>
        </c:ser>
        <c:dLbls>
          <c:dLblPos val="ctr"/>
          <c:showLegendKey val="0"/>
          <c:showVal val="1"/>
          <c:showCatName val="0"/>
          <c:showSerName val="0"/>
          <c:showPercent val="0"/>
          <c:showBubbleSize val="0"/>
        </c:dLbls>
        <c:gapWidth val="50"/>
        <c:overlap val="100"/>
        <c:axId val="-747892192"/>
        <c:axId val="-747891648"/>
      </c:barChart>
      <c:catAx>
        <c:axId val="-747892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7891648"/>
        <c:crosses val="autoZero"/>
        <c:auto val="1"/>
        <c:lblAlgn val="ctr"/>
        <c:lblOffset val="100"/>
        <c:noMultiLvlLbl val="0"/>
      </c:catAx>
      <c:valAx>
        <c:axId val="-74789164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7892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Sheet1!$A$3</c:f>
              <c:strCache>
                <c:ptCount val="1"/>
                <c:pt idx="0">
                  <c:v>Expenditures W/ Community Savings</c:v>
                </c:pt>
              </c:strCache>
            </c:strRef>
          </c:tx>
          <c:spPr>
            <a:ln w="28575" cap="rnd">
              <a:solidFill>
                <a:schemeClr val="accent2"/>
              </a:solidFill>
              <a:prstDash val="dash"/>
              <a:round/>
            </a:ln>
            <a:effectLst/>
          </c:spPr>
          <c:marker>
            <c:symbol val="circle"/>
            <c:size val="5"/>
            <c:spPr>
              <a:solidFill>
                <a:schemeClr val="accent2"/>
              </a:solidFill>
              <a:ln w="9525">
                <a:solidFill>
                  <a:schemeClr val="accent2"/>
                </a:solidFill>
              </a:ln>
              <a:effectLst/>
            </c:spPr>
          </c:marker>
          <c:dLbls>
            <c:dLbl>
              <c:idx val="3"/>
              <c:layout>
                <c:manualLayout>
                  <c:x val="-4.3007874015748029E-2"/>
                  <c:y val="2.50664969816377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292-4417-A260-744B88A78B85}"/>
                </c:ext>
              </c:extLst>
            </c:dLbl>
            <c:dLbl>
              <c:idx val="4"/>
              <c:layout>
                <c:manualLayout>
                  <c:x val="-4.1445374015748035E-2"/>
                  <c:y val="2.27227471258152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292-4417-A260-744B88A78B85}"/>
                </c:ext>
              </c:extLst>
            </c:dLbl>
            <c:dLbl>
              <c:idx val="5"/>
              <c:layout>
                <c:manualLayout>
                  <c:x val="-4.1445374015748035E-2"/>
                  <c:y val="2.97539966932827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292-4417-A260-744B88A78B85}"/>
                </c:ext>
              </c:extLst>
            </c:dLbl>
            <c:dLbl>
              <c:idx val="6"/>
              <c:layout>
                <c:manualLayout>
                  <c:x val="-4.1445374015748035E-2"/>
                  <c:y val="2.272274712581523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292-4417-A260-744B88A78B85}"/>
                </c:ext>
              </c:extLst>
            </c:dLbl>
            <c:dLbl>
              <c:idx val="7"/>
              <c:layout>
                <c:manualLayout>
                  <c:x val="-3.7793676181102361E-2"/>
                  <c:y val="2.50664969816377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292-4417-A260-744B88A78B8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Sheet1!$B$3:$I$3</c:f>
              <c:numCache>
                <c:formatCode>_("$"* #,##0.0_);_("$"* \(#,##0.0\);_("$"* "-"?_);_(@_)</c:formatCode>
                <c:ptCount val="8"/>
                <c:pt idx="0">
                  <c:v>701.8</c:v>
                </c:pt>
                <c:pt idx="1">
                  <c:v>717.9</c:v>
                </c:pt>
                <c:pt idx="2">
                  <c:v>765.8</c:v>
                </c:pt>
                <c:pt idx="3">
                  <c:v>787</c:v>
                </c:pt>
                <c:pt idx="4">
                  <c:v>790.7</c:v>
                </c:pt>
                <c:pt idx="5">
                  <c:v>797</c:v>
                </c:pt>
                <c:pt idx="6">
                  <c:v>804.6</c:v>
                </c:pt>
                <c:pt idx="7">
                  <c:v>807.6</c:v>
                </c:pt>
              </c:numCache>
            </c:numRef>
          </c:val>
          <c:smooth val="0"/>
          <c:extLst>
            <c:ext xmlns:c16="http://schemas.microsoft.com/office/drawing/2014/chart" uri="{C3380CC4-5D6E-409C-BE32-E72D297353CC}">
              <c16:uniqueId val="{00000000-F30E-4080-A51E-214A2AEF87F1}"/>
            </c:ext>
          </c:extLst>
        </c:ser>
        <c:ser>
          <c:idx val="0"/>
          <c:order val="1"/>
          <c:tx>
            <c:strRef>
              <c:f>Sheet1!$A$2</c:f>
              <c:strCache>
                <c:ptCount val="1"/>
                <c:pt idx="0">
                  <c:v>Expenditures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Sheet1!$B$1:$I$1</c:f>
              <c:strCache>
                <c:ptCount val="8"/>
                <c:pt idx="0">
                  <c:v>SY15-16</c:v>
                </c:pt>
                <c:pt idx="1">
                  <c:v>SY16-17</c:v>
                </c:pt>
                <c:pt idx="2">
                  <c:v>SY17-18</c:v>
                </c:pt>
                <c:pt idx="3">
                  <c:v>SY18-19</c:v>
                </c:pt>
                <c:pt idx="4">
                  <c:v>SY19-20</c:v>
                </c:pt>
                <c:pt idx="5">
                  <c:v>SY20-21</c:v>
                </c:pt>
                <c:pt idx="6">
                  <c:v>SY21-22</c:v>
                </c:pt>
                <c:pt idx="7">
                  <c:v>SY22-23</c:v>
                </c:pt>
              </c:strCache>
            </c:strRef>
          </c:cat>
          <c:val>
            <c:numRef>
              <c:f>Sheet1!$B$2:$I$2</c:f>
              <c:numCache>
                <c:formatCode>_("$"* #,##0.0_);_("$"* \(#,##0.0\);_("$"* "-"?_);_(@_)</c:formatCode>
                <c:ptCount val="8"/>
                <c:pt idx="0">
                  <c:v>701.8</c:v>
                </c:pt>
                <c:pt idx="1">
                  <c:v>717.9</c:v>
                </c:pt>
                <c:pt idx="2">
                  <c:v>765.8</c:v>
                </c:pt>
                <c:pt idx="3">
                  <c:v>795</c:v>
                </c:pt>
                <c:pt idx="4">
                  <c:v>798.7</c:v>
                </c:pt>
                <c:pt idx="5">
                  <c:v>805</c:v>
                </c:pt>
                <c:pt idx="6">
                  <c:v>812.6</c:v>
                </c:pt>
                <c:pt idx="7">
                  <c:v>815.6</c:v>
                </c:pt>
              </c:numCache>
            </c:numRef>
          </c:val>
          <c:smooth val="0"/>
          <c:extLst>
            <c:ext xmlns:c16="http://schemas.microsoft.com/office/drawing/2014/chart" uri="{C3380CC4-5D6E-409C-BE32-E72D297353CC}">
              <c16:uniqueId val="{00000000-D287-4388-8740-8ED4C81E9768}"/>
            </c:ext>
          </c:extLst>
        </c:ser>
        <c:dLbls>
          <c:showLegendKey val="0"/>
          <c:showVal val="0"/>
          <c:showCatName val="0"/>
          <c:showSerName val="0"/>
          <c:showPercent val="0"/>
          <c:showBubbleSize val="0"/>
        </c:dLbls>
        <c:marker val="1"/>
        <c:smooth val="0"/>
        <c:axId val="-747898176"/>
        <c:axId val="-747900896"/>
      </c:lineChart>
      <c:catAx>
        <c:axId val="-747898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7900896"/>
        <c:crosses val="autoZero"/>
        <c:auto val="1"/>
        <c:lblAlgn val="ctr"/>
        <c:lblOffset val="100"/>
        <c:noMultiLvlLbl val="0"/>
      </c:catAx>
      <c:valAx>
        <c:axId val="-747900896"/>
        <c:scaling>
          <c:orientation val="minMax"/>
          <c:max val="840"/>
          <c:min val="6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Millions</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_(&quot;$&quot;* #,##0.0_);_(&quot;$&quot;* \(#,##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7898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Foundation Formula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Sheet1!$B$2:$B$9</c:f>
              <c:numCache>
                <c:formatCode>_("$"* #,##0.0_);_("$"* \(#,##0.0\);_("$"* "-"?_);_(@_)</c:formatCode>
                <c:ptCount val="8"/>
                <c:pt idx="0">
                  <c:v>425.90000000000003</c:v>
                </c:pt>
                <c:pt idx="1">
                  <c:v>463.4</c:v>
                </c:pt>
                <c:pt idx="2">
                  <c:v>453.9</c:v>
                </c:pt>
                <c:pt idx="3">
                  <c:v>458.8</c:v>
                </c:pt>
                <c:pt idx="4">
                  <c:v>458.8</c:v>
                </c:pt>
                <c:pt idx="5">
                  <c:v>458.8</c:v>
                </c:pt>
                <c:pt idx="6">
                  <c:v>458.8</c:v>
                </c:pt>
                <c:pt idx="7">
                  <c:v>458.8</c:v>
                </c:pt>
              </c:numCache>
            </c:numRef>
          </c:val>
          <c:extLst>
            <c:ext xmlns:c16="http://schemas.microsoft.com/office/drawing/2014/chart" uri="{C3380CC4-5D6E-409C-BE32-E72D297353CC}">
              <c16:uniqueId val="{00000000-9857-45C0-9816-BB774EFD5B85}"/>
            </c:ext>
          </c:extLst>
        </c:ser>
        <c:ser>
          <c:idx val="1"/>
          <c:order val="1"/>
          <c:tx>
            <c:strRef>
              <c:f>Sheet1!$C$1</c:f>
              <c:strCache>
                <c:ptCount val="1"/>
                <c:pt idx="0">
                  <c:v>Casino Revenue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Sheet1!$C$2:$C$9</c:f>
              <c:numCache>
                <c:formatCode>_("$"* #,##0.0_);_("$"* \(#,##0.0\);_("$"* "-"?_);_(@_)</c:formatCode>
                <c:ptCount val="8"/>
                <c:pt idx="0">
                  <c:v>1.9</c:v>
                </c:pt>
                <c:pt idx="1">
                  <c:v>1.9</c:v>
                </c:pt>
                <c:pt idx="2">
                  <c:v>1.8</c:v>
                </c:pt>
                <c:pt idx="3">
                  <c:v>1.8</c:v>
                </c:pt>
                <c:pt idx="4">
                  <c:v>1.8</c:v>
                </c:pt>
                <c:pt idx="5">
                  <c:v>1.8</c:v>
                </c:pt>
                <c:pt idx="6">
                  <c:v>1.8</c:v>
                </c:pt>
                <c:pt idx="7">
                  <c:v>1.8</c:v>
                </c:pt>
              </c:numCache>
            </c:numRef>
          </c:val>
          <c:extLst>
            <c:ext xmlns:c16="http://schemas.microsoft.com/office/drawing/2014/chart" uri="{C3380CC4-5D6E-409C-BE32-E72D297353CC}">
              <c16:uniqueId val="{00000001-9857-45C0-9816-BB774EFD5B85}"/>
            </c:ext>
          </c:extLst>
        </c:ser>
        <c:dLbls>
          <c:dLblPos val="ctr"/>
          <c:showLegendKey val="0"/>
          <c:showVal val="1"/>
          <c:showCatName val="0"/>
          <c:showSerName val="0"/>
          <c:showPercent val="0"/>
          <c:showBubbleSize val="0"/>
        </c:dLbls>
        <c:gapWidth val="50"/>
        <c:overlap val="100"/>
        <c:axId val="-787157280"/>
        <c:axId val="-787154016"/>
      </c:barChart>
      <c:catAx>
        <c:axId val="-787157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54016"/>
        <c:crosses val="autoZero"/>
        <c:auto val="1"/>
        <c:lblAlgn val="ctr"/>
        <c:lblOffset val="100"/>
        <c:noMultiLvlLbl val="0"/>
      </c:catAx>
      <c:valAx>
        <c:axId val="-787154016"/>
        <c:scaling>
          <c:orientation val="minMax"/>
          <c:min val="200"/>
        </c:scaling>
        <c:delete val="0"/>
        <c:axPos val="l"/>
        <c:majorGridlines>
          <c:spPr>
            <a:ln w="9525" cap="flat" cmpd="sng" algn="ctr">
              <a:solidFill>
                <a:schemeClr val="tx1">
                  <a:lumMod val="15000"/>
                  <a:lumOff val="85000"/>
                </a:schemeClr>
              </a:solidFill>
              <a:round/>
            </a:ln>
            <a:effectLst/>
          </c:spPr>
        </c:majorGridlines>
        <c:numFmt formatCode="_(&quot;$&quot;* #,##0.0_);_(&quot;$&quot;* \(#,##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572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Real Property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Sheet1!$B$2:$B$9</c:f>
              <c:numCache>
                <c:formatCode>_("$"* #,##0.0_);_("$"* \(#,##0.0\);_("$"* "-"?_);_(@_)</c:formatCode>
                <c:ptCount val="8"/>
                <c:pt idx="0">
                  <c:v>177</c:v>
                </c:pt>
                <c:pt idx="1">
                  <c:v>186.7</c:v>
                </c:pt>
                <c:pt idx="2">
                  <c:v>192.9</c:v>
                </c:pt>
                <c:pt idx="3">
                  <c:v>190.2</c:v>
                </c:pt>
                <c:pt idx="4">
                  <c:v>191.5</c:v>
                </c:pt>
                <c:pt idx="5">
                  <c:v>166.1</c:v>
                </c:pt>
                <c:pt idx="6">
                  <c:v>140.9</c:v>
                </c:pt>
                <c:pt idx="7">
                  <c:v>141.9</c:v>
                </c:pt>
              </c:numCache>
            </c:numRef>
          </c:val>
          <c:extLst>
            <c:ext xmlns:c16="http://schemas.microsoft.com/office/drawing/2014/chart" uri="{C3380CC4-5D6E-409C-BE32-E72D297353CC}">
              <c16:uniqueId val="{00000000-9857-45C0-9816-BB774EFD5B85}"/>
            </c:ext>
          </c:extLst>
        </c:ser>
        <c:ser>
          <c:idx val="1"/>
          <c:order val="1"/>
          <c:tx>
            <c:strRef>
              <c:f>Sheet1!$C$1</c:f>
              <c:strCache>
                <c:ptCount val="1"/>
                <c:pt idx="0">
                  <c:v>Public Utility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Sheet1!$C$2:$C$9</c:f>
              <c:numCache>
                <c:formatCode>_("$"* #,##0.0_);_("$"* \(#,##0.0\);_("$"* "-"?_);_(@_)</c:formatCode>
                <c:ptCount val="8"/>
                <c:pt idx="0">
                  <c:v>23.6</c:v>
                </c:pt>
                <c:pt idx="1">
                  <c:v>26.3</c:v>
                </c:pt>
                <c:pt idx="2">
                  <c:v>29.2</c:v>
                </c:pt>
                <c:pt idx="3">
                  <c:v>31.2</c:v>
                </c:pt>
                <c:pt idx="4">
                  <c:v>32.4</c:v>
                </c:pt>
                <c:pt idx="5">
                  <c:v>30.2</c:v>
                </c:pt>
                <c:pt idx="6">
                  <c:v>27.8</c:v>
                </c:pt>
                <c:pt idx="7">
                  <c:v>28.9</c:v>
                </c:pt>
              </c:numCache>
            </c:numRef>
          </c:val>
          <c:extLst>
            <c:ext xmlns:c16="http://schemas.microsoft.com/office/drawing/2014/chart" uri="{C3380CC4-5D6E-409C-BE32-E72D297353CC}">
              <c16:uniqueId val="{00000001-9857-45C0-9816-BB774EFD5B85}"/>
            </c:ext>
          </c:extLst>
        </c:ser>
        <c:dLbls>
          <c:dLblPos val="ctr"/>
          <c:showLegendKey val="0"/>
          <c:showVal val="1"/>
          <c:showCatName val="0"/>
          <c:showSerName val="0"/>
          <c:showPercent val="0"/>
          <c:showBubbleSize val="0"/>
        </c:dLbls>
        <c:gapWidth val="50"/>
        <c:overlap val="100"/>
        <c:axId val="-787151296"/>
        <c:axId val="-787156192"/>
      </c:barChart>
      <c:catAx>
        <c:axId val="-78715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56192"/>
        <c:crosses val="autoZero"/>
        <c:auto val="1"/>
        <c:lblAlgn val="ctr"/>
        <c:lblOffset val="100"/>
        <c:noMultiLvlLbl val="0"/>
      </c:catAx>
      <c:valAx>
        <c:axId val="-787156192"/>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_);_(&quot;$&quot;* \(#,##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51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Residential</c:v>
                </c:pt>
              </c:strCache>
            </c:strRef>
          </c:tx>
          <c:spPr>
            <a:solidFill>
              <a:schemeClr val="accent1"/>
            </a:solidFill>
            <a:ln>
              <a:noFill/>
            </a:ln>
            <a:effectLst/>
          </c:spP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Sheet1!$B$2:$B$11</c:f>
              <c:numCache>
                <c:formatCode>_("$"* #,##0_);_("$"* \(#,##0\);_("$"* "-"??_);_(@_)</c:formatCode>
                <c:ptCount val="10"/>
                <c:pt idx="0">
                  <c:v>3172514560</c:v>
                </c:pt>
                <c:pt idx="1">
                  <c:v>2796094950</c:v>
                </c:pt>
                <c:pt idx="2">
                  <c:v>2778537270</c:v>
                </c:pt>
                <c:pt idx="3">
                  <c:v>2744283400</c:v>
                </c:pt>
                <c:pt idx="4">
                  <c:v>2169817680</c:v>
                </c:pt>
                <c:pt idx="5">
                  <c:v>2145454810</c:v>
                </c:pt>
                <c:pt idx="6">
                  <c:v>2127960040</c:v>
                </c:pt>
                <c:pt idx="7">
                  <c:v>2091147610</c:v>
                </c:pt>
                <c:pt idx="8">
                  <c:v>2090575250</c:v>
                </c:pt>
                <c:pt idx="9">
                  <c:v>2226343150</c:v>
                </c:pt>
              </c:numCache>
            </c:numRef>
          </c:val>
          <c:extLst>
            <c:ext xmlns:c16="http://schemas.microsoft.com/office/drawing/2014/chart" uri="{C3380CC4-5D6E-409C-BE32-E72D297353CC}">
              <c16:uniqueId val="{00000000-409F-4F97-A406-8BFA76E9B912}"/>
            </c:ext>
          </c:extLst>
        </c:ser>
        <c:ser>
          <c:idx val="1"/>
          <c:order val="1"/>
          <c:tx>
            <c:strRef>
              <c:f>Sheet1!$C$1</c:f>
              <c:strCache>
                <c:ptCount val="1"/>
                <c:pt idx="0">
                  <c:v>Commercial</c:v>
                </c:pt>
              </c:strCache>
            </c:strRef>
          </c:tx>
          <c:spPr>
            <a:solidFill>
              <a:schemeClr val="accent2"/>
            </a:solidFill>
            <a:ln>
              <a:noFill/>
            </a:ln>
            <a:effectLst/>
          </c:spP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Sheet1!$C$2:$C$11</c:f>
              <c:numCache>
                <c:formatCode>_("$"* #,##0_);_("$"* \(#,##0\);_("$"* "-"??_);_(@_)</c:formatCode>
                <c:ptCount val="10"/>
                <c:pt idx="0">
                  <c:v>2371683330</c:v>
                </c:pt>
                <c:pt idx="1">
                  <c:v>2540255530</c:v>
                </c:pt>
                <c:pt idx="2">
                  <c:v>2678374700</c:v>
                </c:pt>
                <c:pt idx="3">
                  <c:v>2705037350</c:v>
                </c:pt>
                <c:pt idx="4">
                  <c:v>2489812600</c:v>
                </c:pt>
                <c:pt idx="5">
                  <c:v>2511033840</c:v>
                </c:pt>
                <c:pt idx="6">
                  <c:v>2558059330</c:v>
                </c:pt>
                <c:pt idx="7">
                  <c:v>2224577210</c:v>
                </c:pt>
                <c:pt idx="8">
                  <c:v>2207187580</c:v>
                </c:pt>
                <c:pt idx="9">
                  <c:v>2581147450</c:v>
                </c:pt>
              </c:numCache>
            </c:numRef>
          </c:val>
          <c:extLst>
            <c:ext xmlns:c16="http://schemas.microsoft.com/office/drawing/2014/chart" uri="{C3380CC4-5D6E-409C-BE32-E72D297353CC}">
              <c16:uniqueId val="{00000001-409F-4F97-A406-8BFA76E9B912}"/>
            </c:ext>
          </c:extLst>
        </c:ser>
        <c:ser>
          <c:idx val="2"/>
          <c:order val="2"/>
          <c:tx>
            <c:strRef>
              <c:f>Sheet1!$D$1</c:f>
              <c:strCache>
                <c:ptCount val="1"/>
                <c:pt idx="0">
                  <c:v>TPP</c:v>
                </c:pt>
              </c:strCache>
            </c:strRef>
          </c:tx>
          <c:spPr>
            <a:solidFill>
              <a:schemeClr val="accent3"/>
            </a:solidFill>
            <a:ln w="25400">
              <a:noFill/>
            </a:ln>
            <a:effectLst/>
          </c:spP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Sheet1!$D$2:$D$11</c:f>
              <c:numCache>
                <c:formatCode>_("$"* #,##0_);_("$"* \(#,##0\);_("$"* "-"??_);_(@_)</c:formatCode>
                <c:ptCount val="10"/>
                <c:pt idx="0">
                  <c:v>209115382</c:v>
                </c:pt>
                <c:pt idx="1">
                  <c:v>34805070</c:v>
                </c:pt>
                <c:pt idx="2">
                  <c:v>16627120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2-409F-4F97-A406-8BFA76E9B912}"/>
            </c:ext>
          </c:extLst>
        </c:ser>
        <c:ser>
          <c:idx val="3"/>
          <c:order val="3"/>
          <c:tx>
            <c:strRef>
              <c:f>Sheet1!$E$1</c:f>
              <c:strCache>
                <c:ptCount val="1"/>
                <c:pt idx="0">
                  <c:v>Public Utility</c:v>
                </c:pt>
              </c:strCache>
            </c:strRef>
          </c:tx>
          <c:spPr>
            <a:solidFill>
              <a:schemeClr val="accent4"/>
            </a:solidFill>
            <a:ln w="25400">
              <a:noFill/>
            </a:ln>
            <a:effectLst/>
          </c:spPr>
          <c:cat>
            <c:numRef>
              <c:f>Sheet1!$A$2:$A$11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Sheet1!$E$2:$E$11</c:f>
              <c:numCache>
                <c:formatCode>_("$"* #,##0_);_("$"* \(#,##0\);_("$"* "-"??_);_(@_)</c:formatCode>
                <c:ptCount val="10"/>
                <c:pt idx="0">
                  <c:v>212297240</c:v>
                </c:pt>
                <c:pt idx="1">
                  <c:v>222204080</c:v>
                </c:pt>
                <c:pt idx="2">
                  <c:v>235305430</c:v>
                </c:pt>
                <c:pt idx="3">
                  <c:v>243660000</c:v>
                </c:pt>
                <c:pt idx="4">
                  <c:v>247613470</c:v>
                </c:pt>
                <c:pt idx="5">
                  <c:v>268250450</c:v>
                </c:pt>
                <c:pt idx="6">
                  <c:v>300460010</c:v>
                </c:pt>
                <c:pt idx="7">
                  <c:v>320762670</c:v>
                </c:pt>
                <c:pt idx="8">
                  <c:v>333942400</c:v>
                </c:pt>
                <c:pt idx="9">
                  <c:v>434335665</c:v>
                </c:pt>
              </c:numCache>
            </c:numRef>
          </c:val>
          <c:extLst>
            <c:ext xmlns:c16="http://schemas.microsoft.com/office/drawing/2014/chart" uri="{C3380CC4-5D6E-409C-BE32-E72D297353CC}">
              <c16:uniqueId val="{00000003-409F-4F97-A406-8BFA76E9B912}"/>
            </c:ext>
          </c:extLst>
        </c:ser>
        <c:dLbls>
          <c:showLegendKey val="0"/>
          <c:showVal val="0"/>
          <c:showCatName val="0"/>
          <c:showSerName val="0"/>
          <c:showPercent val="0"/>
          <c:showBubbleSize val="0"/>
        </c:dLbls>
        <c:axId val="-787150752"/>
        <c:axId val="-787147488"/>
      </c:areaChart>
      <c:catAx>
        <c:axId val="-78715075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47488"/>
        <c:crosses val="autoZero"/>
        <c:auto val="1"/>
        <c:lblAlgn val="ctr"/>
        <c:lblOffset val="100"/>
        <c:noMultiLvlLbl val="0"/>
      </c:catAx>
      <c:valAx>
        <c:axId val="-787147488"/>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50752"/>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Current Collection Rate</c:v>
                </c:pt>
              </c:strCache>
            </c:strRef>
          </c:tx>
          <c:spPr>
            <a:solidFill>
              <a:schemeClr val="accent1"/>
            </a:solidFill>
            <a:ln>
              <a:noFill/>
            </a:ln>
            <a:effectLst/>
          </c:spPr>
          <c:invertIfNegative val="0"/>
          <c:dLbls>
            <c:dLbl>
              <c:idx val="24"/>
              <c:layout>
                <c:manualLayout>
                  <c:x val="1.5625000000000001E-3"/>
                  <c:y val="-0.34165035438795055"/>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E38-41DA-87FB-FD3F1A32D42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Sheet1!$A$2:$A$26</c:f>
              <c:numCache>
                <c:formatCode>General</c:formatCode>
                <c:ptCount val="25"/>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pt idx="21">
                  <c:v>2015</c:v>
                </c:pt>
                <c:pt idx="22">
                  <c:v>2016</c:v>
                </c:pt>
                <c:pt idx="23">
                  <c:v>2017</c:v>
                </c:pt>
                <c:pt idx="24">
                  <c:v>2018</c:v>
                </c:pt>
              </c:numCache>
            </c:numRef>
          </c:cat>
          <c:val>
            <c:numRef>
              <c:f>Sheet1!$B$2:$B$26</c:f>
              <c:numCache>
                <c:formatCode>0.0%</c:formatCode>
                <c:ptCount val="25"/>
                <c:pt idx="0">
                  <c:v>0.92400000000000004</c:v>
                </c:pt>
                <c:pt idx="1">
                  <c:v>0.92799999999999994</c:v>
                </c:pt>
                <c:pt idx="2">
                  <c:v>0.92599999999999993</c:v>
                </c:pt>
                <c:pt idx="3">
                  <c:v>0.92099999999999993</c:v>
                </c:pt>
                <c:pt idx="4">
                  <c:v>0.92099999999999993</c:v>
                </c:pt>
                <c:pt idx="5">
                  <c:v>0.91599999999999993</c:v>
                </c:pt>
                <c:pt idx="6">
                  <c:v>0.89800000000000002</c:v>
                </c:pt>
                <c:pt idx="7">
                  <c:v>0.872</c:v>
                </c:pt>
                <c:pt idx="8">
                  <c:v>0.86199999999999999</c:v>
                </c:pt>
                <c:pt idx="9">
                  <c:v>0.88400000000000001</c:v>
                </c:pt>
                <c:pt idx="10">
                  <c:v>0.8909999999999999</c:v>
                </c:pt>
                <c:pt idx="11">
                  <c:v>0.88</c:v>
                </c:pt>
                <c:pt idx="12">
                  <c:v>0.88099999999999989</c:v>
                </c:pt>
                <c:pt idx="13">
                  <c:v>0.86799999999999999</c:v>
                </c:pt>
                <c:pt idx="14">
                  <c:v>0.84279999999999999</c:v>
                </c:pt>
                <c:pt idx="15">
                  <c:v>0.84040000000000004</c:v>
                </c:pt>
                <c:pt idx="16">
                  <c:v>0.80900000000000005</c:v>
                </c:pt>
                <c:pt idx="17">
                  <c:v>0.78870000000000007</c:v>
                </c:pt>
                <c:pt idx="18">
                  <c:v>0.7609999999999999</c:v>
                </c:pt>
                <c:pt idx="19">
                  <c:v>0.82599999999999996</c:v>
                </c:pt>
                <c:pt idx="20">
                  <c:v>0.80299999999999994</c:v>
                </c:pt>
                <c:pt idx="21">
                  <c:v>0.79599999999999993</c:v>
                </c:pt>
                <c:pt idx="22">
                  <c:v>0.86900000000000011</c:v>
                </c:pt>
                <c:pt idx="23">
                  <c:v>0.89400000000000002</c:v>
                </c:pt>
                <c:pt idx="24">
                  <c:v>0.88400000000000001</c:v>
                </c:pt>
              </c:numCache>
            </c:numRef>
          </c:val>
          <c:extLst>
            <c:ext xmlns:c16="http://schemas.microsoft.com/office/drawing/2014/chart" uri="{C3380CC4-5D6E-409C-BE32-E72D297353CC}">
              <c16:uniqueId val="{00000000-9857-45C0-9816-BB774EFD5B85}"/>
            </c:ext>
          </c:extLst>
        </c:ser>
        <c:dLbls>
          <c:dLblPos val="ctr"/>
          <c:showLegendKey val="0"/>
          <c:showVal val="1"/>
          <c:showCatName val="0"/>
          <c:showSerName val="0"/>
          <c:showPercent val="0"/>
          <c:showBubbleSize val="0"/>
        </c:dLbls>
        <c:gapWidth val="50"/>
        <c:overlap val="100"/>
        <c:axId val="-787142592"/>
        <c:axId val="-787149664"/>
      </c:barChart>
      <c:catAx>
        <c:axId val="-787142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49664"/>
        <c:crosses val="autoZero"/>
        <c:auto val="1"/>
        <c:lblAlgn val="ctr"/>
        <c:lblOffset val="100"/>
        <c:noMultiLvlLbl val="0"/>
      </c:catAx>
      <c:valAx>
        <c:axId val="-78714966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425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SY14-15</c:v>
                </c:pt>
                <c:pt idx="1">
                  <c:v>SY15-16</c:v>
                </c:pt>
                <c:pt idx="2">
                  <c:v>SY16-17</c:v>
                </c:pt>
                <c:pt idx="3">
                  <c:v>SY17-18</c:v>
                </c:pt>
                <c:pt idx="4">
                  <c:v>SY18-19</c:v>
                </c:pt>
                <c:pt idx="5">
                  <c:v>SY19-20</c:v>
                </c:pt>
                <c:pt idx="6">
                  <c:v>SY20-21</c:v>
                </c:pt>
                <c:pt idx="7">
                  <c:v>SY21-22</c:v>
                </c:pt>
              </c:strCache>
            </c:strRef>
          </c:cat>
          <c:val>
            <c:numRef>
              <c:f>Sheet1!$B$2:$B$9</c:f>
              <c:numCache>
                <c:formatCode>_("$"* #,##0.0_);_("$"* \(#,##0.0\);_("$"* "-"?_);_(@_)</c:formatCode>
                <c:ptCount val="8"/>
                <c:pt idx="0">
                  <c:v>12.5</c:v>
                </c:pt>
                <c:pt idx="1">
                  <c:v>11.1</c:v>
                </c:pt>
                <c:pt idx="2">
                  <c:v>13.6</c:v>
                </c:pt>
                <c:pt idx="3">
                  <c:v>12.3</c:v>
                </c:pt>
                <c:pt idx="4">
                  <c:v>13.3</c:v>
                </c:pt>
                <c:pt idx="5">
                  <c:v>13.3</c:v>
                </c:pt>
                <c:pt idx="6">
                  <c:v>13.3</c:v>
                </c:pt>
                <c:pt idx="7">
                  <c:v>13.3</c:v>
                </c:pt>
              </c:numCache>
            </c:numRef>
          </c:val>
          <c:extLst>
            <c:ext xmlns:c16="http://schemas.microsoft.com/office/drawing/2014/chart" uri="{C3380CC4-5D6E-409C-BE32-E72D297353CC}">
              <c16:uniqueId val="{00000000-9857-45C0-9816-BB774EFD5B85}"/>
            </c:ext>
          </c:extLst>
        </c:ser>
        <c:ser>
          <c:idx val="1"/>
          <c:order val="1"/>
          <c:tx>
            <c:strRef>
              <c:f>Sheet1!$C$1</c:f>
              <c:strCache>
                <c:ptCount val="1"/>
                <c:pt idx="0">
                  <c:v>Other Taxes/Rebate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SY14-15</c:v>
                </c:pt>
                <c:pt idx="1">
                  <c:v>SY15-16</c:v>
                </c:pt>
                <c:pt idx="2">
                  <c:v>SY16-17</c:v>
                </c:pt>
                <c:pt idx="3">
                  <c:v>SY17-18</c:v>
                </c:pt>
                <c:pt idx="4">
                  <c:v>SY18-19</c:v>
                </c:pt>
                <c:pt idx="5">
                  <c:v>SY19-20</c:v>
                </c:pt>
                <c:pt idx="6">
                  <c:v>SY20-21</c:v>
                </c:pt>
                <c:pt idx="7">
                  <c:v>SY21-22</c:v>
                </c:pt>
              </c:strCache>
            </c:strRef>
          </c:cat>
          <c:val>
            <c:numRef>
              <c:f>Sheet1!$C$2:$C$9</c:f>
              <c:numCache>
                <c:formatCode>_("$"* #,##0.0_);_("$"* \(#,##0.0\);_("$"* "-"?_);_(@_)</c:formatCode>
                <c:ptCount val="8"/>
                <c:pt idx="0">
                  <c:v>12.7</c:v>
                </c:pt>
                <c:pt idx="1">
                  <c:v>19.100000000000001</c:v>
                </c:pt>
                <c:pt idx="2">
                  <c:v>17.899999999999999</c:v>
                </c:pt>
                <c:pt idx="3">
                  <c:v>16.100000000000001</c:v>
                </c:pt>
                <c:pt idx="4">
                  <c:v>17.2</c:v>
                </c:pt>
                <c:pt idx="5">
                  <c:v>17.2</c:v>
                </c:pt>
                <c:pt idx="6">
                  <c:v>17.2</c:v>
                </c:pt>
                <c:pt idx="7">
                  <c:v>17.2</c:v>
                </c:pt>
              </c:numCache>
            </c:numRef>
          </c:val>
          <c:extLst>
            <c:ext xmlns:c16="http://schemas.microsoft.com/office/drawing/2014/chart" uri="{C3380CC4-5D6E-409C-BE32-E72D297353CC}">
              <c16:uniqueId val="{00000001-9857-45C0-9816-BB774EFD5B85}"/>
            </c:ext>
          </c:extLst>
        </c:ser>
        <c:ser>
          <c:idx val="2"/>
          <c:order val="2"/>
          <c:tx>
            <c:strRef>
              <c:f>Sheet1!$D$1</c:f>
              <c:strCache>
                <c:ptCount val="1"/>
                <c:pt idx="0">
                  <c:v>Interest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SY14-15</c:v>
                </c:pt>
                <c:pt idx="1">
                  <c:v>SY15-16</c:v>
                </c:pt>
                <c:pt idx="2">
                  <c:v>SY16-17</c:v>
                </c:pt>
                <c:pt idx="3">
                  <c:v>SY17-18</c:v>
                </c:pt>
                <c:pt idx="4">
                  <c:v>SY18-19</c:v>
                </c:pt>
                <c:pt idx="5">
                  <c:v>SY19-20</c:v>
                </c:pt>
                <c:pt idx="6">
                  <c:v>SY20-21</c:v>
                </c:pt>
                <c:pt idx="7">
                  <c:v>SY21-22</c:v>
                </c:pt>
              </c:strCache>
            </c:strRef>
          </c:cat>
          <c:val>
            <c:numRef>
              <c:f>Sheet1!$D$2:$D$9</c:f>
              <c:numCache>
                <c:formatCode>_("$"* #,##0.0_);_("$"* \(#,##0.0\);_("$"* "-"?_);_(@_)</c:formatCode>
                <c:ptCount val="8"/>
                <c:pt idx="0">
                  <c:v>0.7</c:v>
                </c:pt>
                <c:pt idx="1">
                  <c:v>1</c:v>
                </c:pt>
                <c:pt idx="2">
                  <c:v>1.7</c:v>
                </c:pt>
                <c:pt idx="3">
                  <c:v>2.2999999999999998</c:v>
                </c:pt>
                <c:pt idx="4">
                  <c:v>3</c:v>
                </c:pt>
                <c:pt idx="5">
                  <c:v>3.7</c:v>
                </c:pt>
                <c:pt idx="6">
                  <c:v>4.5</c:v>
                </c:pt>
                <c:pt idx="7">
                  <c:v>5</c:v>
                </c:pt>
              </c:numCache>
            </c:numRef>
          </c:val>
          <c:extLst>
            <c:ext xmlns:c16="http://schemas.microsoft.com/office/drawing/2014/chart" uri="{C3380CC4-5D6E-409C-BE32-E72D297353CC}">
              <c16:uniqueId val="{00000000-08BE-44A7-BD84-B47AB01A61AC}"/>
            </c:ext>
          </c:extLst>
        </c:ser>
        <c:ser>
          <c:idx val="3"/>
          <c:order val="3"/>
          <c:tx>
            <c:strRef>
              <c:f>Sheet1!$E$1</c:f>
              <c:strCache>
                <c:ptCount val="1"/>
                <c:pt idx="0">
                  <c:v>Medicaid</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SY14-15</c:v>
                </c:pt>
                <c:pt idx="1">
                  <c:v>SY15-16</c:v>
                </c:pt>
                <c:pt idx="2">
                  <c:v>SY16-17</c:v>
                </c:pt>
                <c:pt idx="3">
                  <c:v>SY17-18</c:v>
                </c:pt>
                <c:pt idx="4">
                  <c:v>SY18-19</c:v>
                </c:pt>
                <c:pt idx="5">
                  <c:v>SY19-20</c:v>
                </c:pt>
                <c:pt idx="6">
                  <c:v>SY20-21</c:v>
                </c:pt>
                <c:pt idx="7">
                  <c:v>SY21-22</c:v>
                </c:pt>
              </c:strCache>
            </c:strRef>
          </c:cat>
          <c:val>
            <c:numRef>
              <c:f>Sheet1!$E$2:$E$9</c:f>
              <c:numCache>
                <c:formatCode>_("$"* #,##0.0_);_("$"* \(#,##0.0\);_("$"* "-"?_);_(@_)</c:formatCode>
                <c:ptCount val="8"/>
                <c:pt idx="0">
                  <c:v>1.4</c:v>
                </c:pt>
                <c:pt idx="1">
                  <c:v>24.7</c:v>
                </c:pt>
                <c:pt idx="2">
                  <c:v>5.2</c:v>
                </c:pt>
                <c:pt idx="3">
                  <c:v>4.7</c:v>
                </c:pt>
                <c:pt idx="4">
                  <c:v>3.7</c:v>
                </c:pt>
                <c:pt idx="5">
                  <c:v>3.7</c:v>
                </c:pt>
                <c:pt idx="6">
                  <c:v>3.7</c:v>
                </c:pt>
                <c:pt idx="7">
                  <c:v>3.7</c:v>
                </c:pt>
              </c:numCache>
            </c:numRef>
          </c:val>
          <c:extLst>
            <c:ext xmlns:c16="http://schemas.microsoft.com/office/drawing/2014/chart" uri="{C3380CC4-5D6E-409C-BE32-E72D297353CC}">
              <c16:uniqueId val="{00000001-08BE-44A7-BD84-B47AB01A61AC}"/>
            </c:ext>
          </c:extLst>
        </c:ser>
        <c:ser>
          <c:idx val="4"/>
          <c:order val="4"/>
          <c:tx>
            <c:strRef>
              <c:f>Sheet1!$F$1</c:f>
              <c:strCache>
                <c:ptCount val="1"/>
                <c:pt idx="0">
                  <c:v>Advance In</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SY14-15</c:v>
                </c:pt>
                <c:pt idx="1">
                  <c:v>SY15-16</c:v>
                </c:pt>
                <c:pt idx="2">
                  <c:v>SY16-17</c:v>
                </c:pt>
                <c:pt idx="3">
                  <c:v>SY17-18</c:v>
                </c:pt>
                <c:pt idx="4">
                  <c:v>SY18-19</c:v>
                </c:pt>
                <c:pt idx="5">
                  <c:v>SY19-20</c:v>
                </c:pt>
                <c:pt idx="6">
                  <c:v>SY20-21</c:v>
                </c:pt>
                <c:pt idx="7">
                  <c:v>SY21-22</c:v>
                </c:pt>
              </c:strCache>
            </c:strRef>
          </c:cat>
          <c:val>
            <c:numRef>
              <c:f>Sheet1!$F$2:$F$9</c:f>
              <c:numCache>
                <c:formatCode>_("$"* #,##0.0_);_("$"* \(#,##0.0\);_("$"* "-"?_);_(@_)</c:formatCode>
                <c:ptCount val="8"/>
                <c:pt idx="0">
                  <c:v>3.7</c:v>
                </c:pt>
                <c:pt idx="1">
                  <c:v>2.7</c:v>
                </c:pt>
                <c:pt idx="2">
                  <c:v>4.5999999999999996</c:v>
                </c:pt>
                <c:pt idx="3">
                  <c:v>5.0999999999999996</c:v>
                </c:pt>
                <c:pt idx="4">
                  <c:v>4</c:v>
                </c:pt>
                <c:pt idx="5">
                  <c:v>4</c:v>
                </c:pt>
                <c:pt idx="6">
                  <c:v>4</c:v>
                </c:pt>
                <c:pt idx="7">
                  <c:v>4</c:v>
                </c:pt>
              </c:numCache>
            </c:numRef>
          </c:val>
          <c:extLst>
            <c:ext xmlns:c16="http://schemas.microsoft.com/office/drawing/2014/chart" uri="{C3380CC4-5D6E-409C-BE32-E72D297353CC}">
              <c16:uniqueId val="{00000002-08BE-44A7-BD84-B47AB01A61AC}"/>
            </c:ext>
          </c:extLst>
        </c:ser>
        <c:dLbls>
          <c:dLblPos val="ctr"/>
          <c:showLegendKey val="0"/>
          <c:showVal val="1"/>
          <c:showCatName val="0"/>
          <c:showSerName val="0"/>
          <c:showPercent val="0"/>
          <c:showBubbleSize val="0"/>
        </c:dLbls>
        <c:gapWidth val="50"/>
        <c:overlap val="100"/>
        <c:axId val="-787146944"/>
        <c:axId val="-787146400"/>
      </c:barChart>
      <c:catAx>
        <c:axId val="-787146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46400"/>
        <c:crosses val="autoZero"/>
        <c:auto val="1"/>
        <c:lblAlgn val="ctr"/>
        <c:lblOffset val="100"/>
        <c:noMultiLvlLbl val="0"/>
      </c:catAx>
      <c:valAx>
        <c:axId val="-78714640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_);_(&quot;$&quot;* \(#,##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46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Property Tax Reimbursements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Sheet1!$B$2:$B$9</c:f>
              <c:numCache>
                <c:formatCode>_("$"* #,##0.0_);_("$"* \(#,##0.0\);_("$"* "-"?_);_(@_)</c:formatCode>
                <c:ptCount val="8"/>
                <c:pt idx="0">
                  <c:v>17.8</c:v>
                </c:pt>
                <c:pt idx="1">
                  <c:v>17.5</c:v>
                </c:pt>
                <c:pt idx="2">
                  <c:v>17.399999999999999</c:v>
                </c:pt>
                <c:pt idx="3">
                  <c:v>17.5</c:v>
                </c:pt>
                <c:pt idx="4">
                  <c:v>17.5</c:v>
                </c:pt>
                <c:pt idx="5">
                  <c:v>14.7</c:v>
                </c:pt>
                <c:pt idx="6">
                  <c:v>11.9</c:v>
                </c:pt>
                <c:pt idx="7">
                  <c:v>12.2</c:v>
                </c:pt>
              </c:numCache>
            </c:numRef>
          </c:val>
          <c:extLst>
            <c:ext xmlns:c16="http://schemas.microsoft.com/office/drawing/2014/chart" uri="{C3380CC4-5D6E-409C-BE32-E72D297353CC}">
              <c16:uniqueId val="{00000000-9857-45C0-9816-BB774EFD5B85}"/>
            </c:ext>
          </c:extLst>
        </c:ser>
        <c:ser>
          <c:idx val="1"/>
          <c:order val="1"/>
          <c:tx>
            <c:strRef>
              <c:f>Sheet1!$C$1</c:f>
              <c:strCache>
                <c:ptCount val="1"/>
                <c:pt idx="0">
                  <c:v>Tanigble Personal Property Reimbursements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Sheet1!$C$2:$C$9</c:f>
              <c:numCache>
                <c:formatCode>_("$"* #,##0.0_);_("$"* \(#,##0.0\);_("$"* "-"?_);_(@_)</c:formatCode>
                <c:ptCount val="8"/>
                <c:pt idx="0">
                  <c:v>7</c:v>
                </c:pt>
                <c:pt idx="1">
                  <c:v>0.8</c:v>
                </c:pt>
              </c:numCache>
            </c:numRef>
          </c:val>
          <c:extLst>
            <c:ext xmlns:c16="http://schemas.microsoft.com/office/drawing/2014/chart" uri="{C3380CC4-5D6E-409C-BE32-E72D297353CC}">
              <c16:uniqueId val="{00000001-9857-45C0-9816-BB774EFD5B85}"/>
            </c:ext>
          </c:extLst>
        </c:ser>
        <c:dLbls>
          <c:dLblPos val="ctr"/>
          <c:showLegendKey val="0"/>
          <c:showVal val="1"/>
          <c:showCatName val="0"/>
          <c:showSerName val="0"/>
          <c:showPercent val="0"/>
          <c:showBubbleSize val="0"/>
        </c:dLbls>
        <c:gapWidth val="50"/>
        <c:overlap val="100"/>
        <c:axId val="-787144768"/>
        <c:axId val="-787144224"/>
      </c:barChart>
      <c:catAx>
        <c:axId val="-787144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44224"/>
        <c:crosses val="autoZero"/>
        <c:auto val="1"/>
        <c:lblAlgn val="ctr"/>
        <c:lblOffset val="100"/>
        <c:noMultiLvlLbl val="0"/>
      </c:catAx>
      <c:valAx>
        <c:axId val="-787144224"/>
        <c:scaling>
          <c:orientation val="minMax"/>
          <c:max val="40"/>
        </c:scaling>
        <c:delete val="0"/>
        <c:axPos val="l"/>
        <c:majorGridlines>
          <c:spPr>
            <a:ln w="9525" cap="flat" cmpd="sng" algn="ctr">
              <a:solidFill>
                <a:schemeClr val="tx1">
                  <a:lumMod val="15000"/>
                  <a:lumOff val="85000"/>
                </a:schemeClr>
              </a:solidFill>
              <a:round/>
            </a:ln>
            <a:effectLst/>
          </c:spPr>
        </c:majorGridlines>
        <c:numFmt formatCode="_(&quot;$&quot;* #,##0.0_);_(&quot;$&quot;* \(#,##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7144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Sheet1!$A$3</c:f>
              <c:strCache>
                <c:ptCount val="1"/>
                <c:pt idx="0">
                  <c:v>General Fund w/ 2020 Levy at 15 mils</c:v>
                </c:pt>
              </c:strCache>
            </c:strRef>
          </c:tx>
          <c:spPr>
            <a:ln w="28575" cap="rnd">
              <a:solidFill>
                <a:schemeClr val="accent2"/>
              </a:solidFill>
              <a:prstDash val="dash"/>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Sheet1!$B$3:$J$3</c:f>
              <c:numCache>
                <c:formatCode>_("$"* #,##0.0_);_("$"* \(#,##0.0\);_("$"* "-"?_);_(@_)</c:formatCode>
                <c:ptCount val="9"/>
                <c:pt idx="0">
                  <c:v>691.6</c:v>
                </c:pt>
                <c:pt idx="1">
                  <c:v>711.8</c:v>
                </c:pt>
                <c:pt idx="2">
                  <c:v>739.5</c:v>
                </c:pt>
                <c:pt idx="3">
                  <c:v>734.1</c:v>
                </c:pt>
                <c:pt idx="4">
                  <c:v>739.3</c:v>
                </c:pt>
                <c:pt idx="5">
                  <c:v>742.6</c:v>
                </c:pt>
                <c:pt idx="6">
                  <c:v>745.5</c:v>
                </c:pt>
                <c:pt idx="7">
                  <c:v>748.7</c:v>
                </c:pt>
                <c:pt idx="8">
                  <c:v>751.69999999999993</c:v>
                </c:pt>
              </c:numCache>
            </c:numRef>
          </c:val>
          <c:smooth val="0"/>
          <c:extLst>
            <c:ext xmlns:c16="http://schemas.microsoft.com/office/drawing/2014/chart" uri="{C3380CC4-5D6E-409C-BE32-E72D297353CC}">
              <c16:uniqueId val="{00000000-F30E-4080-A51E-214A2AEF87F1}"/>
            </c:ext>
          </c:extLst>
        </c:ser>
        <c:ser>
          <c:idx val="0"/>
          <c:order val="1"/>
          <c:tx>
            <c:strRef>
              <c:f>Sheet1!$A$2</c:f>
              <c:strCache>
                <c:ptCount val="1"/>
                <c:pt idx="0">
                  <c:v>General Fund w/o 2020 Levy</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Sheet1!$B$1:$J$1</c:f>
              <c:strCache>
                <c:ptCount val="9"/>
                <c:pt idx="0">
                  <c:v>SY14-15</c:v>
                </c:pt>
                <c:pt idx="1">
                  <c:v>SY15-16</c:v>
                </c:pt>
                <c:pt idx="2">
                  <c:v>SY16-17</c:v>
                </c:pt>
                <c:pt idx="3">
                  <c:v>SY17-18</c:v>
                </c:pt>
                <c:pt idx="4">
                  <c:v>SY18-19</c:v>
                </c:pt>
                <c:pt idx="5">
                  <c:v>SY19-20</c:v>
                </c:pt>
                <c:pt idx="6">
                  <c:v>SY20-21</c:v>
                </c:pt>
                <c:pt idx="7">
                  <c:v>SY21-22</c:v>
                </c:pt>
                <c:pt idx="8">
                  <c:v>SY22-23</c:v>
                </c:pt>
              </c:strCache>
            </c:strRef>
          </c:cat>
          <c:val>
            <c:numRef>
              <c:f>Sheet1!$B$2:$J$2</c:f>
              <c:numCache>
                <c:formatCode>_("$"* #,##0.0_);_("$"* \(#,##0.0\);_("$"* "-"?_);_(@_)</c:formatCode>
                <c:ptCount val="9"/>
                <c:pt idx="0">
                  <c:v>691.6</c:v>
                </c:pt>
                <c:pt idx="1">
                  <c:v>711.8</c:v>
                </c:pt>
                <c:pt idx="2">
                  <c:v>739.5</c:v>
                </c:pt>
                <c:pt idx="3">
                  <c:v>734.1</c:v>
                </c:pt>
                <c:pt idx="4">
                  <c:v>739.3</c:v>
                </c:pt>
                <c:pt idx="5">
                  <c:v>742.6</c:v>
                </c:pt>
                <c:pt idx="6">
                  <c:v>712.8</c:v>
                </c:pt>
                <c:pt idx="7">
                  <c:v>683</c:v>
                </c:pt>
                <c:pt idx="8">
                  <c:v>685.4</c:v>
                </c:pt>
              </c:numCache>
            </c:numRef>
          </c:val>
          <c:smooth val="0"/>
          <c:extLst>
            <c:ext xmlns:c16="http://schemas.microsoft.com/office/drawing/2014/chart" uri="{C3380CC4-5D6E-409C-BE32-E72D297353CC}">
              <c16:uniqueId val="{00000000-D287-4388-8740-8ED4C81E9768}"/>
            </c:ext>
          </c:extLst>
        </c:ser>
        <c:dLbls>
          <c:showLegendKey val="0"/>
          <c:showVal val="0"/>
          <c:showCatName val="0"/>
          <c:showSerName val="0"/>
          <c:showPercent val="0"/>
          <c:showBubbleSize val="0"/>
        </c:dLbls>
        <c:marker val="1"/>
        <c:smooth val="0"/>
        <c:axId val="-747896000"/>
        <c:axId val="-747891104"/>
      </c:lineChart>
      <c:catAx>
        <c:axId val="-74789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7891104"/>
        <c:crosses val="autoZero"/>
        <c:auto val="1"/>
        <c:lblAlgn val="ctr"/>
        <c:lblOffset val="100"/>
        <c:noMultiLvlLbl val="0"/>
      </c:catAx>
      <c:valAx>
        <c:axId val="-747891104"/>
        <c:scaling>
          <c:orientation val="minMax"/>
          <c:max val="840"/>
          <c:min val="6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Millions</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_(&quot;$&quot;* #,##0.0_);_(&quot;$&quot;* \(#,##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7896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Salaries &amp; Wages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Sheet1!$B$2:$B$9</c:f>
              <c:numCache>
                <c:formatCode>_("$"* #,##0.0_);_("$"* \(#,##0.0\);_("$"* "-"?_);_(@_)</c:formatCode>
                <c:ptCount val="8"/>
                <c:pt idx="0">
                  <c:v>304.21321024000036</c:v>
                </c:pt>
                <c:pt idx="1">
                  <c:v>328.86801046999904</c:v>
                </c:pt>
                <c:pt idx="2">
                  <c:v>355.1</c:v>
                </c:pt>
                <c:pt idx="3">
                  <c:v>352.8</c:v>
                </c:pt>
                <c:pt idx="4">
                  <c:v>351</c:v>
                </c:pt>
                <c:pt idx="5">
                  <c:v>351.02</c:v>
                </c:pt>
                <c:pt idx="6">
                  <c:v>351.02</c:v>
                </c:pt>
                <c:pt idx="7">
                  <c:v>351.02</c:v>
                </c:pt>
              </c:numCache>
            </c:numRef>
          </c:val>
          <c:extLst>
            <c:ext xmlns:c16="http://schemas.microsoft.com/office/drawing/2014/chart" uri="{C3380CC4-5D6E-409C-BE32-E72D297353CC}">
              <c16:uniqueId val="{00000000-9857-45C0-9816-BB774EFD5B85}"/>
            </c:ext>
          </c:extLst>
        </c:ser>
        <c:dLbls>
          <c:showLegendKey val="0"/>
          <c:showVal val="0"/>
          <c:showCatName val="0"/>
          <c:showSerName val="0"/>
          <c:showPercent val="0"/>
          <c:showBubbleSize val="0"/>
        </c:dLbls>
        <c:gapWidth val="50"/>
        <c:axId val="-1053848784"/>
        <c:axId val="-1053845520"/>
      </c:barChart>
      <c:lineChart>
        <c:grouping val="stacked"/>
        <c:varyColors val="0"/>
        <c:ser>
          <c:idx val="1"/>
          <c:order val="1"/>
          <c:tx>
            <c:strRef>
              <c:f>Sheet1!$C$1</c:f>
              <c:strCache>
                <c:ptCount val="1"/>
                <c:pt idx="0">
                  <c:v>Fringe Benefits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SY15-16</c:v>
                </c:pt>
                <c:pt idx="1">
                  <c:v>SY16-17</c:v>
                </c:pt>
                <c:pt idx="2">
                  <c:v>SY17-18</c:v>
                </c:pt>
                <c:pt idx="3">
                  <c:v>SY18-19</c:v>
                </c:pt>
                <c:pt idx="4">
                  <c:v>SY19-20</c:v>
                </c:pt>
                <c:pt idx="5">
                  <c:v>SY20-21</c:v>
                </c:pt>
                <c:pt idx="6">
                  <c:v>SY21-22</c:v>
                </c:pt>
                <c:pt idx="7">
                  <c:v>SY22-23</c:v>
                </c:pt>
              </c:strCache>
            </c:strRef>
          </c:cat>
          <c:val>
            <c:numRef>
              <c:f>Sheet1!$C$2:$C$9</c:f>
              <c:numCache>
                <c:formatCode>_("$"* #,##0.0_);_("$"* \(#,##0.0\);_("$"* "-"?_);_(@_)</c:formatCode>
                <c:ptCount val="8"/>
                <c:pt idx="0">
                  <c:v>126.09576934999976</c:v>
                </c:pt>
                <c:pt idx="1">
                  <c:v>116.72104575999961</c:v>
                </c:pt>
                <c:pt idx="2">
                  <c:v>129.5</c:v>
                </c:pt>
                <c:pt idx="3">
                  <c:v>139.19999999999999</c:v>
                </c:pt>
                <c:pt idx="4">
                  <c:v>148.69999999999999</c:v>
                </c:pt>
                <c:pt idx="5">
                  <c:v>155.88</c:v>
                </c:pt>
                <c:pt idx="6">
                  <c:v>165.57</c:v>
                </c:pt>
                <c:pt idx="7">
                  <c:v>167.57</c:v>
                </c:pt>
              </c:numCache>
            </c:numRef>
          </c:val>
          <c:smooth val="0"/>
          <c:extLst>
            <c:ext xmlns:c16="http://schemas.microsoft.com/office/drawing/2014/chart" uri="{C3380CC4-5D6E-409C-BE32-E72D297353CC}">
              <c16:uniqueId val="{00000001-9857-45C0-9816-BB774EFD5B85}"/>
            </c:ext>
          </c:extLst>
        </c:ser>
        <c:dLbls>
          <c:showLegendKey val="0"/>
          <c:showVal val="0"/>
          <c:showCatName val="0"/>
          <c:showSerName val="0"/>
          <c:showPercent val="0"/>
          <c:showBubbleSize val="0"/>
        </c:dLbls>
        <c:marker val="1"/>
        <c:smooth val="0"/>
        <c:axId val="-1053848784"/>
        <c:axId val="-1053845520"/>
      </c:lineChart>
      <c:catAx>
        <c:axId val="-1053848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53845520"/>
        <c:crosses val="autoZero"/>
        <c:auto val="1"/>
        <c:lblAlgn val="ctr"/>
        <c:lblOffset val="100"/>
        <c:noMultiLvlLbl val="0"/>
      </c:catAx>
      <c:valAx>
        <c:axId val="-105384552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_);_(&quot;$&quot;* \(#,##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538487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6753"/>
          </a:xfrm>
          <a:prstGeom prst="rect">
            <a:avLst/>
          </a:prstGeom>
        </p:spPr>
        <p:txBody>
          <a:bodyPr vert="horz" lIns="93242" tIns="46622" rIns="93242" bIns="46622" rtlCol="0"/>
          <a:lstStyle>
            <a:lvl1pPr algn="l">
              <a:defRPr sz="1200"/>
            </a:lvl1pPr>
          </a:lstStyle>
          <a:p>
            <a:endParaRPr lang="en-US"/>
          </a:p>
        </p:txBody>
      </p:sp>
      <p:sp>
        <p:nvSpPr>
          <p:cNvPr id="3" name="Date Placeholder 2"/>
          <p:cNvSpPr>
            <a:spLocks noGrp="1"/>
          </p:cNvSpPr>
          <p:nvPr>
            <p:ph type="dt" idx="1"/>
          </p:nvPr>
        </p:nvSpPr>
        <p:spPr>
          <a:xfrm>
            <a:off x="3974535" y="0"/>
            <a:ext cx="3040592" cy="466753"/>
          </a:xfrm>
          <a:prstGeom prst="rect">
            <a:avLst/>
          </a:prstGeom>
        </p:spPr>
        <p:txBody>
          <a:bodyPr vert="horz" lIns="93242" tIns="46622" rIns="93242" bIns="46622" rtlCol="0"/>
          <a:lstStyle>
            <a:lvl1pPr algn="r">
              <a:defRPr sz="1200"/>
            </a:lvl1pPr>
          </a:lstStyle>
          <a:p>
            <a:fld id="{FC06A7D2-6968-40D1-8613-68B52BB1D2E8}" type="datetimeFigureOut">
              <a:rPr lang="en-US" smtClean="0"/>
              <a:t>9/27/2018</a:t>
            </a:fld>
            <a:endParaRPr lang="en-US"/>
          </a:p>
        </p:txBody>
      </p:sp>
      <p:sp>
        <p:nvSpPr>
          <p:cNvPr id="4" name="Slide Image Placeholder 3"/>
          <p:cNvSpPr>
            <a:spLocks noGrp="1" noRot="1" noChangeAspect="1"/>
          </p:cNvSpPr>
          <p:nvPr>
            <p:ph type="sldImg" idx="2"/>
          </p:nvPr>
        </p:nvSpPr>
        <p:spPr>
          <a:xfrm>
            <a:off x="719138" y="1163638"/>
            <a:ext cx="5578475" cy="3138487"/>
          </a:xfrm>
          <a:prstGeom prst="rect">
            <a:avLst/>
          </a:prstGeom>
          <a:noFill/>
          <a:ln w="12700">
            <a:solidFill>
              <a:prstClr val="black"/>
            </a:solidFill>
          </a:ln>
        </p:spPr>
        <p:txBody>
          <a:bodyPr vert="horz" lIns="93242" tIns="46622" rIns="93242" bIns="46622" rtlCol="0" anchor="ctr"/>
          <a:lstStyle/>
          <a:p>
            <a:endParaRPr lang="en-US"/>
          </a:p>
        </p:txBody>
      </p:sp>
      <p:sp>
        <p:nvSpPr>
          <p:cNvPr id="5" name="Notes Placeholder 4"/>
          <p:cNvSpPr>
            <a:spLocks noGrp="1"/>
          </p:cNvSpPr>
          <p:nvPr>
            <p:ph type="body" sz="quarter" idx="3"/>
          </p:nvPr>
        </p:nvSpPr>
        <p:spPr>
          <a:xfrm>
            <a:off x="701675" y="4476948"/>
            <a:ext cx="5613400" cy="3662958"/>
          </a:xfrm>
          <a:prstGeom prst="rect">
            <a:avLst/>
          </a:prstGeom>
        </p:spPr>
        <p:txBody>
          <a:bodyPr vert="horz" lIns="93242" tIns="46622" rIns="93242" bIns="46622"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5999"/>
            <a:ext cx="3040592" cy="466752"/>
          </a:xfrm>
          <a:prstGeom prst="rect">
            <a:avLst/>
          </a:prstGeom>
        </p:spPr>
        <p:txBody>
          <a:bodyPr vert="horz" lIns="93242" tIns="46622" rIns="93242" bIns="46622" rtlCol="0" anchor="b"/>
          <a:lstStyle>
            <a:lvl1pPr algn="l">
              <a:defRPr sz="1200"/>
            </a:lvl1pPr>
          </a:lstStyle>
          <a:p>
            <a:endParaRPr lang="en-US"/>
          </a:p>
        </p:txBody>
      </p:sp>
      <p:sp>
        <p:nvSpPr>
          <p:cNvPr id="7" name="Slide Number Placeholder 6"/>
          <p:cNvSpPr>
            <a:spLocks noGrp="1"/>
          </p:cNvSpPr>
          <p:nvPr>
            <p:ph type="sldNum" sz="quarter" idx="5"/>
          </p:nvPr>
        </p:nvSpPr>
        <p:spPr>
          <a:xfrm>
            <a:off x="3974535" y="8835999"/>
            <a:ext cx="3040592" cy="466752"/>
          </a:xfrm>
          <a:prstGeom prst="rect">
            <a:avLst/>
          </a:prstGeom>
        </p:spPr>
        <p:txBody>
          <a:bodyPr vert="horz" lIns="93242" tIns="46622" rIns="93242" bIns="46622" rtlCol="0" anchor="b"/>
          <a:lstStyle>
            <a:lvl1pPr algn="r">
              <a:defRPr sz="1200"/>
            </a:lvl1pPr>
          </a:lstStyle>
          <a:p>
            <a:fld id="{71371E9B-B760-44F1-AB04-8CB4BEB915D0}" type="slidenum">
              <a:rPr lang="en-US" smtClean="0"/>
              <a:t>‹#›</a:t>
            </a:fld>
            <a:endParaRPr lang="en-US"/>
          </a:p>
        </p:txBody>
      </p:sp>
    </p:spTree>
    <p:extLst>
      <p:ext uri="{BB962C8B-B14F-4D97-AF65-F5344CB8AC3E}">
        <p14:creationId xmlns:p14="http://schemas.microsoft.com/office/powerpoint/2010/main" val="3732846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Starting in FY</a:t>
            </a:r>
            <a:r>
              <a:rPr lang="en-US" baseline="0" dirty="0" smtClean="0"/>
              <a:t> 20, the district will not be required to submit the 5 year forecast until November of that year.</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4</a:t>
            </a:fld>
            <a:endParaRPr lang="en-US"/>
          </a:p>
        </p:txBody>
      </p:sp>
    </p:spTree>
    <p:extLst>
      <p:ext uri="{BB962C8B-B14F-4D97-AF65-F5344CB8AC3E}">
        <p14:creationId xmlns:p14="http://schemas.microsoft.com/office/powerpoint/2010/main" val="366274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503">
              <a:defRPr/>
            </a:pPr>
            <a:r>
              <a:rPr lang="en-US" b="1" u="sng" dirty="0"/>
              <a:t>Other</a:t>
            </a:r>
          </a:p>
          <a:p>
            <a:pPr marL="174830" indent="-174830" defTabSz="931503">
              <a:buFont typeface="Arial" panose="020B0604020202020204" pitchFamily="34" charset="0"/>
              <a:buChar char="•"/>
              <a:defRPr/>
            </a:pPr>
            <a:r>
              <a:rPr lang="en-US" dirty="0"/>
              <a:t>What is included in this</a:t>
            </a:r>
            <a:r>
              <a:rPr lang="en-US" dirty="0" smtClean="0"/>
              <a:t>? IRS Rebate/</a:t>
            </a:r>
            <a:r>
              <a:rPr lang="en-US" dirty="0" err="1" smtClean="0"/>
              <a:t>misc</a:t>
            </a:r>
            <a:r>
              <a:rPr lang="en-US" baseline="0" dirty="0" smtClean="0"/>
              <a:t> revenue, charter school sponsor fees</a:t>
            </a:r>
            <a:endParaRPr lang="en-US" dirty="0"/>
          </a:p>
          <a:p>
            <a:pPr defTabSz="931503">
              <a:defRPr/>
            </a:pPr>
            <a:endParaRPr lang="en-US" dirty="0"/>
          </a:p>
          <a:p>
            <a:pPr defTabSz="931503">
              <a:defRPr/>
            </a:pPr>
            <a:r>
              <a:rPr lang="en-US" b="1" u="sng" dirty="0">
                <a:solidFill>
                  <a:schemeClr val="bg1">
                    <a:lumMod val="65000"/>
                  </a:schemeClr>
                </a:solidFill>
              </a:rPr>
              <a:t>Other Taxes and Rebate</a:t>
            </a:r>
          </a:p>
          <a:p>
            <a:pPr marL="174830" indent="-174830" defTabSz="931503">
              <a:buFont typeface="Arial" panose="020B0604020202020204" pitchFamily="34" charset="0"/>
              <a:buChar char="•"/>
              <a:defRPr/>
            </a:pPr>
            <a:r>
              <a:rPr lang="en-US" dirty="0">
                <a:solidFill>
                  <a:schemeClr val="bg1">
                    <a:lumMod val="65000"/>
                  </a:schemeClr>
                </a:solidFill>
              </a:rPr>
              <a:t>$4.6 million in rebates from the IRS – timing issue for rebate – received portion of anticipated FY18 amount in FY17</a:t>
            </a:r>
          </a:p>
          <a:p>
            <a:pPr marL="174830" indent="-174830" defTabSz="931503">
              <a:buFont typeface="Arial" panose="020B0604020202020204" pitchFamily="34" charset="0"/>
              <a:buChar char="•"/>
              <a:defRPr/>
            </a:pPr>
            <a:r>
              <a:rPr lang="en-US" dirty="0">
                <a:solidFill>
                  <a:schemeClr val="bg1">
                    <a:lumMod val="65000"/>
                  </a:schemeClr>
                </a:solidFill>
              </a:rPr>
              <a:t>400 k </a:t>
            </a:r>
            <a:r>
              <a:rPr lang="en-US" dirty="0"/>
              <a:t>admissions tax from the Rock Hall</a:t>
            </a:r>
            <a:endParaRPr lang="en-US" dirty="0">
              <a:solidFill>
                <a:schemeClr val="bg1">
                  <a:lumMod val="65000"/>
                </a:schemeClr>
              </a:solidFill>
            </a:endParaRPr>
          </a:p>
          <a:p>
            <a:pPr marL="174830" indent="-174830" defTabSz="931503">
              <a:buFont typeface="Arial" panose="020B0604020202020204" pitchFamily="34" charset="0"/>
              <a:buChar char="•"/>
              <a:defRPr/>
            </a:pPr>
            <a:r>
              <a:rPr lang="en-US" dirty="0">
                <a:solidFill>
                  <a:schemeClr val="bg1">
                    <a:lumMod val="65000"/>
                  </a:schemeClr>
                </a:solidFill>
              </a:rPr>
              <a:t>$9.1 million from various </a:t>
            </a:r>
            <a:r>
              <a:rPr lang="en-US" dirty="0"/>
              <a:t>Payment in Lieu of Taxes (e.g., Flats East Bank, VA Hospital, Third Federal, lower Euclid, Old Arcade, Colonial Arcade, Steelyard, Pierre's Ice Cream, etc.)</a:t>
            </a:r>
          </a:p>
          <a:p>
            <a:pPr defTabSz="931503">
              <a:defRPr/>
            </a:pPr>
            <a:endParaRPr lang="en-US" dirty="0">
              <a:solidFill>
                <a:schemeClr val="bg1">
                  <a:lumMod val="65000"/>
                </a:schemeClr>
              </a:solidFill>
            </a:endParaRPr>
          </a:p>
          <a:p>
            <a:pPr defTabSz="931503">
              <a:defRPr/>
            </a:pPr>
            <a:r>
              <a:rPr lang="en-US" b="1" u="sng" dirty="0"/>
              <a:t>Interest</a:t>
            </a:r>
            <a:r>
              <a:rPr lang="en-US" dirty="0"/>
              <a:t> </a:t>
            </a:r>
          </a:p>
          <a:p>
            <a:pPr marL="174830" indent="-174830" defTabSz="931503">
              <a:buFont typeface="Arial" panose="020B0604020202020204" pitchFamily="34" charset="0"/>
              <a:buChar char="•"/>
              <a:defRPr/>
            </a:pPr>
            <a:r>
              <a:rPr lang="en-US" dirty="0"/>
              <a:t>Interest rates continues to be historically low – the forecast includes a slight increase</a:t>
            </a:r>
          </a:p>
          <a:p>
            <a:pPr defTabSz="929443"/>
            <a:endParaRPr lang="en-US" dirty="0"/>
          </a:p>
          <a:p>
            <a:pPr defTabSz="929443"/>
            <a:r>
              <a:rPr lang="en-US" b="1" u="sng" dirty="0"/>
              <a:t>Medicaid</a:t>
            </a:r>
          </a:p>
          <a:p>
            <a:pPr marL="174830" indent="-174830" defTabSz="929443">
              <a:buFont typeface="Arial" panose="020B0604020202020204" pitchFamily="34" charset="0"/>
              <a:buChar char="•"/>
            </a:pPr>
            <a:r>
              <a:rPr lang="en-US" dirty="0"/>
              <a:t>CMSD received 24.7 million in FY16, which included </a:t>
            </a:r>
            <a:r>
              <a:rPr lang="en-US" dirty="0" smtClean="0"/>
              <a:t>back claims for the period 7/2005 - 9/2009. </a:t>
            </a:r>
          </a:p>
          <a:p>
            <a:pPr marL="641042" lvl="1" indent="-174830">
              <a:buFont typeface="Arial" panose="020B0604020202020204" pitchFamily="34" charset="0"/>
              <a:buChar char="•"/>
            </a:pPr>
            <a:r>
              <a:rPr lang="en-US" b="1" dirty="0" smtClean="0"/>
              <a:t>This represents services provided between the old CAFS (Community Alternative Funding System) shutdown and the new MSP (Medicaid Schools Program) program startup. This is far more than what we thought we would ever receive. We were originally told that there was a possibility to go back all the way to 7/1/05 and receive this back claiming but the most likely back claiming period would be 10/1/07 - 9/30/09. In 20 years of Medicaid billing our consultant HBS had never seen a Federal Medicaid Program allow retroactive claiming back past more than 2 years.</a:t>
            </a:r>
          </a:p>
          <a:p>
            <a:pPr marL="174830" indent="-174830">
              <a:buFont typeface="Arial" panose="020B0604020202020204" pitchFamily="34" charset="0"/>
              <a:buChar char="•"/>
            </a:pPr>
            <a:r>
              <a:rPr lang="en-US" dirty="0" smtClean="0"/>
              <a:t>In FY17 the district should receive $5.3 million which includes a settlement from FY14. The district is forecasting $3.5 million from FY18-FY21.</a:t>
            </a:r>
          </a:p>
          <a:p>
            <a:pPr defTabSz="929443"/>
            <a:endParaRPr lang="en-US" dirty="0"/>
          </a:p>
          <a:p>
            <a:pPr defTabSz="929443"/>
            <a:r>
              <a:rPr lang="en-US" b="1" u="sng" dirty="0">
                <a:solidFill>
                  <a:srgbClr val="FF0000"/>
                </a:solidFill>
              </a:rPr>
              <a:t>Advance In</a:t>
            </a:r>
          </a:p>
          <a:p>
            <a:pPr marL="174830" indent="-174830" defTabSz="929443">
              <a:buFont typeface="Arial" panose="020B0604020202020204" pitchFamily="34" charset="0"/>
              <a:buChar char="•"/>
            </a:pPr>
            <a:r>
              <a:rPr lang="en-US" dirty="0">
                <a:solidFill>
                  <a:srgbClr val="FF0000"/>
                </a:solidFill>
              </a:rPr>
              <a:t>Estimated at $4 mill per year</a:t>
            </a:r>
          </a:p>
          <a:p>
            <a:endParaRPr lang="en-US" u="sng"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14</a:t>
            </a:fld>
            <a:endParaRPr lang="en-US"/>
          </a:p>
        </p:txBody>
      </p:sp>
    </p:spTree>
    <p:extLst>
      <p:ext uri="{BB962C8B-B14F-4D97-AF65-F5344CB8AC3E}">
        <p14:creationId xmlns:p14="http://schemas.microsoft.com/office/powerpoint/2010/main" val="2377473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1. </a:t>
            </a:r>
          </a:p>
          <a:p>
            <a:pPr lvl="0"/>
            <a:r>
              <a:rPr lang="en-US" dirty="0"/>
              <a:t>2. The reason for the slight increases from FY20 and beyond is because we assume Wealth Based Targeted Assistance will increase about $3.5M each year and small increases in Special Ed Funding from the state.</a:t>
            </a:r>
          </a:p>
          <a:p>
            <a:pPr lvl="0"/>
            <a:endParaRPr lang="en-US" dirty="0"/>
          </a:p>
          <a:p>
            <a:pPr lvl="0"/>
            <a:r>
              <a:rPr lang="en-US" dirty="0"/>
              <a:t>3. The increase in FY17 was that in August 2016, the District received a payment of $17,047,896.33 from the state for a FY16 adjustment due to inaccurate FTE counts. </a:t>
            </a:r>
          </a:p>
        </p:txBody>
      </p:sp>
      <p:sp>
        <p:nvSpPr>
          <p:cNvPr id="4" name="Slide Number Placeholder 3"/>
          <p:cNvSpPr>
            <a:spLocks noGrp="1"/>
          </p:cNvSpPr>
          <p:nvPr>
            <p:ph type="sldNum" sz="quarter" idx="10"/>
          </p:nvPr>
        </p:nvSpPr>
        <p:spPr/>
        <p:txBody>
          <a:bodyPr/>
          <a:lstStyle/>
          <a:p>
            <a:fld id="{71371E9B-B760-44F1-AB04-8CB4BEB915D0}" type="slidenum">
              <a:rPr lang="en-US" smtClean="0"/>
              <a:t>16</a:t>
            </a:fld>
            <a:endParaRPr lang="en-US"/>
          </a:p>
        </p:txBody>
      </p:sp>
    </p:spTree>
    <p:extLst>
      <p:ext uri="{BB962C8B-B14F-4D97-AF65-F5344CB8AC3E}">
        <p14:creationId xmlns:p14="http://schemas.microsoft.com/office/powerpoint/2010/main" val="2424479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Decline in Salaries between the SY17-18 and SY18-19, are unanticipated grievance costs (~$2M), that are not forecasted in the forthcoming years.</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19</a:t>
            </a:fld>
            <a:endParaRPr lang="en-US"/>
          </a:p>
        </p:txBody>
      </p:sp>
    </p:spTree>
    <p:extLst>
      <p:ext uri="{BB962C8B-B14F-4D97-AF65-F5344CB8AC3E}">
        <p14:creationId xmlns:p14="http://schemas.microsoft.com/office/powerpoint/2010/main" val="1460149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Purchased Services do</a:t>
            </a:r>
            <a:r>
              <a:rPr lang="en-US" baseline="0" dirty="0" smtClean="0"/>
              <a:t> not reflect decrease of Community School payment of $8 million</a:t>
            </a:r>
            <a:endParaRPr lang="en-US" dirty="0" smtClean="0"/>
          </a:p>
          <a:p>
            <a:r>
              <a:rPr lang="en-US" dirty="0" smtClean="0"/>
              <a:t>Increase in</a:t>
            </a:r>
            <a:r>
              <a:rPr lang="en-US" baseline="0" dirty="0" smtClean="0"/>
              <a:t> FY 19 are due to the following:</a:t>
            </a:r>
          </a:p>
          <a:p>
            <a:pPr marL="171450" indent="-171450">
              <a:buFont typeface="Arial" panose="020B0604020202020204" pitchFamily="34" charset="0"/>
              <a:buChar char="•"/>
            </a:pPr>
            <a:r>
              <a:rPr lang="en-US" baseline="0" dirty="0" smtClean="0"/>
              <a:t>$8 million capital dollars have been allocated for maintenance</a:t>
            </a:r>
          </a:p>
          <a:p>
            <a:pPr marL="171450" indent="-171450">
              <a:buFont typeface="Arial" panose="020B0604020202020204" pitchFamily="34" charset="0"/>
              <a:buChar char="•"/>
            </a:pPr>
            <a:r>
              <a:rPr lang="en-US" baseline="0" dirty="0" smtClean="0"/>
              <a:t>$3 million for South; falls off after FY 19</a:t>
            </a:r>
          </a:p>
          <a:p>
            <a:pPr marL="171450" indent="-171450">
              <a:buFont typeface="Arial" panose="020B0604020202020204" pitchFamily="34" charset="0"/>
              <a:buChar char="•"/>
            </a:pPr>
            <a:r>
              <a:rPr lang="en-US" baseline="0" dirty="0" smtClean="0"/>
              <a:t>$1.4 million for Wilbur Wright and William Cullen Bryant; falls off after FY19</a:t>
            </a:r>
          </a:p>
          <a:p>
            <a:pPr marL="171450" indent="-171450">
              <a:buFont typeface="Arial" panose="020B0604020202020204" pitchFamily="34" charset="0"/>
              <a:buChar char="•"/>
            </a:pPr>
            <a:r>
              <a:rPr lang="en-US" baseline="0" dirty="0" smtClean="0"/>
              <a:t>$1.5 million for new school build outs; drops $500K in future year</a:t>
            </a:r>
          </a:p>
          <a:p>
            <a:pPr marL="171450" indent="-171450">
              <a:buFont typeface="Arial" panose="020B0604020202020204" pitchFamily="34" charset="0"/>
              <a:buChar char="•"/>
            </a:pPr>
            <a:r>
              <a:rPr lang="en-US" baseline="0" dirty="0" smtClean="0"/>
              <a:t>$2.1 million for Workday reduces to $750k in 19/20 $250k years following</a:t>
            </a:r>
          </a:p>
          <a:p>
            <a:pPr marL="171450" indent="-171450">
              <a:buFont typeface="Arial" panose="020B0604020202020204" pitchFamily="34" charset="0"/>
              <a:buChar char="•"/>
            </a:pPr>
            <a:r>
              <a:rPr lang="en-US" baseline="0" dirty="0" smtClean="0"/>
              <a:t>$2.7 million for Student Transportation</a:t>
            </a:r>
          </a:p>
          <a:p>
            <a:pPr marL="171450" indent="-171450">
              <a:buFont typeface="Arial" panose="020B0604020202020204" pitchFamily="34" charset="0"/>
              <a:buChar char="•"/>
            </a:pPr>
            <a:r>
              <a:rPr lang="en-US" baseline="0" dirty="0" smtClean="0"/>
              <a:t>$1.8 million for Cleveland Scholarship</a:t>
            </a:r>
          </a:p>
          <a:p>
            <a:pPr marL="171450" indent="-171450">
              <a:buFont typeface="Arial" panose="020B0604020202020204" pitchFamily="34" charset="0"/>
              <a:buChar char="•"/>
            </a:pPr>
            <a:r>
              <a:rPr lang="en-US" baseline="0" dirty="0" smtClean="0"/>
              <a:t>$1.0 million for ERATE</a:t>
            </a:r>
          </a:p>
          <a:p>
            <a:pPr marL="0" indent="0">
              <a:buFont typeface="Arial" panose="020B0604020202020204" pitchFamily="34" charset="0"/>
              <a:buNone/>
            </a:pPr>
            <a:r>
              <a:rPr lang="en-US" baseline="0" dirty="0" smtClean="0"/>
              <a:t>Other Decreases for FY 19/20:</a:t>
            </a:r>
          </a:p>
          <a:p>
            <a:pPr marL="171450" indent="-171450">
              <a:buFont typeface="Arial" panose="020B0604020202020204" pitchFamily="34" charset="0"/>
              <a:buChar char="•"/>
            </a:pPr>
            <a:r>
              <a:rPr lang="en-US" baseline="0" dirty="0" smtClean="0"/>
              <a:t>$1.0 Negotiations </a:t>
            </a:r>
          </a:p>
        </p:txBody>
      </p:sp>
      <p:sp>
        <p:nvSpPr>
          <p:cNvPr id="4" name="Slide Number Placeholder 3"/>
          <p:cNvSpPr>
            <a:spLocks noGrp="1"/>
          </p:cNvSpPr>
          <p:nvPr>
            <p:ph type="sldNum" sz="quarter" idx="10"/>
          </p:nvPr>
        </p:nvSpPr>
        <p:spPr/>
        <p:txBody>
          <a:bodyPr/>
          <a:lstStyle/>
          <a:p>
            <a:fld id="{71371E9B-B760-44F1-AB04-8CB4BEB915D0}" type="slidenum">
              <a:rPr lang="en-US" smtClean="0"/>
              <a:t>20</a:t>
            </a:fld>
            <a:endParaRPr lang="en-US"/>
          </a:p>
        </p:txBody>
      </p:sp>
    </p:spTree>
    <p:extLst>
      <p:ext uri="{BB962C8B-B14F-4D97-AF65-F5344CB8AC3E}">
        <p14:creationId xmlns:p14="http://schemas.microsoft.com/office/powerpoint/2010/main" val="18679310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21</a:t>
            </a:fld>
            <a:endParaRPr lang="en-US"/>
          </a:p>
        </p:txBody>
      </p:sp>
    </p:spTree>
    <p:extLst>
      <p:ext uri="{BB962C8B-B14F-4D97-AF65-F5344CB8AC3E}">
        <p14:creationId xmlns:p14="http://schemas.microsoft.com/office/powerpoint/2010/main" val="3251281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26</a:t>
            </a:fld>
            <a:endParaRPr lang="en-US"/>
          </a:p>
        </p:txBody>
      </p:sp>
    </p:spTree>
    <p:extLst>
      <p:ext uri="{BB962C8B-B14F-4D97-AF65-F5344CB8AC3E}">
        <p14:creationId xmlns:p14="http://schemas.microsoft.com/office/powerpoint/2010/main" val="78130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Total tax collection rate decreased 0.5%.  Total Tax Collection rate</a:t>
            </a:r>
            <a:r>
              <a:rPr lang="en-US" baseline="0" dirty="0" smtClean="0"/>
              <a:t> is the combination of the current collection and delinquencies.</a:t>
            </a:r>
          </a:p>
          <a:p>
            <a:r>
              <a:rPr lang="en-US" baseline="0" dirty="0" smtClean="0"/>
              <a:t>Decrease in Community School is largely result of the ECOT closure.</a:t>
            </a:r>
          </a:p>
          <a:p>
            <a:r>
              <a:rPr lang="en-US" dirty="0" smtClean="0"/>
              <a:t>I am still</a:t>
            </a:r>
            <a:r>
              <a:rPr lang="en-US" baseline="0" dirty="0" smtClean="0"/>
              <a:t> determining whether is was residential or commercial properties that caused the decrease in collection rates, but I will have an answer by the board presentation</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6</a:t>
            </a:fld>
            <a:endParaRPr lang="en-US"/>
          </a:p>
        </p:txBody>
      </p:sp>
    </p:spTree>
    <p:extLst>
      <p:ext uri="{BB962C8B-B14F-4D97-AF65-F5344CB8AC3E}">
        <p14:creationId xmlns:p14="http://schemas.microsoft.com/office/powerpoint/2010/main" val="3624090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PY State Aid 62.2%; Local Taxes 29.8%, Other 4.9%, Advance .7%, State</a:t>
            </a:r>
            <a:r>
              <a:rPr lang="en-US" baseline="0" dirty="0" smtClean="0"/>
              <a:t> </a:t>
            </a:r>
            <a:r>
              <a:rPr lang="en-US" baseline="0" dirty="0" err="1" smtClean="0"/>
              <a:t>Reimb</a:t>
            </a:r>
            <a:r>
              <a:rPr lang="en-US" baseline="0" dirty="0" smtClean="0"/>
              <a:t> 2.4%</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7</a:t>
            </a:fld>
            <a:endParaRPr lang="en-US"/>
          </a:p>
        </p:txBody>
      </p:sp>
    </p:spTree>
    <p:extLst>
      <p:ext uri="{BB962C8B-B14F-4D97-AF65-F5344CB8AC3E}">
        <p14:creationId xmlns:p14="http://schemas.microsoft.com/office/powerpoint/2010/main" val="4059778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projected to go on the Guarantee</a:t>
            </a:r>
            <a:r>
              <a:rPr lang="en-US" baseline="0" dirty="0" smtClean="0"/>
              <a:t> for FY 20-23.  For SY 19 there was an increase of $10 per pupil in base funding by the state of Ohio.  We are assuming the same base cost for the next five years.</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8</a:t>
            </a:fld>
            <a:endParaRPr lang="en-US"/>
          </a:p>
        </p:txBody>
      </p:sp>
    </p:spTree>
    <p:extLst>
      <p:ext uri="{BB962C8B-B14F-4D97-AF65-F5344CB8AC3E}">
        <p14:creationId xmlns:p14="http://schemas.microsoft.com/office/powerpoint/2010/main" val="2616542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reason we are on the Guarantee</a:t>
            </a:r>
            <a:r>
              <a:rPr lang="en-US" baseline="0" dirty="0" smtClean="0"/>
              <a:t> is the State Share Index.  The negative impact of the increase tax base is that in the state foundation calculation we will be considered richer on a per pupil bases since we are forecasting flat enrollment.  There is a chance we do not take as big of hit on the state share index because we do not see the effect of all of the other districts that went through reappraisals this school year.  (Lorain and Lake County’s went through reappraisals this year)</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9</a:t>
            </a:fld>
            <a:endParaRPr lang="en-US"/>
          </a:p>
        </p:txBody>
      </p:sp>
    </p:spTree>
    <p:extLst>
      <p:ext uri="{BB962C8B-B14F-4D97-AF65-F5344CB8AC3E}">
        <p14:creationId xmlns:p14="http://schemas.microsoft.com/office/powerpoint/2010/main" val="872690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of the $2</a:t>
            </a:r>
            <a:r>
              <a:rPr lang="en-US" baseline="0" dirty="0" smtClean="0"/>
              <a:t>m decrease we see from the previous year is partial due to the change in federal tax law where some people to advantage of paying taxes early to be able to claim on their taxes.</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10</a:t>
            </a:fld>
            <a:endParaRPr lang="en-US"/>
          </a:p>
        </p:txBody>
      </p:sp>
    </p:spTree>
    <p:extLst>
      <p:ext uri="{BB962C8B-B14F-4D97-AF65-F5344CB8AC3E}">
        <p14:creationId xmlns:p14="http://schemas.microsoft.com/office/powerpoint/2010/main" val="1281813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6213" eaLnBrk="0" fontAlgn="base" hangingPunct="0">
              <a:spcBef>
                <a:spcPct val="30000"/>
              </a:spcBef>
              <a:spcAft>
                <a:spcPct val="0"/>
              </a:spcAft>
              <a:defRPr/>
            </a:pPr>
            <a:r>
              <a:rPr lang="en-US" b="1" dirty="0"/>
              <a:t>In </a:t>
            </a:r>
            <a:r>
              <a:rPr lang="en-US" b="1" dirty="0" smtClean="0"/>
              <a:t>2018 </a:t>
            </a:r>
            <a:r>
              <a:rPr lang="en-US" b="1" dirty="0"/>
              <a:t>the county completed its </a:t>
            </a:r>
            <a:r>
              <a:rPr lang="en-US" b="1" dirty="0" smtClean="0"/>
              <a:t>reappraisal.  The above charts</a:t>
            </a:r>
            <a:r>
              <a:rPr lang="en-US" b="1" baseline="0" dirty="0" smtClean="0"/>
              <a:t> show the net effect of the reappraisal, but is not full approved by the State of Ohio yet but we are not assuming any significant changes.</a:t>
            </a:r>
            <a:endParaRPr lang="en-US" b="1" dirty="0"/>
          </a:p>
          <a:p>
            <a:pPr defTabSz="466213" eaLnBrk="0" fontAlgn="base" hangingPunct="0">
              <a:spcBef>
                <a:spcPct val="30000"/>
              </a:spcBef>
              <a:spcAft>
                <a:spcPct val="0"/>
              </a:spcAft>
              <a:defRPr/>
            </a:pPr>
            <a:r>
              <a:rPr lang="en-US" b="1" dirty="0"/>
              <a:t>The overall assessed valuation in the district is </a:t>
            </a:r>
            <a:r>
              <a:rPr lang="en-US" b="1" dirty="0" smtClean="0"/>
              <a:t>$5.2 </a:t>
            </a:r>
            <a:r>
              <a:rPr lang="en-US" b="1" dirty="0"/>
              <a:t>billion</a:t>
            </a:r>
            <a:r>
              <a:rPr lang="en-US"/>
              <a:t>. </a:t>
            </a:r>
            <a:r>
              <a:rPr lang="en-US" smtClean="0"/>
              <a:t>This is first time the valuation was</a:t>
            </a:r>
            <a:r>
              <a:rPr lang="en-US" baseline="0" smtClean="0"/>
              <a:t> above $5B since 2011.  </a:t>
            </a:r>
            <a:r>
              <a:rPr lang="en-US" smtClean="0"/>
              <a:t>Assessed </a:t>
            </a:r>
            <a:r>
              <a:rPr lang="en-US" dirty="0"/>
              <a:t>value is 35% of the estimated true value. </a:t>
            </a:r>
          </a:p>
          <a:p>
            <a:pPr defTabSz="466213" eaLnBrk="0" fontAlgn="base" hangingPunct="0">
              <a:spcBef>
                <a:spcPct val="30000"/>
              </a:spcBef>
              <a:spcAft>
                <a:spcPct val="0"/>
              </a:spcAft>
              <a:defRPr/>
            </a:pPr>
            <a:r>
              <a:rPr lang="en-US" b="1" dirty="0"/>
              <a:t>This chart shows the last 10 years - the tax base has declined from </a:t>
            </a:r>
            <a:r>
              <a:rPr lang="en-US" b="1" dirty="0" smtClean="0"/>
              <a:t>$5.9 </a:t>
            </a:r>
            <a:r>
              <a:rPr lang="en-US" b="1" dirty="0"/>
              <a:t>billion in </a:t>
            </a:r>
            <a:r>
              <a:rPr lang="en-US" b="1" dirty="0" smtClean="0"/>
              <a:t>2008 </a:t>
            </a:r>
            <a:r>
              <a:rPr lang="en-US" b="1" dirty="0"/>
              <a:t>to </a:t>
            </a:r>
            <a:r>
              <a:rPr lang="en-US" b="1" dirty="0" smtClean="0"/>
              <a:t>$5.2 </a:t>
            </a:r>
            <a:r>
              <a:rPr lang="en-US" b="1" dirty="0"/>
              <a:t>billion</a:t>
            </a:r>
            <a:r>
              <a:rPr lang="en-US" dirty="0"/>
              <a:t> in </a:t>
            </a:r>
            <a:r>
              <a:rPr lang="en-US" dirty="0" smtClean="0"/>
              <a:t>2018 </a:t>
            </a:r>
            <a:r>
              <a:rPr lang="en-US" dirty="0"/>
              <a:t>or </a:t>
            </a:r>
            <a:r>
              <a:rPr lang="en-US" dirty="0" smtClean="0"/>
              <a:t>$723.8 million </a:t>
            </a:r>
            <a:endParaRPr lang="en-US" dirty="0"/>
          </a:p>
          <a:p>
            <a:r>
              <a:rPr lang="en-US" b="1" dirty="0"/>
              <a:t>We have had a shift in our tax base over the last 10 years where we now have more commercial value than residential value.</a:t>
            </a:r>
          </a:p>
          <a:p>
            <a:r>
              <a:rPr lang="en-US" dirty="0"/>
              <a:t>Residential has declined </a:t>
            </a:r>
            <a:r>
              <a:rPr lang="en-US" dirty="0" smtClean="0"/>
              <a:t>29.8 </a:t>
            </a:r>
            <a:r>
              <a:rPr lang="en-US" dirty="0"/>
              <a:t>% since </a:t>
            </a:r>
            <a:r>
              <a:rPr lang="en-US" dirty="0" smtClean="0"/>
              <a:t>2008</a:t>
            </a:r>
            <a:endParaRPr lang="en-US" dirty="0"/>
          </a:p>
          <a:p>
            <a:r>
              <a:rPr lang="en-US" dirty="0"/>
              <a:t>Commercial has </a:t>
            </a:r>
            <a:r>
              <a:rPr lang="en-US" dirty="0" smtClean="0"/>
              <a:t>increased</a:t>
            </a:r>
            <a:r>
              <a:rPr lang="en-US" baseline="0" dirty="0" smtClean="0"/>
              <a:t> 8.8% since 2008</a:t>
            </a:r>
            <a:endParaRPr lang="en-US" dirty="0"/>
          </a:p>
          <a:p>
            <a:r>
              <a:rPr lang="en-US" dirty="0"/>
              <a:t>TPP was phased out than eliminated</a:t>
            </a:r>
          </a:p>
          <a:p>
            <a:endParaRPr lang="en-US" dirty="0"/>
          </a:p>
          <a:p>
            <a:endParaRPr lang="en-US" dirty="0"/>
          </a:p>
          <a:p>
            <a:r>
              <a:rPr lang="en-US" b="1" dirty="0"/>
              <a:t>The districts assessed value has not been this low since 1991 </a:t>
            </a:r>
            <a:r>
              <a:rPr lang="en-US" dirty="0"/>
              <a:t>– so in 25 years the tax base in Cleveland has not grown </a:t>
            </a:r>
            <a:r>
              <a:rPr lang="en-US" dirty="0">
                <a:solidFill>
                  <a:srgbClr val="FF0000"/>
                </a:solidFill>
              </a:rPr>
              <a:t>– yet something that cost $1.00 in 1991 costs $1.77 today</a:t>
            </a:r>
          </a:p>
          <a:p>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11</a:t>
            </a:fld>
            <a:endParaRPr lang="en-US"/>
          </a:p>
        </p:txBody>
      </p:sp>
    </p:spTree>
    <p:extLst>
      <p:ext uri="{BB962C8B-B14F-4D97-AF65-F5344CB8AC3E}">
        <p14:creationId xmlns:p14="http://schemas.microsoft.com/office/powerpoint/2010/main" val="2613894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Overall tax collections rate is 94.78% which is current collections</a:t>
            </a:r>
            <a:r>
              <a:rPr lang="en-US" baseline="0" dirty="0" smtClean="0"/>
              <a:t> plus delinquencies.  Total collection rate decrease half a percent from </a:t>
            </a:r>
            <a:r>
              <a:rPr lang="en-US" baseline="0" dirty="0" err="1" smtClean="0"/>
              <a:t>py</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12</a:t>
            </a:fld>
            <a:endParaRPr lang="en-US"/>
          </a:p>
        </p:txBody>
      </p:sp>
    </p:spTree>
    <p:extLst>
      <p:ext uri="{BB962C8B-B14F-4D97-AF65-F5344CB8AC3E}">
        <p14:creationId xmlns:p14="http://schemas.microsoft.com/office/powerpoint/2010/main" val="1526296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chart show the values</a:t>
            </a:r>
            <a:r>
              <a:rPr lang="en-US" baseline="0" dirty="0" smtClean="0"/>
              <a:t> of Tax Abatements coming off the books each calendar year	</a:t>
            </a:r>
            <a:endParaRPr lang="en-US" dirty="0"/>
          </a:p>
        </p:txBody>
      </p:sp>
      <p:sp>
        <p:nvSpPr>
          <p:cNvPr id="4" name="Slide Number Placeholder 3"/>
          <p:cNvSpPr>
            <a:spLocks noGrp="1"/>
          </p:cNvSpPr>
          <p:nvPr>
            <p:ph type="sldNum" sz="quarter" idx="10"/>
          </p:nvPr>
        </p:nvSpPr>
        <p:spPr/>
        <p:txBody>
          <a:bodyPr/>
          <a:lstStyle/>
          <a:p>
            <a:fld id="{71371E9B-B760-44F1-AB04-8CB4BEB915D0}" type="slidenum">
              <a:rPr lang="en-US" smtClean="0"/>
              <a:t>13</a:t>
            </a:fld>
            <a:endParaRPr lang="en-US"/>
          </a:p>
        </p:txBody>
      </p:sp>
    </p:spTree>
    <p:extLst>
      <p:ext uri="{BB962C8B-B14F-4D97-AF65-F5344CB8AC3E}">
        <p14:creationId xmlns:p14="http://schemas.microsoft.com/office/powerpoint/2010/main" val="4264869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173C41-D302-46A5-AC1F-4AE3E5720F23}" type="datetime1">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A0A15-F81A-4D58-8998-69902FEE1052}" type="slidenum">
              <a:rPr lang="en-US" smtClean="0"/>
              <a:t>‹#›</a:t>
            </a:fld>
            <a:endParaRPr lang="en-US"/>
          </a:p>
        </p:txBody>
      </p:sp>
    </p:spTree>
    <p:extLst>
      <p:ext uri="{BB962C8B-B14F-4D97-AF65-F5344CB8AC3E}">
        <p14:creationId xmlns:p14="http://schemas.microsoft.com/office/powerpoint/2010/main" val="638742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39E19E-C932-47FA-8152-3D472DD319FD}" type="datetime1">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A0A15-F81A-4D58-8998-69902FEE105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228465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B1F2A-8685-43F9-B402-35280875DD80}" type="datetime1">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A0A15-F81A-4D58-8998-69902FEE105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337241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60A4C9-6CE9-4889-B78C-0EA60EBB8D19}" type="datetime1">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A0A15-F81A-4D58-8998-69902FEE105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410999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292F6A-569C-40D6-A5AB-99EDFF594A4C}" type="datetime1">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A0A15-F81A-4D58-8998-69902FEE105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3599901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EFF7BD-114B-47BD-A6AF-B46CAA630652}" type="datetime1">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A0A15-F81A-4D58-8998-69902FEE105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187976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EB6CB9-9519-4830-AC27-821FE189B091}" type="datetime1">
              <a:rPr lang="en-US" smtClean="0"/>
              <a:t>9/27/2018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A0A15-F81A-4D58-8998-69902FEE105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1922101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E97EAA-93F1-4B56-B42E-5ACE7872BCD9}" type="datetime1">
              <a:rPr lang="en-US" smtClean="0"/>
              <a:t>9/27/2018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A0A15-F81A-4D58-8998-69902FEE1052}"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4154882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EB93E-BE58-44C6-BB93-6012094A2214}" type="datetime1">
              <a:rPr lang="en-US" smtClean="0"/>
              <a:t>9/27/2018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A0A15-F81A-4D58-8998-69902FEE1052}"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2344429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09DEF3-3DC3-4878-A52B-1EBD9963F363}" type="datetime1">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A0A15-F81A-4D58-8998-69902FEE105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1580657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059C5A-F905-4064-832D-B75EAAD2C2B0}" type="datetime1">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A0A15-F81A-4D58-8998-69902FEE105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86" y="6158791"/>
            <a:ext cx="2477543" cy="699209"/>
          </a:xfrm>
          <a:prstGeom prst="rect">
            <a:avLst/>
          </a:prstGeom>
        </p:spPr>
      </p:pic>
    </p:spTree>
    <p:extLst>
      <p:ext uri="{BB962C8B-B14F-4D97-AF65-F5344CB8AC3E}">
        <p14:creationId xmlns:p14="http://schemas.microsoft.com/office/powerpoint/2010/main" val="52585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AF1E4-BBCA-4277-B051-0A532B49EAB3}" type="datetime1">
              <a:rPr lang="en-US" smtClean="0"/>
              <a:t>9/27/2018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A0A15-F81A-4D58-8998-69902FEE1052}" type="slidenum">
              <a:rPr lang="en-US" smtClean="0"/>
              <a:t>‹#›</a:t>
            </a:fld>
            <a:endParaRPr lang="en-US"/>
          </a:p>
        </p:txBody>
      </p:sp>
    </p:spTree>
    <p:extLst>
      <p:ext uri="{BB962C8B-B14F-4D97-AF65-F5344CB8AC3E}">
        <p14:creationId xmlns:p14="http://schemas.microsoft.com/office/powerpoint/2010/main" val="41733669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codes.ohio.gov/orc/5705.39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codes.ohio.gov/oac/3301-92-0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2.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Five-Year Forecast</a:t>
            </a:r>
            <a:endParaRPr lang="en-US" dirty="0"/>
          </a:p>
        </p:txBody>
      </p:sp>
      <p:sp>
        <p:nvSpPr>
          <p:cNvPr id="3" name="Subtitle 2"/>
          <p:cNvSpPr>
            <a:spLocks noGrp="1"/>
          </p:cNvSpPr>
          <p:nvPr>
            <p:ph type="subTitle" idx="1"/>
          </p:nvPr>
        </p:nvSpPr>
        <p:spPr/>
        <p:txBody>
          <a:bodyPr/>
          <a:lstStyle/>
          <a:p>
            <a:r>
              <a:rPr lang="en-US" dirty="0" smtClean="0"/>
              <a:t>Board of Education (10/9/18)</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67955" y="4708122"/>
            <a:ext cx="4547910" cy="1283505"/>
          </a:xfrm>
          <a:prstGeom prst="rect">
            <a:avLst/>
          </a:prstGeom>
        </p:spPr>
      </p:pic>
    </p:spTree>
    <p:extLst>
      <p:ext uri="{BB962C8B-B14F-4D97-AF65-F5344CB8AC3E}">
        <p14:creationId xmlns:p14="http://schemas.microsoft.com/office/powerpoint/2010/main" val="23713659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Property Tax Revenue</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10</a:t>
            </a:fld>
            <a:endParaRPr lang="en-US"/>
          </a:p>
        </p:txBody>
      </p:sp>
      <p:graphicFrame>
        <p:nvGraphicFramePr>
          <p:cNvPr id="6" name="Chart 5"/>
          <p:cNvGraphicFramePr/>
          <p:nvPr>
            <p:extLst>
              <p:ext uri="{D42A27DB-BD31-4B8C-83A1-F6EECF244321}">
                <p14:modId xmlns:p14="http://schemas.microsoft.com/office/powerpoint/2010/main" val="1444899751"/>
              </p:ext>
            </p:extLst>
          </p:nvPr>
        </p:nvGraphicFramePr>
        <p:xfrm>
          <a:off x="2032000" y="1400175"/>
          <a:ext cx="8128000" cy="52429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1475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Assessed Valuations</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11</a:t>
            </a:fld>
            <a:endParaRPr lang="en-US"/>
          </a:p>
        </p:txBody>
      </p:sp>
      <p:graphicFrame>
        <p:nvGraphicFramePr>
          <p:cNvPr id="9" name="Chart 8"/>
          <p:cNvGraphicFramePr/>
          <p:nvPr>
            <p:extLst>
              <p:ext uri="{D42A27DB-BD31-4B8C-83A1-F6EECF244321}">
                <p14:modId xmlns:p14="http://schemas.microsoft.com/office/powerpoint/2010/main" val="2227858079"/>
              </p:ext>
            </p:extLst>
          </p:nvPr>
        </p:nvGraphicFramePr>
        <p:xfrm>
          <a:off x="2097902" y="1326794"/>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6436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Tax Collection Rates</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12</a:t>
            </a:fld>
            <a:endParaRPr lang="en-US"/>
          </a:p>
        </p:txBody>
      </p:sp>
      <p:graphicFrame>
        <p:nvGraphicFramePr>
          <p:cNvPr id="6" name="Chart 5"/>
          <p:cNvGraphicFramePr/>
          <p:nvPr>
            <p:extLst>
              <p:ext uri="{D42A27DB-BD31-4B8C-83A1-F6EECF244321}">
                <p14:modId xmlns:p14="http://schemas.microsoft.com/office/powerpoint/2010/main" val="3008161666"/>
              </p:ext>
            </p:extLst>
          </p:nvPr>
        </p:nvGraphicFramePr>
        <p:xfrm>
          <a:off x="2032000" y="1400175"/>
          <a:ext cx="8128000" cy="52429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30120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Tax Abatement Tracking</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13</a:t>
            </a:fld>
            <a:endParaRPr lang="en-US"/>
          </a:p>
        </p:txBody>
      </p:sp>
      <p:pic>
        <p:nvPicPr>
          <p:cNvPr id="2050" name="img185421" descr="d9fe96b4-2776-4448-a86b-fb930b7b7871"/>
          <p:cNvPicPr>
            <a:picLocks noChangeAspect="1" noChangeArrowheads="1"/>
          </p:cNvPicPr>
          <p:nvPr/>
        </p:nvPicPr>
        <p:blipFill rotWithShape="1">
          <a:blip r:embed="rId3">
            <a:extLst>
              <a:ext uri="{28A0092B-C50C-407E-A947-70E740481C1C}">
                <a14:useLocalDpi xmlns:a14="http://schemas.microsoft.com/office/drawing/2010/main" val="0"/>
              </a:ext>
            </a:extLst>
          </a:blip>
          <a:srcRect b="39957"/>
          <a:stretch/>
        </p:blipFill>
        <p:spPr bwMode="auto">
          <a:xfrm>
            <a:off x="838200" y="1690688"/>
            <a:ext cx="4867275" cy="4512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img185421" descr="d9fe96b4-2776-4448-a86b-fb930b7b7871"/>
          <p:cNvPicPr>
            <a:picLocks noChangeAspect="1" noChangeArrowheads="1"/>
          </p:cNvPicPr>
          <p:nvPr/>
        </p:nvPicPr>
        <p:blipFill rotWithShape="1">
          <a:blip r:embed="rId3">
            <a:extLst>
              <a:ext uri="{28A0092B-C50C-407E-A947-70E740481C1C}">
                <a14:useLocalDpi xmlns:a14="http://schemas.microsoft.com/office/drawing/2010/main" val="0"/>
              </a:ext>
            </a:extLst>
          </a:blip>
          <a:srcRect t="61249"/>
          <a:stretch/>
        </p:blipFill>
        <p:spPr bwMode="auto">
          <a:xfrm>
            <a:off x="6176962" y="1690688"/>
            <a:ext cx="4867275" cy="2912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5840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Sources &amp; Advances</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14</a:t>
            </a:fld>
            <a:endParaRPr lang="en-US"/>
          </a:p>
        </p:txBody>
      </p:sp>
      <p:graphicFrame>
        <p:nvGraphicFramePr>
          <p:cNvPr id="6" name="Chart 5"/>
          <p:cNvGraphicFramePr/>
          <p:nvPr>
            <p:extLst>
              <p:ext uri="{D42A27DB-BD31-4B8C-83A1-F6EECF244321}">
                <p14:modId xmlns:p14="http://schemas.microsoft.com/office/powerpoint/2010/main" val="2461955431"/>
              </p:ext>
            </p:extLst>
          </p:nvPr>
        </p:nvGraphicFramePr>
        <p:xfrm>
          <a:off x="2032000" y="1400175"/>
          <a:ext cx="8128000" cy="52429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4323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Reimbursements</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15</a:t>
            </a:fld>
            <a:endParaRPr lang="en-US"/>
          </a:p>
        </p:txBody>
      </p:sp>
      <p:graphicFrame>
        <p:nvGraphicFramePr>
          <p:cNvPr id="6" name="Chart 5"/>
          <p:cNvGraphicFramePr/>
          <p:nvPr>
            <p:extLst>
              <p:ext uri="{D42A27DB-BD31-4B8C-83A1-F6EECF244321}">
                <p14:modId xmlns:p14="http://schemas.microsoft.com/office/powerpoint/2010/main" val="4019791654"/>
              </p:ext>
            </p:extLst>
          </p:nvPr>
        </p:nvGraphicFramePr>
        <p:xfrm>
          <a:off x="2032000" y="1400175"/>
          <a:ext cx="8128000" cy="52429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36247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Forecast – General Fund</a:t>
            </a:r>
            <a:endParaRPr lang="en-US" dirty="0"/>
          </a:p>
        </p:txBody>
      </p:sp>
      <p:graphicFrame>
        <p:nvGraphicFramePr>
          <p:cNvPr id="6" name="Chart 5"/>
          <p:cNvGraphicFramePr/>
          <p:nvPr>
            <p:extLst>
              <p:ext uri="{D42A27DB-BD31-4B8C-83A1-F6EECF244321}">
                <p14:modId xmlns:p14="http://schemas.microsoft.com/office/powerpoint/2010/main" val="1669000671"/>
              </p:ext>
            </p:extLst>
          </p:nvPr>
        </p:nvGraphicFramePr>
        <p:xfrm>
          <a:off x="2032000" y="1439333"/>
          <a:ext cx="8128000"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330A0A15-F81A-4D58-8998-69902FEE1052}" type="slidenum">
              <a:rPr lang="en-US" smtClean="0"/>
              <a:t>16</a:t>
            </a:fld>
            <a:endParaRPr lang="en-US"/>
          </a:p>
        </p:txBody>
      </p:sp>
    </p:spTree>
    <p:extLst>
      <p:ext uri="{BB962C8B-B14F-4D97-AF65-F5344CB8AC3E}">
        <p14:creationId xmlns:p14="http://schemas.microsoft.com/office/powerpoint/2010/main" val="23710898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Expenditures</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330A0A15-F81A-4D58-8998-69902FEE1052}" type="slidenum">
              <a:rPr lang="en-US" smtClean="0"/>
              <a:t>17</a:t>
            </a:fld>
            <a:endParaRPr lang="en-US"/>
          </a:p>
        </p:txBody>
      </p:sp>
    </p:spTree>
    <p:extLst>
      <p:ext uri="{BB962C8B-B14F-4D97-AF65-F5344CB8AC3E}">
        <p14:creationId xmlns:p14="http://schemas.microsoft.com/office/powerpoint/2010/main" val="1366575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Expenditure Inputs &amp; Assumptions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General </a:t>
            </a:r>
          </a:p>
          <a:p>
            <a:pPr lvl="1"/>
            <a:r>
              <a:rPr lang="en-US" dirty="0"/>
              <a:t>The forecast </a:t>
            </a:r>
            <a:r>
              <a:rPr lang="en-US" dirty="0" smtClean="0"/>
              <a:t>does not include any salary increases in SY19-20 through SY22-23. </a:t>
            </a:r>
          </a:p>
          <a:p>
            <a:pPr lvl="1"/>
            <a:r>
              <a:rPr lang="en-US" dirty="0" smtClean="0"/>
              <a:t>The forecast includes 1.13% for step increases and other incentive pay for teachers.</a:t>
            </a:r>
          </a:p>
          <a:p>
            <a:pPr lvl="1"/>
            <a:r>
              <a:rPr lang="en-US" dirty="0" smtClean="0"/>
              <a:t>The </a:t>
            </a:r>
            <a:r>
              <a:rPr lang="en-US" dirty="0"/>
              <a:t>forecast projects an annual 7.5% increase in healthcare costs. </a:t>
            </a:r>
          </a:p>
          <a:p>
            <a:pPr marL="0" indent="0">
              <a:buNone/>
            </a:pPr>
            <a:endParaRPr lang="en-US" dirty="0" smtClean="0"/>
          </a:p>
          <a:p>
            <a:r>
              <a:rPr lang="en-US" dirty="0" smtClean="0"/>
              <a:t>Department-Managed Budgets</a:t>
            </a:r>
          </a:p>
          <a:p>
            <a:pPr lvl="1"/>
            <a:r>
              <a:rPr lang="en-US" dirty="0"/>
              <a:t>The forecast reflects declining bus lease payments in </a:t>
            </a:r>
            <a:r>
              <a:rPr lang="en-US" dirty="0" smtClean="0"/>
              <a:t>SY21 </a:t>
            </a:r>
            <a:r>
              <a:rPr lang="en-US" dirty="0"/>
              <a:t>and </a:t>
            </a:r>
            <a:r>
              <a:rPr lang="en-US" dirty="0" smtClean="0"/>
              <a:t>SY22</a:t>
            </a:r>
            <a:r>
              <a:rPr lang="en-US" dirty="0"/>
              <a:t>. The final payment is in </a:t>
            </a:r>
            <a:r>
              <a:rPr lang="en-US" dirty="0" smtClean="0"/>
              <a:t>SY22.</a:t>
            </a:r>
          </a:p>
          <a:p>
            <a:pPr lvl="1"/>
            <a:r>
              <a:rPr lang="en-US" dirty="0" smtClean="0"/>
              <a:t>The forecast reflects an annual increase in purchased services due to charter school transportation requirements. </a:t>
            </a:r>
          </a:p>
          <a:p>
            <a:pPr lvl="1"/>
            <a:endParaRPr lang="en-US" dirty="0" smtClean="0"/>
          </a:p>
          <a:p>
            <a:r>
              <a:rPr lang="en-US" dirty="0" smtClean="0"/>
              <a:t>“Fixed” Costs – Tuition / Community School Pass-Through</a:t>
            </a:r>
          </a:p>
          <a:p>
            <a:pPr lvl="1"/>
            <a:r>
              <a:rPr lang="en-US" dirty="0" smtClean="0"/>
              <a:t>The forecast reflects a decline in Community School pass through payments for SY18-19 through SY22-23.  The forecast assumes no further decline in Community School enrollment.</a:t>
            </a:r>
          </a:p>
          <a:p>
            <a:pPr lvl="1"/>
            <a:r>
              <a:rPr lang="en-US" dirty="0" smtClean="0"/>
              <a:t>The forecast reflects slight annual increases in tuition and pass-through expenses for out-of-district placements.</a:t>
            </a:r>
          </a:p>
          <a:p>
            <a:pPr marL="457200" lvl="1" indent="0">
              <a:buNone/>
            </a:pPr>
            <a:endParaRPr lang="en-US" dirty="0"/>
          </a:p>
        </p:txBody>
      </p:sp>
      <p:sp>
        <p:nvSpPr>
          <p:cNvPr id="4" name="Slide Number Placeholder 3"/>
          <p:cNvSpPr>
            <a:spLocks noGrp="1"/>
          </p:cNvSpPr>
          <p:nvPr>
            <p:ph type="sldNum" sz="quarter" idx="12"/>
          </p:nvPr>
        </p:nvSpPr>
        <p:spPr/>
        <p:txBody>
          <a:bodyPr/>
          <a:lstStyle/>
          <a:p>
            <a:fld id="{330A0A15-F81A-4D58-8998-69902FEE1052}" type="slidenum">
              <a:rPr lang="en-US" smtClean="0"/>
              <a:t>18</a:t>
            </a:fld>
            <a:endParaRPr lang="en-US"/>
          </a:p>
        </p:txBody>
      </p:sp>
    </p:spTree>
    <p:extLst>
      <p:ext uri="{BB962C8B-B14F-4D97-AF65-F5344CB8AC3E}">
        <p14:creationId xmlns:p14="http://schemas.microsoft.com/office/powerpoint/2010/main" val="16613856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Personnel Expenditures</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19</a:t>
            </a:fld>
            <a:endParaRPr lang="en-US"/>
          </a:p>
        </p:txBody>
      </p:sp>
      <p:graphicFrame>
        <p:nvGraphicFramePr>
          <p:cNvPr id="6" name="Chart 5"/>
          <p:cNvGraphicFramePr/>
          <p:nvPr>
            <p:extLst>
              <p:ext uri="{D42A27DB-BD31-4B8C-83A1-F6EECF244321}">
                <p14:modId xmlns:p14="http://schemas.microsoft.com/office/powerpoint/2010/main" val="2118626366"/>
              </p:ext>
            </p:extLst>
          </p:nvPr>
        </p:nvGraphicFramePr>
        <p:xfrm>
          <a:off x="2007286" y="1412531"/>
          <a:ext cx="8902700" cy="52429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1797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a:bodyPr>
          <a:lstStyle/>
          <a:p>
            <a:r>
              <a:rPr lang="en-US" dirty="0" smtClean="0"/>
              <a:t>Revenue &amp; Expenditures</a:t>
            </a:r>
          </a:p>
          <a:p>
            <a:pPr lvl="1"/>
            <a:r>
              <a:rPr lang="en-US" dirty="0" smtClean="0"/>
              <a:t>Inputs and Assumptions</a:t>
            </a:r>
          </a:p>
          <a:p>
            <a:pPr lvl="1"/>
            <a:r>
              <a:rPr lang="en-US" dirty="0" smtClean="0"/>
              <a:t>Trends and Forecast</a:t>
            </a:r>
          </a:p>
          <a:p>
            <a:endParaRPr lang="en-US" dirty="0" smtClean="0"/>
          </a:p>
          <a:p>
            <a:r>
              <a:rPr lang="en-US" dirty="0" smtClean="0"/>
              <a:t>The Five-Year Forecast</a:t>
            </a:r>
          </a:p>
          <a:p>
            <a:endParaRPr lang="en-US" dirty="0"/>
          </a:p>
          <a:p>
            <a:r>
              <a:rPr lang="en-US" dirty="0" smtClean="0"/>
              <a:t>Questions</a:t>
            </a:r>
          </a:p>
        </p:txBody>
      </p:sp>
      <p:sp>
        <p:nvSpPr>
          <p:cNvPr id="4" name="Slide Number Placeholder 3"/>
          <p:cNvSpPr>
            <a:spLocks noGrp="1"/>
          </p:cNvSpPr>
          <p:nvPr>
            <p:ph type="sldNum" sz="quarter" idx="12"/>
          </p:nvPr>
        </p:nvSpPr>
        <p:spPr/>
        <p:txBody>
          <a:bodyPr/>
          <a:lstStyle/>
          <a:p>
            <a:fld id="{330A0A15-F81A-4D58-8998-69902FEE1052}" type="slidenum">
              <a:rPr lang="en-US" smtClean="0"/>
              <a:t>2</a:t>
            </a:fld>
            <a:endParaRPr lang="en-US"/>
          </a:p>
        </p:txBody>
      </p:sp>
    </p:spTree>
    <p:extLst>
      <p:ext uri="{BB962C8B-B14F-4D97-AF65-F5344CB8AC3E}">
        <p14:creationId xmlns:p14="http://schemas.microsoft.com/office/powerpoint/2010/main" val="3690886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Non-Personnel Expenditures</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20</a:t>
            </a:fld>
            <a:endParaRPr lang="en-US"/>
          </a:p>
        </p:txBody>
      </p:sp>
      <p:graphicFrame>
        <p:nvGraphicFramePr>
          <p:cNvPr id="6" name="Chart 5"/>
          <p:cNvGraphicFramePr/>
          <p:nvPr>
            <p:extLst>
              <p:ext uri="{D42A27DB-BD31-4B8C-83A1-F6EECF244321}">
                <p14:modId xmlns:p14="http://schemas.microsoft.com/office/powerpoint/2010/main" val="1769343894"/>
              </p:ext>
            </p:extLst>
          </p:nvPr>
        </p:nvGraphicFramePr>
        <p:xfrm>
          <a:off x="2032000" y="1400175"/>
          <a:ext cx="8902700" cy="52429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4946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Expenditure Forecast – General Fund</a:t>
            </a:r>
          </a:p>
        </p:txBody>
      </p:sp>
      <p:sp>
        <p:nvSpPr>
          <p:cNvPr id="4" name="Slide Number Placeholder 3"/>
          <p:cNvSpPr>
            <a:spLocks noGrp="1"/>
          </p:cNvSpPr>
          <p:nvPr>
            <p:ph type="sldNum" sz="quarter" idx="12"/>
          </p:nvPr>
        </p:nvSpPr>
        <p:spPr/>
        <p:txBody>
          <a:bodyPr/>
          <a:lstStyle/>
          <a:p>
            <a:fld id="{330A0A15-F81A-4D58-8998-69902FEE1052}" type="slidenum">
              <a:rPr lang="en-US" smtClean="0"/>
              <a:t>21</a:t>
            </a:fld>
            <a:endParaRPr lang="en-US"/>
          </a:p>
        </p:txBody>
      </p:sp>
      <p:graphicFrame>
        <p:nvGraphicFramePr>
          <p:cNvPr id="5" name="Chart 4"/>
          <p:cNvGraphicFramePr/>
          <p:nvPr>
            <p:extLst>
              <p:ext uri="{D42A27DB-BD31-4B8C-83A1-F6EECF244321}">
                <p14:modId xmlns:p14="http://schemas.microsoft.com/office/powerpoint/2010/main" val="194643580"/>
              </p:ext>
            </p:extLst>
          </p:nvPr>
        </p:nvGraphicFramePr>
        <p:xfrm>
          <a:off x="2032000" y="1439333"/>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5546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Five Year Forecast</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330A0A15-F81A-4D58-8998-69902FEE1052}" type="slidenum">
              <a:rPr lang="en-US" smtClean="0"/>
              <a:t>22</a:t>
            </a:fld>
            <a:endParaRPr lang="en-US"/>
          </a:p>
        </p:txBody>
      </p:sp>
    </p:spTree>
    <p:extLst>
      <p:ext uri="{BB962C8B-B14F-4D97-AF65-F5344CB8AC3E}">
        <p14:creationId xmlns:p14="http://schemas.microsoft.com/office/powerpoint/2010/main" val="42573390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Five Year Forecast</a:t>
            </a:r>
            <a:endParaRPr lang="en-US" dirty="0"/>
          </a:p>
        </p:txBody>
      </p:sp>
      <p:sp>
        <p:nvSpPr>
          <p:cNvPr id="4" name="Slide Number Placeholder 3"/>
          <p:cNvSpPr>
            <a:spLocks noGrp="1"/>
          </p:cNvSpPr>
          <p:nvPr>
            <p:ph type="sldNum" sz="quarter" idx="12"/>
          </p:nvPr>
        </p:nvSpPr>
        <p:spPr/>
        <p:txBody>
          <a:bodyPr/>
          <a:lstStyle/>
          <a:p>
            <a:fld id="{330A0A15-F81A-4D58-8998-69902FEE1052}" type="slidenum">
              <a:rPr lang="en-US" smtClean="0"/>
              <a:t>23</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3055081438"/>
              </p:ext>
            </p:extLst>
          </p:nvPr>
        </p:nvGraphicFramePr>
        <p:xfrm>
          <a:off x="2041181" y="1335002"/>
          <a:ext cx="8318500" cy="4130675"/>
        </p:xfrm>
        <a:graphic>
          <a:graphicData uri="http://schemas.openxmlformats.org/presentationml/2006/ole">
            <mc:AlternateContent xmlns:mc="http://schemas.openxmlformats.org/markup-compatibility/2006">
              <mc:Choice xmlns:v="urn:schemas-microsoft-com:vml" Requires="v">
                <p:oleObj spid="_x0000_s1115" name="Worksheet" r:id="rId3" imgW="8318439" imgH="4130594" progId="Excel.Sheet.12">
                  <p:embed/>
                </p:oleObj>
              </mc:Choice>
              <mc:Fallback>
                <p:oleObj name="Worksheet" r:id="rId3" imgW="8318439" imgH="4130594" progId="Excel.Sheet.12">
                  <p:embed/>
                  <p:pic>
                    <p:nvPicPr>
                      <p:cNvPr id="0" name=""/>
                      <p:cNvPicPr/>
                      <p:nvPr/>
                    </p:nvPicPr>
                    <p:blipFill>
                      <a:blip r:embed="rId4"/>
                      <a:stretch>
                        <a:fillRect/>
                      </a:stretch>
                    </p:blipFill>
                    <p:spPr>
                      <a:xfrm>
                        <a:off x="2041181" y="1335002"/>
                        <a:ext cx="8318500" cy="4130675"/>
                      </a:xfrm>
                      <a:prstGeom prst="rect">
                        <a:avLst/>
                      </a:prstGeom>
                    </p:spPr>
                  </p:pic>
                </p:oleObj>
              </mc:Fallback>
            </mc:AlternateContent>
          </a:graphicData>
        </a:graphic>
      </p:graphicFrame>
    </p:spTree>
    <p:extLst>
      <p:ext uri="{BB962C8B-B14F-4D97-AF65-F5344CB8AC3E}">
        <p14:creationId xmlns:p14="http://schemas.microsoft.com/office/powerpoint/2010/main" val="28652400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Five Year Forecast w/ decline in Community School</a:t>
            </a:r>
            <a:endParaRPr lang="en-US" dirty="0"/>
          </a:p>
        </p:txBody>
      </p:sp>
      <p:sp>
        <p:nvSpPr>
          <p:cNvPr id="4" name="Slide Number Placeholder 3"/>
          <p:cNvSpPr>
            <a:spLocks noGrp="1"/>
          </p:cNvSpPr>
          <p:nvPr>
            <p:ph type="sldNum" sz="quarter" idx="12"/>
          </p:nvPr>
        </p:nvSpPr>
        <p:spPr/>
        <p:txBody>
          <a:bodyPr/>
          <a:lstStyle/>
          <a:p>
            <a:fld id="{330A0A15-F81A-4D58-8998-69902FEE1052}" type="slidenum">
              <a:rPr lang="en-US" smtClean="0"/>
              <a:t>24</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3538419044"/>
              </p:ext>
            </p:extLst>
          </p:nvPr>
        </p:nvGraphicFramePr>
        <p:xfrm>
          <a:off x="1638300" y="1957388"/>
          <a:ext cx="7953375" cy="4333875"/>
        </p:xfrm>
        <a:graphic>
          <a:graphicData uri="http://schemas.openxmlformats.org/presentationml/2006/ole">
            <mc:AlternateContent xmlns:mc="http://schemas.openxmlformats.org/markup-compatibility/2006">
              <mc:Choice xmlns:v="urn:schemas-microsoft-com:vml" Requires="v">
                <p:oleObj spid="_x0000_s2073" name="Worksheet" r:id="rId3" imgW="7953444" imgH="4333690" progId="Excel.Sheet.12">
                  <p:embed/>
                </p:oleObj>
              </mc:Choice>
              <mc:Fallback>
                <p:oleObj name="Worksheet" r:id="rId3" imgW="7953444" imgH="4333690" progId="Excel.Sheet.12">
                  <p:embed/>
                  <p:pic>
                    <p:nvPicPr>
                      <p:cNvPr id="0" name=""/>
                      <p:cNvPicPr/>
                      <p:nvPr/>
                    </p:nvPicPr>
                    <p:blipFill>
                      <a:blip r:embed="rId4"/>
                      <a:stretch>
                        <a:fillRect/>
                      </a:stretch>
                    </p:blipFill>
                    <p:spPr>
                      <a:xfrm>
                        <a:off x="1638300" y="1957388"/>
                        <a:ext cx="7953375" cy="4333875"/>
                      </a:xfrm>
                      <a:prstGeom prst="rect">
                        <a:avLst/>
                      </a:prstGeom>
                    </p:spPr>
                  </p:pic>
                </p:oleObj>
              </mc:Fallback>
            </mc:AlternateContent>
          </a:graphicData>
        </a:graphic>
      </p:graphicFrame>
    </p:spTree>
    <p:extLst>
      <p:ext uri="{BB962C8B-B14F-4D97-AF65-F5344CB8AC3E}">
        <p14:creationId xmlns:p14="http://schemas.microsoft.com/office/powerpoint/2010/main" val="1256162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Spend Category Comparison SY 17 – SY 18</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25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230429917"/>
              </p:ext>
            </p:extLst>
          </p:nvPr>
        </p:nvGraphicFramePr>
        <p:xfrm>
          <a:off x="1702338" y="1317625"/>
          <a:ext cx="7879406" cy="5038729"/>
        </p:xfrm>
        <a:graphic>
          <a:graphicData uri="http://schemas.openxmlformats.org/drawingml/2006/table">
            <a:tbl>
              <a:tblPr>
                <a:tableStyleId>{5C22544A-7EE6-4342-B048-85BDC9FD1C3A}</a:tableStyleId>
              </a:tblPr>
              <a:tblGrid>
                <a:gridCol w="391302">
                  <a:extLst>
                    <a:ext uri="{9D8B030D-6E8A-4147-A177-3AD203B41FA5}">
                      <a16:colId xmlns:a16="http://schemas.microsoft.com/office/drawing/2014/main" val="20000"/>
                    </a:ext>
                  </a:extLst>
                </a:gridCol>
                <a:gridCol w="1476276">
                  <a:extLst>
                    <a:ext uri="{9D8B030D-6E8A-4147-A177-3AD203B41FA5}">
                      <a16:colId xmlns:a16="http://schemas.microsoft.com/office/drawing/2014/main" val="20001"/>
                    </a:ext>
                  </a:extLst>
                </a:gridCol>
                <a:gridCol w="160079">
                  <a:extLst>
                    <a:ext uri="{9D8B030D-6E8A-4147-A177-3AD203B41FA5}">
                      <a16:colId xmlns:a16="http://schemas.microsoft.com/office/drawing/2014/main" val="20002"/>
                    </a:ext>
                  </a:extLst>
                </a:gridCol>
                <a:gridCol w="1209480">
                  <a:extLst>
                    <a:ext uri="{9D8B030D-6E8A-4147-A177-3AD203B41FA5}">
                      <a16:colId xmlns:a16="http://schemas.microsoft.com/office/drawing/2014/main" val="20003"/>
                    </a:ext>
                  </a:extLst>
                </a:gridCol>
                <a:gridCol w="160079">
                  <a:extLst>
                    <a:ext uri="{9D8B030D-6E8A-4147-A177-3AD203B41FA5}">
                      <a16:colId xmlns:a16="http://schemas.microsoft.com/office/drawing/2014/main" val="20004"/>
                    </a:ext>
                  </a:extLst>
                </a:gridCol>
                <a:gridCol w="1102761">
                  <a:extLst>
                    <a:ext uri="{9D8B030D-6E8A-4147-A177-3AD203B41FA5}">
                      <a16:colId xmlns:a16="http://schemas.microsoft.com/office/drawing/2014/main" val="20005"/>
                    </a:ext>
                  </a:extLst>
                </a:gridCol>
                <a:gridCol w="853750">
                  <a:extLst>
                    <a:ext uri="{9D8B030D-6E8A-4147-A177-3AD203B41FA5}">
                      <a16:colId xmlns:a16="http://schemas.microsoft.com/office/drawing/2014/main" val="20006"/>
                    </a:ext>
                  </a:extLst>
                </a:gridCol>
                <a:gridCol w="124506">
                  <a:extLst>
                    <a:ext uri="{9D8B030D-6E8A-4147-A177-3AD203B41FA5}">
                      <a16:colId xmlns:a16="http://schemas.microsoft.com/office/drawing/2014/main" val="20007"/>
                    </a:ext>
                  </a:extLst>
                </a:gridCol>
                <a:gridCol w="1209480">
                  <a:extLst>
                    <a:ext uri="{9D8B030D-6E8A-4147-A177-3AD203B41FA5}">
                      <a16:colId xmlns:a16="http://schemas.microsoft.com/office/drawing/2014/main" val="20008"/>
                    </a:ext>
                  </a:extLst>
                </a:gridCol>
                <a:gridCol w="1191693">
                  <a:extLst>
                    <a:ext uri="{9D8B030D-6E8A-4147-A177-3AD203B41FA5}">
                      <a16:colId xmlns:a16="http://schemas.microsoft.com/office/drawing/2014/main" val="20009"/>
                    </a:ext>
                  </a:extLst>
                </a:gridCol>
              </a:tblGrid>
              <a:tr h="218186">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Actual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Actual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0"/>
                  </a:ext>
                </a:extLst>
              </a:tr>
              <a:tr h="218186">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r>
                        <a:rPr lang="en-US" sz="1100" u="none" strike="noStrike" dirty="0" smtClean="0">
                          <a:effectLst/>
                        </a:rPr>
                        <a:t>SY </a:t>
                      </a:r>
                      <a:r>
                        <a:rPr lang="en-US" sz="1100" u="none" strike="noStrike" dirty="0">
                          <a:effectLst/>
                        </a:rPr>
                        <a:t>17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 </a:t>
                      </a:r>
                      <a:r>
                        <a:rPr lang="en-US" sz="1100" u="none" strike="noStrike" dirty="0" smtClean="0">
                          <a:effectLst/>
                        </a:rPr>
                        <a:t>SY </a:t>
                      </a:r>
                      <a:r>
                        <a:rPr lang="en-US" sz="1100" u="none" strike="noStrike" dirty="0">
                          <a:effectLst/>
                        </a:rPr>
                        <a:t>18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Change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 Change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1"/>
                  </a:ext>
                </a:extLst>
              </a:tr>
              <a:tr h="218186">
                <a:tc>
                  <a:txBody>
                    <a:bodyPr/>
                    <a:lstStyle/>
                    <a:p>
                      <a:pPr algn="l" fontAlgn="b"/>
                      <a:r>
                        <a:rPr lang="en-US" sz="1100" u="none" strike="noStrike">
                          <a:effectLst/>
                        </a:rPr>
                        <a:t>1xx</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328,868,011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355,131,628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26,263,618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7.99%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2"/>
                  </a:ext>
                </a:extLst>
              </a:tr>
              <a:tr h="218186">
                <a:tc>
                  <a:txBody>
                    <a:bodyPr/>
                    <a:lstStyle/>
                    <a:p>
                      <a:pPr algn="l" fontAlgn="b"/>
                      <a:r>
                        <a:rPr lang="en-US" sz="1100" u="none" strike="noStrike">
                          <a:effectLst/>
                        </a:rPr>
                        <a:t>2xx</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116,721,046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129,164,484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12,443,439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10.66%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3"/>
                  </a:ext>
                </a:extLst>
              </a:tr>
              <a:tr h="218186">
                <a:tc>
                  <a:txBody>
                    <a:bodyPr/>
                    <a:lstStyle/>
                    <a:p>
                      <a:pPr algn="l" fontAlgn="b"/>
                      <a:r>
                        <a:rPr lang="en-US" sz="1100" u="none" strike="noStrike">
                          <a:effectLst/>
                        </a:rPr>
                        <a:t>4xx</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66,760,383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66,960,135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199,751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0.30%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4"/>
                  </a:ext>
                </a:extLst>
              </a:tr>
              <a:tr h="218186">
                <a:tc>
                  <a:txBody>
                    <a:bodyPr/>
                    <a:lstStyle/>
                    <a:p>
                      <a:pPr algn="l" fontAlgn="b"/>
                      <a:r>
                        <a:rPr lang="en-US" sz="1100" u="none" strike="noStrike">
                          <a:effectLst/>
                        </a:rPr>
                        <a:t>47x</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175,298,419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179,887,600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4,589,181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2.62%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5"/>
                  </a:ext>
                </a:extLst>
              </a:tr>
              <a:tr h="218186">
                <a:tc>
                  <a:txBody>
                    <a:bodyPr/>
                    <a:lstStyle/>
                    <a:p>
                      <a:pPr algn="l" fontAlgn="b"/>
                      <a:r>
                        <a:rPr lang="en-US" sz="1100" u="none" strike="noStrike">
                          <a:effectLst/>
                        </a:rPr>
                        <a:t>5xx</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13,403,652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18,695,004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5,291,352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39.48%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6"/>
                  </a:ext>
                </a:extLst>
              </a:tr>
              <a:tr h="218186">
                <a:tc>
                  <a:txBody>
                    <a:bodyPr/>
                    <a:lstStyle/>
                    <a:p>
                      <a:pPr algn="l" fontAlgn="b"/>
                      <a:r>
                        <a:rPr lang="en-US" sz="1100" u="none" strike="noStrike">
                          <a:effectLst/>
                        </a:rPr>
                        <a:t>6xx</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3,276,230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4,293,940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1,017,710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31.06%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7"/>
                  </a:ext>
                </a:extLst>
              </a:tr>
              <a:tr h="218186">
                <a:tc>
                  <a:txBody>
                    <a:bodyPr/>
                    <a:lstStyle/>
                    <a:p>
                      <a:pPr algn="l" fontAlgn="b"/>
                      <a:r>
                        <a:rPr lang="en-US" sz="1100" u="none" strike="noStrike">
                          <a:effectLst/>
                        </a:rPr>
                        <a:t>8xx</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7,491,012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7,630,513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139,501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1.86%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8"/>
                  </a:ext>
                </a:extLst>
              </a:tr>
              <a:tr h="218186">
                <a:tc>
                  <a:txBody>
                    <a:bodyPr/>
                    <a:lstStyle/>
                    <a:p>
                      <a:pPr algn="l" fontAlgn="b"/>
                      <a:r>
                        <a:rPr lang="en-US" sz="1100" u="none" strike="noStrike">
                          <a:effectLst/>
                        </a:rPr>
                        <a:t>9xx</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6,111,000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4,000,000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(2,111,000)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-34.54%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9"/>
                  </a:ext>
                </a:extLst>
              </a:tr>
              <a:tr h="218186">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0"/>
                  </a:ext>
                </a:extLst>
              </a:tr>
              <a:tr h="218186">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dirty="0">
                          <a:effectLst/>
                        </a:rPr>
                        <a:t>         717,929,753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765,763,305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100" u="none" strike="noStrike">
                          <a:effectLst/>
                        </a:rPr>
                        <a:t>   47,833,552 </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6.66%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1"/>
                  </a:ext>
                </a:extLst>
              </a:tr>
              <a:tr h="218186">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2"/>
                  </a:ext>
                </a:extLst>
              </a:tr>
              <a:tr h="443189">
                <a:tc>
                  <a:txBody>
                    <a:bodyPr/>
                    <a:lstStyle/>
                    <a:p>
                      <a:pPr algn="l" fontAlgn="t"/>
                      <a:r>
                        <a:rPr lang="en-US" sz="1100" u="none" strike="noStrike">
                          <a:effectLst/>
                        </a:rPr>
                        <a:t>1xx</a:t>
                      </a:r>
                      <a:endParaRPr lang="en-US" sz="1100" b="0" i="0" u="none" strike="noStrike">
                        <a:solidFill>
                          <a:srgbClr val="000000"/>
                        </a:solidFill>
                        <a:effectLst/>
                        <a:latin typeface="Calibri" panose="020F0502020204030204" pitchFamily="34" charset="0"/>
                      </a:endParaRPr>
                    </a:p>
                  </a:txBody>
                  <a:tcPr marL="0" marR="0" marT="0" marB="0"/>
                </a:tc>
                <a:tc gridSpan="9">
                  <a:txBody>
                    <a:bodyPr/>
                    <a:lstStyle/>
                    <a:p>
                      <a:pPr algn="l" fontAlgn="b"/>
                      <a:r>
                        <a:rPr lang="en-US" sz="1100" u="none" strike="noStrike">
                          <a:effectLst/>
                        </a:rPr>
                        <a:t> Base Salaries increased by $11.6; Temporary Salaries increased $0.9; Supplementals increased $12.2; Overtime increased $0.9. </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3"/>
                  </a:ext>
                </a:extLst>
              </a:tr>
              <a:tr h="218186">
                <a:tc>
                  <a:txBody>
                    <a:bodyPr/>
                    <a:lstStyle/>
                    <a:p>
                      <a:pPr algn="l" fontAlgn="t"/>
                      <a:r>
                        <a:rPr lang="en-US" sz="1100" u="none" strike="noStrike">
                          <a:effectLst/>
                        </a:rPr>
                        <a:t>2xx</a:t>
                      </a:r>
                      <a:endParaRPr lang="en-US" sz="1100" b="0" i="0" u="none" strike="noStrike">
                        <a:solidFill>
                          <a:srgbClr val="000000"/>
                        </a:solidFill>
                        <a:effectLst/>
                        <a:latin typeface="Calibri" panose="020F0502020204030204" pitchFamily="34" charset="0"/>
                      </a:endParaRPr>
                    </a:p>
                  </a:txBody>
                  <a:tcPr marL="0" marR="0" marT="0" marB="0"/>
                </a:tc>
                <a:tc gridSpan="9">
                  <a:txBody>
                    <a:bodyPr/>
                    <a:lstStyle/>
                    <a:p>
                      <a:pPr algn="l" fontAlgn="b"/>
                      <a:r>
                        <a:rPr lang="en-US" sz="1100" u="none" strike="noStrike">
                          <a:effectLst/>
                        </a:rPr>
                        <a:t> Total Medical benefits increased $7.8; Employer Portion of STRS/SERS increased $3.8 </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4"/>
                  </a:ext>
                </a:extLst>
              </a:tr>
              <a:tr h="443189">
                <a:tc>
                  <a:txBody>
                    <a:bodyPr/>
                    <a:lstStyle/>
                    <a:p>
                      <a:pPr algn="l" fontAlgn="t"/>
                      <a:r>
                        <a:rPr lang="en-US" sz="1100" u="none" strike="noStrike">
                          <a:effectLst/>
                        </a:rPr>
                        <a:t>47x</a:t>
                      </a:r>
                      <a:endParaRPr lang="en-US" sz="1100" b="0" i="0" u="none" strike="noStrike">
                        <a:solidFill>
                          <a:srgbClr val="000000"/>
                        </a:solidFill>
                        <a:effectLst/>
                        <a:latin typeface="Calibri" panose="020F0502020204030204" pitchFamily="34" charset="0"/>
                      </a:endParaRPr>
                    </a:p>
                  </a:txBody>
                  <a:tcPr marL="0" marR="0" marT="0" marB="0"/>
                </a:tc>
                <a:tc gridSpan="9">
                  <a:txBody>
                    <a:bodyPr/>
                    <a:lstStyle/>
                    <a:p>
                      <a:pPr algn="l" fontAlgn="b"/>
                      <a:r>
                        <a:rPr lang="en-US" sz="1100" u="none" strike="noStrike">
                          <a:effectLst/>
                        </a:rPr>
                        <a:t> Tuition payments increased $4.6, this was due to the Cleveland Scholarship increase and timing of old bill payments </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5"/>
                  </a:ext>
                </a:extLst>
              </a:tr>
              <a:tr h="443189">
                <a:tc>
                  <a:txBody>
                    <a:bodyPr/>
                    <a:lstStyle/>
                    <a:p>
                      <a:pPr algn="l" fontAlgn="t"/>
                      <a:r>
                        <a:rPr lang="en-US" sz="1100" u="none" strike="noStrike">
                          <a:effectLst/>
                        </a:rPr>
                        <a:t>5xx</a:t>
                      </a:r>
                      <a:endParaRPr lang="en-US" sz="1100" b="0" i="0" u="none" strike="noStrike">
                        <a:solidFill>
                          <a:srgbClr val="000000"/>
                        </a:solidFill>
                        <a:effectLst/>
                        <a:latin typeface="Calibri" panose="020F0502020204030204" pitchFamily="34" charset="0"/>
                      </a:endParaRPr>
                    </a:p>
                  </a:txBody>
                  <a:tcPr marL="0" marR="0" marT="0" marB="0"/>
                </a:tc>
                <a:tc gridSpan="9">
                  <a:txBody>
                    <a:bodyPr/>
                    <a:lstStyle/>
                    <a:p>
                      <a:pPr algn="l" fontAlgn="b"/>
                      <a:r>
                        <a:rPr lang="en-US" sz="1100" u="none" strike="noStrike">
                          <a:effectLst/>
                        </a:rPr>
                        <a:t> Supplies increased $2.6; Textbooks increased $0.6; Maintenace on buildings/vehicles increased $2.4 </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6"/>
                  </a:ext>
                </a:extLst>
              </a:tr>
              <a:tr h="218186">
                <a:tc>
                  <a:txBody>
                    <a:bodyPr/>
                    <a:lstStyle/>
                    <a:p>
                      <a:pPr algn="l" fontAlgn="t"/>
                      <a:r>
                        <a:rPr lang="en-US" sz="1100" u="none" strike="noStrike">
                          <a:effectLst/>
                        </a:rPr>
                        <a:t>6xx</a:t>
                      </a:r>
                      <a:endParaRPr lang="en-US" sz="1100" b="0" i="0" u="none" strike="noStrike">
                        <a:solidFill>
                          <a:srgbClr val="000000"/>
                        </a:solidFill>
                        <a:effectLst/>
                        <a:latin typeface="Calibri" panose="020F0502020204030204" pitchFamily="34" charset="0"/>
                      </a:endParaRPr>
                    </a:p>
                  </a:txBody>
                  <a:tcPr marL="0" marR="0" marT="0" marB="0"/>
                </a:tc>
                <a:tc gridSpan="9">
                  <a:txBody>
                    <a:bodyPr/>
                    <a:lstStyle/>
                    <a:p>
                      <a:pPr algn="l" fontAlgn="b"/>
                      <a:r>
                        <a:rPr lang="en-US" sz="1100" u="none" strike="noStrike">
                          <a:effectLst/>
                        </a:rPr>
                        <a:t> Technology purchases increased $0.8 and vehicles purchases increased $0.2 </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7"/>
                  </a:ext>
                </a:extLst>
              </a:tr>
              <a:tr h="218186">
                <a:tc>
                  <a:txBody>
                    <a:bodyPr/>
                    <a:lstStyle/>
                    <a:p>
                      <a:pPr algn="l" fontAlgn="t"/>
                      <a:r>
                        <a:rPr lang="en-US" sz="1100" u="none" strike="noStrike">
                          <a:effectLst/>
                        </a:rPr>
                        <a:t>8xx</a:t>
                      </a:r>
                      <a:endParaRPr lang="en-US" sz="1100" b="0" i="0" u="none" strike="noStrike">
                        <a:solidFill>
                          <a:srgbClr val="000000"/>
                        </a:solidFill>
                        <a:effectLst/>
                        <a:latin typeface="Calibri" panose="020F0502020204030204" pitchFamily="34" charset="0"/>
                      </a:endParaRPr>
                    </a:p>
                  </a:txBody>
                  <a:tcPr marL="0" marR="0" marT="0" marB="0"/>
                </a:tc>
                <a:tc gridSpan="9">
                  <a:txBody>
                    <a:bodyPr/>
                    <a:lstStyle/>
                    <a:p>
                      <a:pPr algn="l" fontAlgn="b"/>
                      <a:r>
                        <a:rPr lang="en-US" sz="1100" u="none" strike="noStrike">
                          <a:effectLst/>
                        </a:rPr>
                        <a:t> Tax collection fees increased $0.6 from the previous year </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8"/>
                  </a:ext>
                </a:extLst>
              </a:tr>
              <a:tr h="218186">
                <a:tc>
                  <a:txBody>
                    <a:bodyPr/>
                    <a:lstStyle/>
                    <a:p>
                      <a:pPr algn="l" fontAlgn="t"/>
                      <a:r>
                        <a:rPr lang="en-US" sz="1100" u="none" strike="noStrike">
                          <a:effectLst/>
                        </a:rPr>
                        <a:t>9xx</a:t>
                      </a:r>
                      <a:endParaRPr lang="en-US" sz="1100" b="0" i="0" u="none" strike="noStrike">
                        <a:solidFill>
                          <a:srgbClr val="000000"/>
                        </a:solidFill>
                        <a:effectLst/>
                        <a:latin typeface="Calibri" panose="020F0502020204030204" pitchFamily="34" charset="0"/>
                      </a:endParaRPr>
                    </a:p>
                  </a:txBody>
                  <a:tcPr marL="0" marR="0" marT="0" marB="0"/>
                </a:tc>
                <a:tc gridSpan="9">
                  <a:txBody>
                    <a:bodyPr/>
                    <a:lstStyle/>
                    <a:p>
                      <a:pPr algn="l" fontAlgn="b"/>
                      <a:r>
                        <a:rPr lang="en-US" sz="1100" u="none" strike="noStrike" dirty="0">
                          <a:effectLst/>
                        </a:rPr>
                        <a:t> District did not need to transfer monies to self insurance fund </a:t>
                      </a:r>
                      <a:endParaRPr lang="en-US" sz="11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2270739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 for Cost Savings – Need </a:t>
            </a:r>
            <a:r>
              <a:rPr lang="en-US" dirty="0" smtClean="0"/>
              <a:t>$</a:t>
            </a:r>
            <a:r>
              <a:rPr lang="en-US" dirty="0" smtClean="0"/>
              <a:t>28</a:t>
            </a:r>
            <a:r>
              <a:rPr lang="en-US" dirty="0" smtClean="0"/>
              <a:t>M</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26</a:t>
            </a:fld>
            <a:endParaRPr lang="en-US"/>
          </a:p>
        </p:txBody>
      </p:sp>
      <p:sp>
        <p:nvSpPr>
          <p:cNvPr id="5" name="TextBox 4"/>
          <p:cNvSpPr txBox="1"/>
          <p:nvPr/>
        </p:nvSpPr>
        <p:spPr>
          <a:xfrm>
            <a:off x="549965" y="1490870"/>
            <a:ext cx="10803835" cy="3416320"/>
          </a:xfrm>
          <a:prstGeom prst="rect">
            <a:avLst/>
          </a:prstGeom>
          <a:noFill/>
        </p:spPr>
        <p:txBody>
          <a:bodyPr wrap="square" rtlCol="0">
            <a:spAutoFit/>
          </a:bodyPr>
          <a:lstStyle/>
          <a:p>
            <a:r>
              <a:rPr lang="en-US" dirty="0"/>
              <a:t>S</a:t>
            </a:r>
            <a:r>
              <a:rPr lang="en-US" dirty="0" smtClean="0"/>
              <a:t>Y 18-19</a:t>
            </a:r>
          </a:p>
          <a:p>
            <a:pPr marL="285750" indent="-285750">
              <a:buFont typeface="Arial" panose="020B0604020202020204" pitchFamily="34" charset="0"/>
              <a:buChar char="•"/>
            </a:pPr>
            <a:r>
              <a:rPr lang="en-US" dirty="0" smtClean="0"/>
              <a:t>Freeze open positions for Administration only; currently 52 requisitions open; estimated at $4.2 million</a:t>
            </a:r>
          </a:p>
          <a:p>
            <a:pPr marL="285750" indent="-285750">
              <a:buFont typeface="Arial" panose="020B0604020202020204" pitchFamily="34" charset="0"/>
              <a:buChar char="•"/>
            </a:pPr>
            <a:r>
              <a:rPr lang="en-US" dirty="0" smtClean="0"/>
              <a:t>Limit/Monitor overtime usage - $6 million paid in FY 18</a:t>
            </a:r>
          </a:p>
          <a:p>
            <a:pPr marL="285750" indent="-285750">
              <a:buFont typeface="Arial" panose="020B0604020202020204" pitchFamily="34" charset="0"/>
              <a:buChar char="•"/>
            </a:pPr>
            <a:r>
              <a:rPr lang="en-US" dirty="0" smtClean="0"/>
              <a:t>Reduce Travel, currently $2.3 million available on General Fund</a:t>
            </a:r>
          </a:p>
          <a:p>
            <a:pPr marL="285750" indent="-285750">
              <a:buFont typeface="Arial" panose="020B0604020202020204" pitchFamily="34" charset="0"/>
              <a:buChar char="•"/>
            </a:pPr>
            <a:r>
              <a:rPr lang="en-US" dirty="0" smtClean="0"/>
              <a:t>Reduce Food for meetings, currently $285k available on General Fund</a:t>
            </a:r>
          </a:p>
          <a:p>
            <a:pPr marL="285750" indent="-285750">
              <a:buFont typeface="Arial" panose="020B0604020202020204" pitchFamily="34" charset="0"/>
              <a:buChar char="•"/>
            </a:pPr>
            <a:r>
              <a:rPr lang="en-US" dirty="0" smtClean="0"/>
              <a:t>$4 million Catastrophic Aid from SY 17</a:t>
            </a:r>
            <a:endParaRPr lang="en-US" dirty="0"/>
          </a:p>
          <a:p>
            <a:r>
              <a:rPr lang="en-US" dirty="0"/>
              <a:t>S</a:t>
            </a:r>
            <a:r>
              <a:rPr lang="en-US" dirty="0" smtClean="0"/>
              <a:t>Y 19-20</a:t>
            </a:r>
          </a:p>
          <a:p>
            <a:pPr marL="285750" indent="-285750">
              <a:buFont typeface="Arial" panose="020B0604020202020204" pitchFamily="34" charset="0"/>
              <a:buChar char="•"/>
            </a:pPr>
            <a:r>
              <a:rPr lang="en-US" dirty="0" smtClean="0"/>
              <a:t>Stop vacation and sick time cash outs - $2.8 million paid in SY 18</a:t>
            </a:r>
          </a:p>
          <a:p>
            <a:pPr marL="285750" indent="-285750">
              <a:buFont typeface="Arial" panose="020B0604020202020204" pitchFamily="34" charset="0"/>
              <a:buChar char="•"/>
            </a:pPr>
            <a:r>
              <a:rPr lang="en-US" dirty="0" smtClean="0"/>
              <a:t>Reduce travel $2.9 million budgeted for SY 19 on General Fund</a:t>
            </a:r>
          </a:p>
          <a:p>
            <a:pPr marL="285750" indent="-285750">
              <a:buFont typeface="Arial" panose="020B0604020202020204" pitchFamily="34" charset="0"/>
              <a:buChar char="•"/>
            </a:pPr>
            <a:r>
              <a:rPr lang="en-US" dirty="0" smtClean="0"/>
              <a:t>Reduce food for meetings - $500k budgeted for SY 19 on general fund</a:t>
            </a:r>
          </a:p>
          <a:p>
            <a:pPr marL="285750" indent="-285750">
              <a:buFont typeface="Arial" panose="020B0604020202020204" pitchFamily="34" charset="0"/>
              <a:buChar char="•"/>
            </a:pPr>
            <a:r>
              <a:rPr lang="en-US" dirty="0" smtClean="0"/>
              <a:t>Reduce stipends for Administration Staff only - $650k paid in SY 18</a:t>
            </a:r>
          </a:p>
          <a:p>
            <a:pPr marL="285750" indent="-285750">
              <a:buFont typeface="Arial" panose="020B0604020202020204" pitchFamily="34" charset="0"/>
              <a:buChar char="•"/>
            </a:pPr>
            <a:r>
              <a:rPr lang="en-US" dirty="0" smtClean="0"/>
              <a:t>Limit investments made in Fiscal Year 18/19</a:t>
            </a:r>
            <a:endParaRPr lang="en-US" dirty="0"/>
          </a:p>
        </p:txBody>
      </p:sp>
    </p:spTree>
    <p:extLst>
      <p:ext uri="{BB962C8B-B14F-4D97-AF65-F5344CB8AC3E}">
        <p14:creationId xmlns:p14="http://schemas.microsoft.com/office/powerpoint/2010/main" val="150612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Five Year Forecast</a:t>
            </a:r>
            <a:endParaRPr lang="en-US" dirty="0"/>
          </a:p>
        </p:txBody>
      </p:sp>
      <p:sp>
        <p:nvSpPr>
          <p:cNvPr id="5" name="Text Placeholder 4"/>
          <p:cNvSpPr>
            <a:spLocks noGrp="1"/>
          </p:cNvSpPr>
          <p:nvPr>
            <p:ph type="body" idx="1"/>
          </p:nvPr>
        </p:nvSpPr>
        <p:spPr/>
        <p:txBody>
          <a:bodyPr>
            <a:normAutofit/>
          </a:bodyPr>
          <a:lstStyle/>
          <a:p>
            <a:r>
              <a:rPr lang="en-US" dirty="0" smtClean="0"/>
              <a:t>Assumptions</a:t>
            </a:r>
          </a:p>
          <a:p>
            <a:r>
              <a:rPr lang="en-US" dirty="0" smtClean="0"/>
              <a:t>Trends</a:t>
            </a:r>
            <a:endParaRPr lang="en-US" dirty="0"/>
          </a:p>
        </p:txBody>
      </p:sp>
      <p:sp>
        <p:nvSpPr>
          <p:cNvPr id="2" name="Slide Number Placeholder 1"/>
          <p:cNvSpPr>
            <a:spLocks noGrp="1"/>
          </p:cNvSpPr>
          <p:nvPr>
            <p:ph type="sldNum" sz="quarter" idx="12"/>
          </p:nvPr>
        </p:nvSpPr>
        <p:spPr/>
        <p:txBody>
          <a:bodyPr/>
          <a:lstStyle/>
          <a:p>
            <a:fld id="{330A0A15-F81A-4D58-8998-69902FEE1052}" type="slidenum">
              <a:rPr lang="en-US" smtClean="0"/>
              <a:t>3</a:t>
            </a:fld>
            <a:endParaRPr lang="en-US"/>
          </a:p>
        </p:txBody>
      </p:sp>
    </p:spTree>
    <p:extLst>
      <p:ext uri="{BB962C8B-B14F-4D97-AF65-F5344CB8AC3E}">
        <p14:creationId xmlns:p14="http://schemas.microsoft.com/office/powerpoint/2010/main" val="1761147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Five Year Forecast Requirement</a:t>
            </a:r>
            <a:br>
              <a:rPr lang="en-US" dirty="0" smtClean="0"/>
            </a:br>
            <a:r>
              <a:rPr lang="en-US" dirty="0"/>
              <a:t>(</a:t>
            </a:r>
            <a:r>
              <a:rPr lang="en-US" dirty="0" smtClean="0"/>
              <a:t>OAC 3301-92-04)</a:t>
            </a:r>
            <a:endParaRPr lang="en-US" dirty="0"/>
          </a:p>
        </p:txBody>
      </p:sp>
      <p:sp>
        <p:nvSpPr>
          <p:cNvPr id="6" name="Content Placeholder 5"/>
          <p:cNvSpPr>
            <a:spLocks noGrp="1"/>
          </p:cNvSpPr>
          <p:nvPr>
            <p:ph idx="1"/>
          </p:nvPr>
        </p:nvSpPr>
        <p:spPr/>
        <p:txBody>
          <a:bodyPr>
            <a:normAutofit fontScale="55000" lnSpcReduction="20000"/>
          </a:bodyPr>
          <a:lstStyle/>
          <a:p>
            <a:r>
              <a:rPr lang="en-US" dirty="0" smtClean="0"/>
              <a:t>(</a:t>
            </a:r>
            <a:r>
              <a:rPr lang="en-US" dirty="0"/>
              <a:t>A) Upon the adoption of an annual appropriation measure but no later than October thirty-first of each fiscal year, a board of education shall submit to the department of education a five-year projection of revenues and expenditures for the current fiscal year and the ensuing four fiscal years. </a:t>
            </a:r>
          </a:p>
          <a:p>
            <a:r>
              <a:rPr lang="en-US" dirty="0"/>
              <a:t>(B) The projection and all updates shall contain information and be in a format as prescribed by the department of education and auditor of state. </a:t>
            </a:r>
          </a:p>
          <a:p>
            <a:r>
              <a:rPr lang="en-US" dirty="0"/>
              <a:t>(C) The department of education or auditor of state may require historical financial information as part of the report. </a:t>
            </a:r>
          </a:p>
          <a:p>
            <a:r>
              <a:rPr lang="en-US" dirty="0"/>
              <a:t>(D) The department of education shall examine, at no cost to the district, the five-year projections and determine whether any further fiscal analysis is needed to ascertain whether a district has the potential to incur a deficit during the first three years of the five-year period. The auditor of state may conduct further audits or analyses and shall notify the department of education of the district's fiscal condition. If after further analysis, the department of education finds that a potential deficit exists in any one of the first three years of the five-year period, the department of education shall notify the district and the auditor of state pursuant to section </a:t>
            </a:r>
            <a:r>
              <a:rPr lang="en-US" dirty="0">
                <a:hlinkClick r:id="rId3" tooltip="Board of education spending plan"/>
              </a:rPr>
              <a:t>5705.391</a:t>
            </a:r>
            <a:r>
              <a:rPr lang="en-US" dirty="0"/>
              <a:t> of the Revised Code. Notification shall consist of a letter from the department of education to the board of education, with a copy to the auditor, identifying the year in which the potential deficit begins. </a:t>
            </a:r>
          </a:p>
          <a:p>
            <a:r>
              <a:rPr lang="en-US" dirty="0"/>
              <a:t>(E) A board of education notified under division (A) of section </a:t>
            </a:r>
            <a:r>
              <a:rPr lang="en-US" dirty="0">
                <a:hlinkClick r:id="rId3" tooltip="Board of education spending plan"/>
              </a:rPr>
              <a:t>5705.391</a:t>
            </a:r>
            <a:r>
              <a:rPr lang="en-US" dirty="0"/>
              <a:t> of the Revised Code shall submit a district approved written plan in a timely manner as required to the department of education to eliminate any current deficits and avoid the projected future deficits. </a:t>
            </a:r>
          </a:p>
          <a:p>
            <a:r>
              <a:rPr lang="en-US" dirty="0"/>
              <a:t>(F) Effective with the fiscal year beginning July 1, 2002, a board of education shall update its five-year projection between April first and May thirty-first of each fiscal year and submit it to the department of education. Nothing precludes a board of education from filing other updates to its five-year projection at any time in addition to the filings required by paragraphs (A) and (F) of rule </a:t>
            </a:r>
            <a:r>
              <a:rPr lang="en-US" dirty="0">
                <a:hlinkClick r:id="rId4" tooltip="Reporting data"/>
              </a:rPr>
              <a:t>3301-92-04</a:t>
            </a:r>
            <a:r>
              <a:rPr lang="en-US" dirty="0"/>
              <a:t> of the Administrative Code. </a:t>
            </a:r>
          </a:p>
          <a:p>
            <a:endParaRPr lang="en-US" dirty="0"/>
          </a:p>
        </p:txBody>
      </p:sp>
      <p:sp>
        <p:nvSpPr>
          <p:cNvPr id="4" name="Slide Number Placeholder 3"/>
          <p:cNvSpPr>
            <a:spLocks noGrp="1"/>
          </p:cNvSpPr>
          <p:nvPr>
            <p:ph type="sldNum" sz="quarter" idx="12"/>
          </p:nvPr>
        </p:nvSpPr>
        <p:spPr/>
        <p:txBody>
          <a:bodyPr/>
          <a:lstStyle/>
          <a:p>
            <a:fld id="{330A0A15-F81A-4D58-8998-69902FEE1052}" type="slidenum">
              <a:rPr lang="en-US" smtClean="0"/>
              <a:t>4</a:t>
            </a:fld>
            <a:endParaRPr lang="en-US"/>
          </a:p>
        </p:txBody>
      </p:sp>
    </p:spTree>
    <p:extLst>
      <p:ext uri="{BB962C8B-B14F-4D97-AF65-F5344CB8AC3E}">
        <p14:creationId xmlns:p14="http://schemas.microsoft.com/office/powerpoint/2010/main" val="4094661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330A0A15-F81A-4D58-8998-69902FEE1052}" type="slidenum">
              <a:rPr lang="en-US" smtClean="0"/>
              <a:t>5</a:t>
            </a:fld>
            <a:endParaRPr lang="en-US"/>
          </a:p>
        </p:txBody>
      </p:sp>
    </p:spTree>
    <p:extLst>
      <p:ext uri="{BB962C8B-B14F-4D97-AF65-F5344CB8AC3E}">
        <p14:creationId xmlns:p14="http://schemas.microsoft.com/office/powerpoint/2010/main" val="3354129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Inputs &amp; Assumptions</a:t>
            </a:r>
            <a:endParaRPr lang="en-US" dirty="0"/>
          </a:p>
        </p:txBody>
      </p:sp>
      <p:sp>
        <p:nvSpPr>
          <p:cNvPr id="3" name="Content Placeholder 2"/>
          <p:cNvSpPr>
            <a:spLocks noGrp="1"/>
          </p:cNvSpPr>
          <p:nvPr>
            <p:ph idx="1"/>
          </p:nvPr>
        </p:nvSpPr>
        <p:spPr>
          <a:xfrm>
            <a:off x="760378" y="1358697"/>
            <a:ext cx="10515600" cy="4703602"/>
          </a:xfrm>
        </p:spPr>
        <p:txBody>
          <a:bodyPr>
            <a:normAutofit/>
          </a:bodyPr>
          <a:lstStyle/>
          <a:p>
            <a:r>
              <a:rPr lang="en-US" sz="1600" dirty="0" smtClean="0"/>
              <a:t>Property Valuations and Tax </a:t>
            </a:r>
            <a:r>
              <a:rPr lang="en-US" sz="1600" dirty="0"/>
              <a:t>C</a:t>
            </a:r>
            <a:r>
              <a:rPr lang="en-US" sz="1600" dirty="0" smtClean="0"/>
              <a:t>ollections</a:t>
            </a:r>
          </a:p>
          <a:p>
            <a:pPr lvl="1" fontAlgn="base"/>
            <a:r>
              <a:rPr lang="en-US" sz="1600" dirty="0" smtClean="0"/>
              <a:t>Cuyahoga County is currently finalizing the reappraisal they performed this year.  Currently we are projecting a 9.5% increase in total property values from last year.  Values increased from $4.8B to $5.2B</a:t>
            </a:r>
            <a:endParaRPr lang="en-US" sz="1600" dirty="0"/>
          </a:p>
          <a:p>
            <a:pPr lvl="1" fontAlgn="base"/>
            <a:r>
              <a:rPr lang="en-US" sz="1600" dirty="0" smtClean="0"/>
              <a:t>Our current property tax collection </a:t>
            </a:r>
            <a:r>
              <a:rPr lang="en-US" sz="1600" dirty="0"/>
              <a:t>rate of </a:t>
            </a:r>
            <a:r>
              <a:rPr lang="en-US" sz="1600" dirty="0" smtClean="0"/>
              <a:t>88.4</a:t>
            </a:r>
            <a:r>
              <a:rPr lang="en-US" sz="1600" dirty="0"/>
              <a:t>% </a:t>
            </a:r>
            <a:r>
              <a:rPr lang="en-US" sz="1600" dirty="0" smtClean="0"/>
              <a:t>is utilized through 2022.  Our current collection decreased 1% from the previous year.</a:t>
            </a:r>
            <a:endParaRPr lang="en-US" sz="1600" dirty="0"/>
          </a:p>
          <a:p>
            <a:pPr lvl="1" fontAlgn="base"/>
            <a:r>
              <a:rPr lang="en-US" sz="1600" dirty="0" smtClean="0"/>
              <a:t>The forecast includes the 4-year, 15-mill levy renewed by voters on 11/8/16, but assumes its expiration on December </a:t>
            </a:r>
            <a:r>
              <a:rPr lang="en-US" sz="1600" dirty="0"/>
              <a:t>31, 2020.</a:t>
            </a:r>
          </a:p>
          <a:p>
            <a:r>
              <a:rPr lang="en-US" sz="1600" dirty="0" smtClean="0"/>
              <a:t>State Foundation Formula</a:t>
            </a:r>
          </a:p>
          <a:p>
            <a:pPr lvl="1"/>
            <a:r>
              <a:rPr lang="en-US" sz="1600" dirty="0" smtClean="0"/>
              <a:t>The forecast utilizes the current foundation formula for all five years.  We are currently in the last year of the current formula.</a:t>
            </a:r>
          </a:p>
          <a:p>
            <a:r>
              <a:rPr lang="en-US" sz="1600" dirty="0" smtClean="0"/>
              <a:t>Enrollment</a:t>
            </a:r>
          </a:p>
          <a:p>
            <a:pPr lvl="1"/>
            <a:r>
              <a:rPr lang="en-US" sz="1600" dirty="0" smtClean="0"/>
              <a:t>In all five years, the enrollment forecast uses 52,319 student full-time equivalents (FTE), which is the current level reflected in the State Foundation Formula. This level is equal to amount students we were funded for in </a:t>
            </a:r>
            <a:r>
              <a:rPr lang="en-US" sz="1600" dirty="0"/>
              <a:t>S</a:t>
            </a:r>
            <a:r>
              <a:rPr lang="en-US" sz="1600" dirty="0" smtClean="0"/>
              <a:t>Y17-18. </a:t>
            </a:r>
          </a:p>
        </p:txBody>
      </p:sp>
      <p:sp>
        <p:nvSpPr>
          <p:cNvPr id="4" name="Slide Number Placeholder 3"/>
          <p:cNvSpPr>
            <a:spLocks noGrp="1"/>
          </p:cNvSpPr>
          <p:nvPr>
            <p:ph type="sldNum" sz="quarter" idx="12"/>
          </p:nvPr>
        </p:nvSpPr>
        <p:spPr/>
        <p:txBody>
          <a:bodyPr/>
          <a:lstStyle/>
          <a:p>
            <a:fld id="{330A0A15-F81A-4D58-8998-69902FEE1052}" type="slidenum">
              <a:rPr lang="en-US" smtClean="0"/>
              <a:t>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43042035"/>
              </p:ext>
            </p:extLst>
          </p:nvPr>
        </p:nvGraphicFramePr>
        <p:xfrm>
          <a:off x="3244910" y="4872355"/>
          <a:ext cx="5546535" cy="1849120"/>
        </p:xfrm>
        <a:graphic>
          <a:graphicData uri="http://schemas.openxmlformats.org/drawingml/2006/table">
            <a:tbl>
              <a:tblPr firstRow="1" bandRow="1">
                <a:tableStyleId>{5C22544A-7EE6-4342-B048-85BDC9FD1C3A}</a:tableStyleId>
              </a:tblPr>
              <a:tblGrid>
                <a:gridCol w="2256790">
                  <a:extLst>
                    <a:ext uri="{9D8B030D-6E8A-4147-A177-3AD203B41FA5}">
                      <a16:colId xmlns:a16="http://schemas.microsoft.com/office/drawing/2014/main" val="20000"/>
                    </a:ext>
                  </a:extLst>
                </a:gridCol>
                <a:gridCol w="1495108">
                  <a:extLst>
                    <a:ext uri="{9D8B030D-6E8A-4147-A177-3AD203B41FA5}">
                      <a16:colId xmlns:a16="http://schemas.microsoft.com/office/drawing/2014/main" val="20001"/>
                    </a:ext>
                  </a:extLst>
                </a:gridCol>
                <a:gridCol w="1794637">
                  <a:extLst>
                    <a:ext uri="{9D8B030D-6E8A-4147-A177-3AD203B41FA5}">
                      <a16:colId xmlns:a16="http://schemas.microsoft.com/office/drawing/2014/main" val="20002"/>
                    </a:ext>
                  </a:extLst>
                </a:gridCol>
              </a:tblGrid>
              <a:tr h="0">
                <a:tc>
                  <a:txBody>
                    <a:bodyPr/>
                    <a:lstStyle/>
                    <a:p>
                      <a:endParaRPr lang="en-US" dirty="0"/>
                    </a:p>
                  </a:txBody>
                  <a:tcPr/>
                </a:tc>
                <a:tc>
                  <a:txBody>
                    <a:bodyPr/>
                    <a:lstStyle/>
                    <a:p>
                      <a:r>
                        <a:rPr lang="en-US" dirty="0" smtClean="0"/>
                        <a:t>May Forecast</a:t>
                      </a:r>
                      <a:endParaRPr lang="en-US" dirty="0"/>
                    </a:p>
                  </a:txBody>
                  <a:tcPr/>
                </a:tc>
                <a:tc>
                  <a:txBody>
                    <a:bodyPr/>
                    <a:lstStyle/>
                    <a:p>
                      <a:pPr algn="ctr"/>
                      <a:r>
                        <a:rPr lang="en-US" dirty="0" smtClean="0"/>
                        <a:t>Current Forecast</a:t>
                      </a:r>
                      <a:endParaRPr lang="en-US" dirty="0"/>
                    </a:p>
                  </a:txBody>
                  <a:tcPr/>
                </a:tc>
                <a:extLst>
                  <a:ext uri="{0D108BD9-81ED-4DB2-BD59-A6C34878D82A}">
                    <a16:rowId xmlns:a16="http://schemas.microsoft.com/office/drawing/2014/main" val="10000"/>
                  </a:ext>
                </a:extLst>
              </a:tr>
              <a:tr h="370840">
                <a:tc>
                  <a:txBody>
                    <a:bodyPr/>
                    <a:lstStyle/>
                    <a:p>
                      <a:r>
                        <a:rPr lang="en-US" dirty="0" smtClean="0"/>
                        <a:t>CMSD</a:t>
                      </a:r>
                    </a:p>
                  </a:txBody>
                  <a:tcPr/>
                </a:tc>
                <a:tc>
                  <a:txBody>
                    <a:bodyPr/>
                    <a:lstStyle/>
                    <a:p>
                      <a:pPr algn="ctr"/>
                      <a:r>
                        <a:rPr lang="en-US" dirty="0" smtClean="0"/>
                        <a:t>35,842</a:t>
                      </a:r>
                      <a:endParaRPr lang="en-US" dirty="0"/>
                    </a:p>
                  </a:txBody>
                  <a:tcPr/>
                </a:tc>
                <a:tc>
                  <a:txBody>
                    <a:bodyPr/>
                    <a:lstStyle/>
                    <a:p>
                      <a:pPr algn="ctr"/>
                      <a:r>
                        <a:rPr lang="en-US" dirty="0" smtClean="0"/>
                        <a:t>36,215</a:t>
                      </a:r>
                      <a:endParaRPr lang="en-US" dirty="0"/>
                    </a:p>
                  </a:txBody>
                  <a:tcPr/>
                </a:tc>
                <a:extLst>
                  <a:ext uri="{0D108BD9-81ED-4DB2-BD59-A6C34878D82A}">
                    <a16:rowId xmlns:a16="http://schemas.microsoft.com/office/drawing/2014/main" val="10001"/>
                  </a:ext>
                </a:extLst>
              </a:tr>
              <a:tr h="370840">
                <a:tc>
                  <a:txBody>
                    <a:bodyPr/>
                    <a:lstStyle/>
                    <a:p>
                      <a:r>
                        <a:rPr lang="en-US" dirty="0" smtClean="0"/>
                        <a:t>Community School</a:t>
                      </a:r>
                      <a:endParaRPr lang="en-US" dirty="0"/>
                    </a:p>
                  </a:txBody>
                  <a:tcPr/>
                </a:tc>
                <a:tc>
                  <a:txBody>
                    <a:bodyPr/>
                    <a:lstStyle/>
                    <a:p>
                      <a:pPr algn="ctr"/>
                      <a:r>
                        <a:rPr lang="en-US" dirty="0" smtClean="0"/>
                        <a:t>15,462</a:t>
                      </a:r>
                      <a:endParaRPr lang="en-US" dirty="0"/>
                    </a:p>
                  </a:txBody>
                  <a:tcPr/>
                </a:tc>
                <a:tc>
                  <a:txBody>
                    <a:bodyPr/>
                    <a:lstStyle/>
                    <a:p>
                      <a:pPr algn="ctr"/>
                      <a:r>
                        <a:rPr lang="en-US" dirty="0" smtClean="0"/>
                        <a:t>14,437</a:t>
                      </a:r>
                      <a:endParaRPr lang="en-US" dirty="0"/>
                    </a:p>
                  </a:txBody>
                  <a:tcPr/>
                </a:tc>
                <a:extLst>
                  <a:ext uri="{0D108BD9-81ED-4DB2-BD59-A6C34878D82A}">
                    <a16:rowId xmlns:a16="http://schemas.microsoft.com/office/drawing/2014/main" val="10002"/>
                  </a:ext>
                </a:extLst>
              </a:tr>
              <a:tr h="370840">
                <a:tc>
                  <a:txBody>
                    <a:bodyPr/>
                    <a:lstStyle/>
                    <a:p>
                      <a:r>
                        <a:rPr lang="en-US" dirty="0" smtClean="0"/>
                        <a:t>Cleveland Scholarship</a:t>
                      </a:r>
                      <a:endParaRPr lang="en-US" dirty="0"/>
                    </a:p>
                  </a:txBody>
                  <a:tcPr/>
                </a:tc>
                <a:tc>
                  <a:txBody>
                    <a:bodyPr/>
                    <a:lstStyle/>
                    <a:p>
                      <a:pPr algn="ctr"/>
                      <a:r>
                        <a:rPr lang="en-US" dirty="0" smtClean="0"/>
                        <a:t>1,366</a:t>
                      </a:r>
                      <a:endParaRPr lang="en-US" dirty="0"/>
                    </a:p>
                  </a:txBody>
                  <a:tcPr/>
                </a:tc>
                <a:tc>
                  <a:txBody>
                    <a:bodyPr/>
                    <a:lstStyle/>
                    <a:p>
                      <a:pPr algn="ctr"/>
                      <a:r>
                        <a:rPr lang="en-US" dirty="0" smtClean="0"/>
                        <a:t>1,414</a:t>
                      </a:r>
                      <a:endParaRPr lang="en-US" dirty="0"/>
                    </a:p>
                  </a:txBody>
                  <a:tcPr/>
                </a:tc>
                <a:extLst>
                  <a:ext uri="{0D108BD9-81ED-4DB2-BD59-A6C34878D82A}">
                    <a16:rowId xmlns:a16="http://schemas.microsoft.com/office/drawing/2014/main" val="10003"/>
                  </a:ext>
                </a:extLst>
              </a:tr>
              <a:tr h="370840">
                <a:tc>
                  <a:txBody>
                    <a:bodyPr/>
                    <a:lstStyle/>
                    <a:p>
                      <a:r>
                        <a:rPr lang="en-US" dirty="0" smtClean="0"/>
                        <a:t>Other</a:t>
                      </a:r>
                      <a:endParaRPr lang="en-US" dirty="0"/>
                    </a:p>
                  </a:txBody>
                  <a:tcPr/>
                </a:tc>
                <a:tc>
                  <a:txBody>
                    <a:bodyPr/>
                    <a:lstStyle/>
                    <a:p>
                      <a:pPr algn="ctr"/>
                      <a:r>
                        <a:rPr lang="en-US" dirty="0" smtClean="0"/>
                        <a:t>250</a:t>
                      </a:r>
                      <a:endParaRPr lang="en-US" dirty="0"/>
                    </a:p>
                  </a:txBody>
                  <a:tcPr/>
                </a:tc>
                <a:tc>
                  <a:txBody>
                    <a:bodyPr/>
                    <a:lstStyle/>
                    <a:p>
                      <a:pPr algn="ctr"/>
                      <a:r>
                        <a:rPr lang="en-US" dirty="0" smtClean="0"/>
                        <a:t>253</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40690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Sources</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7</a:t>
            </a:fld>
            <a:endParaRPr lang="en-US"/>
          </a:p>
        </p:txBody>
      </p:sp>
      <p:graphicFrame>
        <p:nvGraphicFramePr>
          <p:cNvPr id="6" name="Chart 5"/>
          <p:cNvGraphicFramePr/>
          <p:nvPr>
            <p:extLst>
              <p:ext uri="{D42A27DB-BD31-4B8C-83A1-F6EECF244321}">
                <p14:modId xmlns:p14="http://schemas.microsoft.com/office/powerpoint/2010/main" val="1906808133"/>
              </p:ext>
            </p:extLst>
          </p:nvPr>
        </p:nvGraphicFramePr>
        <p:xfrm>
          <a:off x="2192867" y="1529820"/>
          <a:ext cx="7975599" cy="50307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354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Aid</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8</a:t>
            </a:fld>
            <a:endParaRPr lang="en-US"/>
          </a:p>
        </p:txBody>
      </p:sp>
      <p:graphicFrame>
        <p:nvGraphicFramePr>
          <p:cNvPr id="6" name="Chart 5"/>
          <p:cNvGraphicFramePr/>
          <p:nvPr>
            <p:extLst>
              <p:ext uri="{D42A27DB-BD31-4B8C-83A1-F6EECF244321}">
                <p14:modId xmlns:p14="http://schemas.microsoft.com/office/powerpoint/2010/main" val="3510499389"/>
              </p:ext>
            </p:extLst>
          </p:nvPr>
        </p:nvGraphicFramePr>
        <p:xfrm>
          <a:off x="2032000" y="1400175"/>
          <a:ext cx="8128000" cy="52429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8942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Formula Analysis</a:t>
            </a:r>
            <a:endParaRPr lang="en-US" dirty="0"/>
          </a:p>
        </p:txBody>
      </p:sp>
      <p:sp>
        <p:nvSpPr>
          <p:cNvPr id="3" name="Slide Number Placeholder 2"/>
          <p:cNvSpPr>
            <a:spLocks noGrp="1"/>
          </p:cNvSpPr>
          <p:nvPr>
            <p:ph type="sldNum" sz="quarter" idx="12"/>
          </p:nvPr>
        </p:nvSpPr>
        <p:spPr/>
        <p:txBody>
          <a:bodyPr/>
          <a:lstStyle/>
          <a:p>
            <a:fld id="{330A0A15-F81A-4D58-8998-69902FEE1052}" type="slidenum">
              <a:rPr lang="en-US" smtClean="0"/>
              <a:t>9</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309267071"/>
              </p:ext>
            </p:extLst>
          </p:nvPr>
        </p:nvGraphicFramePr>
        <p:xfrm>
          <a:off x="1211263" y="1889125"/>
          <a:ext cx="10163768" cy="3276262"/>
        </p:xfrm>
        <a:graphic>
          <a:graphicData uri="http://schemas.openxmlformats.org/presentationml/2006/ole">
            <mc:AlternateContent xmlns:mc="http://schemas.openxmlformats.org/markup-compatibility/2006">
              <mc:Choice xmlns:v="urn:schemas-microsoft-com:vml" Requires="v">
                <p:oleObj spid="_x0000_s3083" name="Worksheet" r:id="rId4" imgW="6339982" imgH="2049764" progId="Excel.Sheet.12">
                  <p:embed/>
                </p:oleObj>
              </mc:Choice>
              <mc:Fallback>
                <p:oleObj name="Worksheet" r:id="rId4" imgW="6339982" imgH="2049764" progId="Excel.Sheet.12">
                  <p:embed/>
                  <p:pic>
                    <p:nvPicPr>
                      <p:cNvPr id="0" name=""/>
                      <p:cNvPicPr/>
                      <p:nvPr/>
                    </p:nvPicPr>
                    <p:blipFill>
                      <a:blip r:embed="rId5"/>
                      <a:stretch>
                        <a:fillRect/>
                      </a:stretch>
                    </p:blipFill>
                    <p:spPr>
                      <a:xfrm>
                        <a:off x="1211263" y="1889125"/>
                        <a:ext cx="10163768" cy="3276262"/>
                      </a:xfrm>
                      <a:prstGeom prst="rect">
                        <a:avLst/>
                      </a:prstGeom>
                    </p:spPr>
                  </p:pic>
                </p:oleObj>
              </mc:Fallback>
            </mc:AlternateContent>
          </a:graphicData>
        </a:graphic>
      </p:graphicFrame>
    </p:spTree>
    <p:extLst>
      <p:ext uri="{BB962C8B-B14F-4D97-AF65-F5344CB8AC3E}">
        <p14:creationId xmlns:p14="http://schemas.microsoft.com/office/powerpoint/2010/main" val="454723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2329</TotalTime>
  <Words>2189</Words>
  <Application>Microsoft Office PowerPoint</Application>
  <PresentationFormat>Widescreen</PresentationFormat>
  <Paragraphs>251</Paragraphs>
  <Slides>26</Slides>
  <Notes>15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2" baseType="lpstr">
      <vt:lpstr>Arial</vt:lpstr>
      <vt:lpstr>Calibri</vt:lpstr>
      <vt:lpstr>Calibri Light</vt:lpstr>
      <vt:lpstr>Office Theme</vt:lpstr>
      <vt:lpstr>Worksheet</vt:lpstr>
      <vt:lpstr>Microsoft Excel Worksheet</vt:lpstr>
      <vt:lpstr>Five-Year Forecast</vt:lpstr>
      <vt:lpstr>Contents</vt:lpstr>
      <vt:lpstr>The Five Year Forecast</vt:lpstr>
      <vt:lpstr>Five Year Forecast Requirement (OAC 3301-92-04)</vt:lpstr>
      <vt:lpstr>Revenue</vt:lpstr>
      <vt:lpstr>Revenue Inputs &amp; Assumptions</vt:lpstr>
      <vt:lpstr>Revenue Sources</vt:lpstr>
      <vt:lpstr>State Aid</vt:lpstr>
      <vt:lpstr>State Formula Analysis</vt:lpstr>
      <vt:lpstr>Local Property Tax Revenue</vt:lpstr>
      <vt:lpstr>Historic Assessed Valuations</vt:lpstr>
      <vt:lpstr>Property Tax Collection Rates</vt:lpstr>
      <vt:lpstr>Property Tax Abatement Tracking</vt:lpstr>
      <vt:lpstr>Other Sources &amp; Advances</vt:lpstr>
      <vt:lpstr>State Reimbursements</vt:lpstr>
      <vt:lpstr>Revenue Forecast – General Fund</vt:lpstr>
      <vt:lpstr>Expenditures</vt:lpstr>
      <vt:lpstr>Expenditure Inputs &amp; Assumptions</vt:lpstr>
      <vt:lpstr>Personnel Expenditures</vt:lpstr>
      <vt:lpstr>Non-Personnel Expenditures</vt:lpstr>
      <vt:lpstr>Expenditure Forecast – General Fund</vt:lpstr>
      <vt:lpstr>The Five Year Forecast</vt:lpstr>
      <vt:lpstr>Five Year Forecast</vt:lpstr>
      <vt:lpstr>Five Year Forecast w/ decline in Community School</vt:lpstr>
      <vt:lpstr>Spend Category Comparison SY 17 – SY 18</vt:lpstr>
      <vt:lpstr>Opportunities for Cost Savings – Need $28M</vt:lpstr>
    </vt:vector>
  </TitlesOfParts>
  <Company>CMSD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Five-Year Forecast</dc:title>
  <dc:creator>Richey, Derek</dc:creator>
  <cp:lastModifiedBy>Richey, Derek</cp:lastModifiedBy>
  <cp:revision>219</cp:revision>
  <cp:lastPrinted>2018-09-26T17:23:24Z</cp:lastPrinted>
  <dcterms:created xsi:type="dcterms:W3CDTF">2018-04-12T12:09:40Z</dcterms:created>
  <dcterms:modified xsi:type="dcterms:W3CDTF">2018-09-27T15:28:58Z</dcterms:modified>
</cp:coreProperties>
</file>