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7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8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  <p:sldMasterId id="2147483677" r:id="rId3"/>
    <p:sldMasterId id="2147483679" r:id="rId4"/>
    <p:sldMasterId id="2147483681" r:id="rId5"/>
    <p:sldMasterId id="2147483682" r:id="rId6"/>
    <p:sldMasterId id="2147483684" r:id="rId7"/>
    <p:sldMasterId id="2147483686" r:id="rId8"/>
    <p:sldMasterId id="2147483688" r:id="rId9"/>
    <p:sldMasterId id="2147483691" r:id="rId10"/>
    <p:sldMasterId id="2147483693" r:id="rId11"/>
    <p:sldMasterId id="2147483705" r:id="rId12"/>
    <p:sldMasterId id="2147483707" r:id="rId13"/>
    <p:sldMasterId id="2147483709" r:id="rId14"/>
    <p:sldMasterId id="2147483711" r:id="rId15"/>
    <p:sldMasterId id="2147483713" r:id="rId16"/>
  </p:sldMasterIdLst>
  <p:notesMasterIdLst>
    <p:notesMasterId r:id="rId64"/>
  </p:notesMasterIdLst>
  <p:sldIdLst>
    <p:sldId id="263" r:id="rId17"/>
    <p:sldId id="390" r:id="rId18"/>
    <p:sldId id="379" r:id="rId19"/>
    <p:sldId id="384" r:id="rId20"/>
    <p:sldId id="385" r:id="rId21"/>
    <p:sldId id="287" r:id="rId22"/>
    <p:sldId id="274" r:id="rId23"/>
    <p:sldId id="280" r:id="rId24"/>
    <p:sldId id="333" r:id="rId25"/>
    <p:sldId id="334" r:id="rId26"/>
    <p:sldId id="350" r:id="rId27"/>
    <p:sldId id="386" r:id="rId28"/>
    <p:sldId id="387" r:id="rId29"/>
    <p:sldId id="354" r:id="rId30"/>
    <p:sldId id="321" r:id="rId31"/>
    <p:sldId id="258" r:id="rId32"/>
    <p:sldId id="267" r:id="rId33"/>
    <p:sldId id="336" r:id="rId34"/>
    <p:sldId id="341" r:id="rId35"/>
    <p:sldId id="343" r:id="rId36"/>
    <p:sldId id="311" r:id="rId37"/>
    <p:sldId id="360" r:id="rId38"/>
    <p:sldId id="361" r:id="rId39"/>
    <p:sldId id="293" r:id="rId40"/>
    <p:sldId id="296" r:id="rId41"/>
    <p:sldId id="389" r:id="rId42"/>
    <p:sldId id="335" r:id="rId43"/>
    <p:sldId id="297" r:id="rId44"/>
    <p:sldId id="301" r:id="rId45"/>
    <p:sldId id="302" r:id="rId46"/>
    <p:sldId id="303" r:id="rId47"/>
    <p:sldId id="368" r:id="rId48"/>
    <p:sldId id="369" r:id="rId49"/>
    <p:sldId id="370" r:id="rId50"/>
    <p:sldId id="366" r:id="rId51"/>
    <p:sldId id="372" r:id="rId52"/>
    <p:sldId id="375" r:id="rId53"/>
    <p:sldId id="394" r:id="rId54"/>
    <p:sldId id="393" r:id="rId55"/>
    <p:sldId id="376" r:id="rId56"/>
    <p:sldId id="395" r:id="rId57"/>
    <p:sldId id="391" r:id="rId58"/>
    <p:sldId id="285" r:id="rId59"/>
    <p:sldId id="323" r:id="rId60"/>
    <p:sldId id="288" r:id="rId61"/>
    <p:sldId id="289" r:id="rId62"/>
    <p:sldId id="290" r:id="rId6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136" autoAdjust="0"/>
  </p:normalViewPr>
  <p:slideViewPr>
    <p:cSldViewPr snapToGrid="0">
      <p:cViewPr>
        <p:scale>
          <a:sx n="50" d="100"/>
          <a:sy n="50" d="100"/>
        </p:scale>
        <p:origin x="1762" y="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13416-0178-4B8C-B56D-C8D6F0E048E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</dgm:pt>
    <dgm:pt modelId="{6CD55F99-2C57-4DC6-B23E-4715847C54B0}">
      <dgm:prSet/>
      <dgm:spPr/>
      <dgm:t>
        <a:bodyPr/>
        <a:lstStyle/>
        <a:p>
          <a:r>
            <a:rPr lang="en-US" dirty="0" smtClean="0"/>
            <a:t>Integrate human resource, payroll, finance &amp; purchasing systems improving collaboration and customer experience</a:t>
          </a:r>
          <a:endParaRPr lang="en-US" b="1" dirty="0"/>
        </a:p>
      </dgm:t>
    </dgm:pt>
    <dgm:pt modelId="{1D622147-9C5F-4352-946F-4CAB46ABA796}" type="parTrans" cxnId="{D4D41758-FE63-40F1-930A-4788A5D4DF76}">
      <dgm:prSet/>
      <dgm:spPr/>
      <dgm:t>
        <a:bodyPr/>
        <a:lstStyle/>
        <a:p>
          <a:endParaRPr lang="en-US" b="1"/>
        </a:p>
      </dgm:t>
    </dgm:pt>
    <dgm:pt modelId="{56A4EFFB-C4E6-477E-81B0-4F0874170E11}" type="sibTrans" cxnId="{D4D41758-FE63-40F1-930A-4788A5D4DF76}">
      <dgm:prSet/>
      <dgm:spPr/>
      <dgm:t>
        <a:bodyPr/>
        <a:lstStyle/>
        <a:p>
          <a:endParaRPr lang="en-US" b="1"/>
        </a:p>
      </dgm:t>
    </dgm:pt>
    <dgm:pt modelId="{41A1F9F1-81DA-4563-9A29-DFB834DE30DB}">
      <dgm:prSet custT="1"/>
      <dgm:spPr>
        <a:solidFill>
          <a:schemeClr val="accent6"/>
        </a:solidFill>
      </dgm:spPr>
      <dgm:t>
        <a:bodyPr/>
        <a:lstStyle/>
        <a:p>
          <a:r>
            <a:rPr lang="en-US" sz="2200" dirty="0" smtClean="0"/>
            <a:t>Enable us to be faster, smarter, and more efficient in the way we work, giving us the a</a:t>
          </a:r>
          <a:r>
            <a:rPr lang="en-US" sz="2200" b="0" dirty="0" smtClean="0">
              <a:solidFill>
                <a:schemeClr val="bg1"/>
              </a:solidFill>
            </a:rPr>
            <a:t>bility to focus on teaching and learning</a:t>
          </a:r>
          <a:endParaRPr lang="en-US" sz="2200" b="0" dirty="0">
            <a:solidFill>
              <a:schemeClr val="bg1"/>
            </a:solidFill>
          </a:endParaRPr>
        </a:p>
      </dgm:t>
    </dgm:pt>
    <dgm:pt modelId="{FD7C6C6C-C9D2-46EF-B511-9B20A3E99F4D}" type="parTrans" cxnId="{E7562EF4-635F-4BE5-BC9C-896F437FBF5B}">
      <dgm:prSet/>
      <dgm:spPr/>
      <dgm:t>
        <a:bodyPr/>
        <a:lstStyle/>
        <a:p>
          <a:endParaRPr lang="en-US" b="1"/>
        </a:p>
      </dgm:t>
    </dgm:pt>
    <dgm:pt modelId="{5B7CE03E-41E2-42FF-AD4A-9DD3F811B415}" type="sibTrans" cxnId="{E7562EF4-635F-4BE5-BC9C-896F437FBF5B}">
      <dgm:prSet/>
      <dgm:spPr/>
      <dgm:t>
        <a:bodyPr/>
        <a:lstStyle/>
        <a:p>
          <a:endParaRPr lang="en-US" b="1"/>
        </a:p>
      </dgm:t>
    </dgm:pt>
    <dgm:pt modelId="{D2AFF537-DA1D-4E86-9EDE-8227A57C0079}">
      <dgm:prSet/>
      <dgm:spPr/>
      <dgm:t>
        <a:bodyPr/>
        <a:lstStyle/>
        <a:p>
          <a:r>
            <a:rPr lang="en-US" dirty="0" smtClean="0"/>
            <a:t>Reduce manual workloads and streamline processes while maintaining accurate data</a:t>
          </a:r>
          <a:endParaRPr lang="en-US" b="1" dirty="0"/>
        </a:p>
      </dgm:t>
    </dgm:pt>
    <dgm:pt modelId="{6AE763EC-3328-4C5B-9F53-7993D3FB7427}" type="parTrans" cxnId="{01155AA1-5CF1-4F4B-A83D-80B806BE77B8}">
      <dgm:prSet/>
      <dgm:spPr/>
      <dgm:t>
        <a:bodyPr/>
        <a:lstStyle/>
        <a:p>
          <a:endParaRPr lang="en-US" b="1"/>
        </a:p>
      </dgm:t>
    </dgm:pt>
    <dgm:pt modelId="{2B2F91D3-1AFA-4137-97DC-C647C2413AA6}" type="sibTrans" cxnId="{01155AA1-5CF1-4F4B-A83D-80B806BE77B8}">
      <dgm:prSet/>
      <dgm:spPr/>
      <dgm:t>
        <a:bodyPr/>
        <a:lstStyle/>
        <a:p>
          <a:endParaRPr lang="en-US" b="1"/>
        </a:p>
      </dgm:t>
    </dgm:pt>
    <dgm:pt modelId="{7C5681D8-8672-426C-B70F-12019CCD06E5}">
      <dgm:prSet/>
      <dgm:spPr/>
      <dgm:t>
        <a:bodyPr/>
        <a:lstStyle/>
        <a:p>
          <a:pPr rtl="0"/>
          <a:r>
            <a:rPr lang="en-US" dirty="0" smtClean="0"/>
            <a:t>Permit employees to securely manage their personal and work information remotely 24/7.</a:t>
          </a:r>
          <a:endParaRPr lang="en-US" b="1" dirty="0"/>
        </a:p>
      </dgm:t>
    </dgm:pt>
    <dgm:pt modelId="{F6D9FA0F-6E93-416B-BCAA-82076B2FAC0B}" type="parTrans" cxnId="{C24AA837-B457-440F-9A45-089E390DAAED}">
      <dgm:prSet/>
      <dgm:spPr/>
      <dgm:t>
        <a:bodyPr/>
        <a:lstStyle/>
        <a:p>
          <a:endParaRPr lang="en-US" b="1"/>
        </a:p>
      </dgm:t>
    </dgm:pt>
    <dgm:pt modelId="{0EA5B2B1-968E-4BA9-8A14-7B9A13712C8E}" type="sibTrans" cxnId="{C24AA837-B457-440F-9A45-089E390DAAED}">
      <dgm:prSet/>
      <dgm:spPr/>
      <dgm:t>
        <a:bodyPr/>
        <a:lstStyle/>
        <a:p>
          <a:endParaRPr lang="en-US" b="1"/>
        </a:p>
      </dgm:t>
    </dgm:pt>
    <dgm:pt modelId="{2665831A-B51D-49B3-9892-C0AA965B3768}" type="pres">
      <dgm:prSet presAssocID="{11F13416-0178-4B8C-B56D-C8D6F0E048E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3AFB5C-84C5-410D-BA41-795C70CBB343}" type="pres">
      <dgm:prSet presAssocID="{41A1F9F1-81DA-4563-9A29-DFB834DE30DB}" presName="centerShape" presStyleLbl="node0" presStyleIdx="0" presStyleCnt="1" custScaleX="144033" custScaleY="144033" custLinFactNeighborX="38475" custLinFactNeighborY="-20832"/>
      <dgm:spPr/>
      <dgm:t>
        <a:bodyPr/>
        <a:lstStyle/>
        <a:p>
          <a:endParaRPr lang="en-US"/>
        </a:p>
      </dgm:t>
    </dgm:pt>
    <dgm:pt modelId="{B8B7628F-9DF6-4F3E-978B-908894E1814A}" type="pres">
      <dgm:prSet presAssocID="{6AE763EC-3328-4C5B-9F53-7993D3FB742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BA1D06F-9270-4851-B987-D7C048EEB7F2}" type="pres">
      <dgm:prSet presAssocID="{D2AFF537-DA1D-4E86-9EDE-8227A57C0079}" presName="node" presStyleLbl="node1" presStyleIdx="0" presStyleCnt="3" custScaleX="151614" custScaleY="81222" custRadScaleRad="130225" custRadScaleInc="19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4A462-F667-4AFC-9431-CF9B46BCB95C}" type="pres">
      <dgm:prSet presAssocID="{1D622147-9C5F-4352-946F-4CAB46ABA796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197A192-89DD-4812-B1EE-C30CA373C7E1}" type="pres">
      <dgm:prSet presAssocID="{6CD55F99-2C57-4DC6-B23E-4715847C54B0}" presName="node" presStyleLbl="node1" presStyleIdx="1" presStyleCnt="3" custScaleX="151614" custScaleY="81222" custRadScaleRad="98880" custRadScaleInc="-107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B69D2-E586-40D2-AC08-99AD96E4C335}" type="pres">
      <dgm:prSet presAssocID="{F6D9FA0F-6E93-416B-BCAA-82076B2FAC0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0279AA35-5159-490B-889A-2E62884D9F87}" type="pres">
      <dgm:prSet presAssocID="{7C5681D8-8672-426C-B70F-12019CCD06E5}" presName="node" presStyleLbl="node1" presStyleIdx="2" presStyleCnt="3" custScaleX="151614" custScaleY="81222" custRadScaleRad="90746" custRadScaleInc="-258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41758-FE63-40F1-930A-4788A5D4DF76}" srcId="{41A1F9F1-81DA-4563-9A29-DFB834DE30DB}" destId="{6CD55F99-2C57-4DC6-B23E-4715847C54B0}" srcOrd="1" destOrd="0" parTransId="{1D622147-9C5F-4352-946F-4CAB46ABA796}" sibTransId="{56A4EFFB-C4E6-477E-81B0-4F0874170E11}"/>
    <dgm:cxn modelId="{C24AA837-B457-440F-9A45-089E390DAAED}" srcId="{41A1F9F1-81DA-4563-9A29-DFB834DE30DB}" destId="{7C5681D8-8672-426C-B70F-12019CCD06E5}" srcOrd="2" destOrd="0" parTransId="{F6D9FA0F-6E93-416B-BCAA-82076B2FAC0B}" sibTransId="{0EA5B2B1-968E-4BA9-8A14-7B9A13712C8E}"/>
    <dgm:cxn modelId="{01155AA1-5CF1-4F4B-A83D-80B806BE77B8}" srcId="{41A1F9F1-81DA-4563-9A29-DFB834DE30DB}" destId="{D2AFF537-DA1D-4E86-9EDE-8227A57C0079}" srcOrd="0" destOrd="0" parTransId="{6AE763EC-3328-4C5B-9F53-7993D3FB7427}" sibTransId="{2B2F91D3-1AFA-4137-97DC-C647C2413AA6}"/>
    <dgm:cxn modelId="{EBCECFEE-5C0A-4D06-B5D8-724B468E42C7}" type="presOf" srcId="{1D622147-9C5F-4352-946F-4CAB46ABA796}" destId="{A314A462-F667-4AFC-9431-CF9B46BCB95C}" srcOrd="0" destOrd="0" presId="urn:microsoft.com/office/officeart/2005/8/layout/radial4"/>
    <dgm:cxn modelId="{9271D629-C1D1-4C83-84B0-ECD0FBB8873B}" type="presOf" srcId="{F6D9FA0F-6E93-416B-BCAA-82076B2FAC0B}" destId="{171B69D2-E586-40D2-AC08-99AD96E4C335}" srcOrd="0" destOrd="0" presId="urn:microsoft.com/office/officeart/2005/8/layout/radial4"/>
    <dgm:cxn modelId="{3A7974E9-F7DB-458A-B6EB-E9DE08FC0673}" type="presOf" srcId="{D2AFF537-DA1D-4E86-9EDE-8227A57C0079}" destId="{DBA1D06F-9270-4851-B987-D7C048EEB7F2}" srcOrd="0" destOrd="0" presId="urn:microsoft.com/office/officeart/2005/8/layout/radial4"/>
    <dgm:cxn modelId="{27A713B0-07A6-408C-96CD-D8B12C4FD041}" type="presOf" srcId="{41A1F9F1-81DA-4563-9A29-DFB834DE30DB}" destId="{6A3AFB5C-84C5-410D-BA41-795C70CBB343}" srcOrd="0" destOrd="0" presId="urn:microsoft.com/office/officeart/2005/8/layout/radial4"/>
    <dgm:cxn modelId="{E7562EF4-635F-4BE5-BC9C-896F437FBF5B}" srcId="{11F13416-0178-4B8C-B56D-C8D6F0E048EC}" destId="{41A1F9F1-81DA-4563-9A29-DFB834DE30DB}" srcOrd="0" destOrd="0" parTransId="{FD7C6C6C-C9D2-46EF-B511-9B20A3E99F4D}" sibTransId="{5B7CE03E-41E2-42FF-AD4A-9DD3F811B415}"/>
    <dgm:cxn modelId="{0564EA5E-1DE5-42D3-A078-5708C34ABA21}" type="presOf" srcId="{6AE763EC-3328-4C5B-9F53-7993D3FB7427}" destId="{B8B7628F-9DF6-4F3E-978B-908894E1814A}" srcOrd="0" destOrd="0" presId="urn:microsoft.com/office/officeart/2005/8/layout/radial4"/>
    <dgm:cxn modelId="{58429E3C-058C-4B6B-81B7-09C690CC6067}" type="presOf" srcId="{6CD55F99-2C57-4DC6-B23E-4715847C54B0}" destId="{2197A192-89DD-4812-B1EE-C30CA373C7E1}" srcOrd="0" destOrd="0" presId="urn:microsoft.com/office/officeart/2005/8/layout/radial4"/>
    <dgm:cxn modelId="{52731A71-AF46-4BC5-8F0C-FFEFFD8B1DAA}" type="presOf" srcId="{11F13416-0178-4B8C-B56D-C8D6F0E048EC}" destId="{2665831A-B51D-49B3-9892-C0AA965B3768}" srcOrd="0" destOrd="0" presId="urn:microsoft.com/office/officeart/2005/8/layout/radial4"/>
    <dgm:cxn modelId="{C04AEF52-8B61-4047-957C-E10D70FD58CF}" type="presOf" srcId="{7C5681D8-8672-426C-B70F-12019CCD06E5}" destId="{0279AA35-5159-490B-889A-2E62884D9F87}" srcOrd="0" destOrd="0" presId="urn:microsoft.com/office/officeart/2005/8/layout/radial4"/>
    <dgm:cxn modelId="{7D7741D5-5395-4FBA-BB17-01C57454EBE6}" type="presParOf" srcId="{2665831A-B51D-49B3-9892-C0AA965B3768}" destId="{6A3AFB5C-84C5-410D-BA41-795C70CBB343}" srcOrd="0" destOrd="0" presId="urn:microsoft.com/office/officeart/2005/8/layout/radial4"/>
    <dgm:cxn modelId="{E2874106-7FB5-42D5-AC8F-F74942CD359C}" type="presParOf" srcId="{2665831A-B51D-49B3-9892-C0AA965B3768}" destId="{B8B7628F-9DF6-4F3E-978B-908894E1814A}" srcOrd="1" destOrd="0" presId="urn:microsoft.com/office/officeart/2005/8/layout/radial4"/>
    <dgm:cxn modelId="{010FED0C-2C3A-47EB-AAB8-9D59B64E35BE}" type="presParOf" srcId="{2665831A-B51D-49B3-9892-C0AA965B3768}" destId="{DBA1D06F-9270-4851-B987-D7C048EEB7F2}" srcOrd="2" destOrd="0" presId="urn:microsoft.com/office/officeart/2005/8/layout/radial4"/>
    <dgm:cxn modelId="{C2FC7A78-F40C-467A-BCF8-7703306E9BE4}" type="presParOf" srcId="{2665831A-B51D-49B3-9892-C0AA965B3768}" destId="{A314A462-F667-4AFC-9431-CF9B46BCB95C}" srcOrd="3" destOrd="0" presId="urn:microsoft.com/office/officeart/2005/8/layout/radial4"/>
    <dgm:cxn modelId="{293CB9B0-6954-4827-A0FF-252523C3D042}" type="presParOf" srcId="{2665831A-B51D-49B3-9892-C0AA965B3768}" destId="{2197A192-89DD-4812-B1EE-C30CA373C7E1}" srcOrd="4" destOrd="0" presId="urn:microsoft.com/office/officeart/2005/8/layout/radial4"/>
    <dgm:cxn modelId="{38B716A7-9DA0-40C9-AB2F-A1C13C8F7B6C}" type="presParOf" srcId="{2665831A-B51D-49B3-9892-C0AA965B3768}" destId="{171B69D2-E586-40D2-AC08-99AD96E4C335}" srcOrd="5" destOrd="0" presId="urn:microsoft.com/office/officeart/2005/8/layout/radial4"/>
    <dgm:cxn modelId="{8AE0AF04-C09C-4F44-9165-230EBD9AD4E7}" type="presParOf" srcId="{2665831A-B51D-49B3-9892-C0AA965B3768}" destId="{0279AA35-5159-490B-889A-2E62884D9F8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E46DA-E746-41C5-B731-F26B7D52FF0F}" type="doc">
      <dgm:prSet loTypeId="urn:microsoft.com/office/officeart/2005/8/layout/vList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A8591E-C10E-4C0C-9F44-51287FCA941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Ability to Focus on Teaching and Learning</a:t>
          </a:r>
          <a:endParaRPr lang="en-US" sz="1800" b="1" dirty="0">
            <a:solidFill>
              <a:schemeClr val="tx1"/>
            </a:solidFill>
          </a:endParaRPr>
        </a:p>
      </dgm:t>
    </dgm:pt>
    <dgm:pt modelId="{CB50011B-3D77-40D5-BE61-7FFF39D0BD04}" type="parTrans" cxnId="{9BF376B2-41D9-4E4F-ADB6-D5C315D387F8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E85BD57A-FDD5-4557-8333-C675F65D7A22}" type="sibTrans" cxnId="{9BF376B2-41D9-4E4F-ADB6-D5C315D387F8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8086A0B3-8F66-44F6-8E3C-CDECCB86659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Current, Efficient &amp; Effective Processes</a:t>
          </a:r>
          <a:endParaRPr lang="en-US" sz="1400" dirty="0">
            <a:solidFill>
              <a:schemeClr val="tx1"/>
            </a:solidFill>
          </a:endParaRPr>
        </a:p>
      </dgm:t>
    </dgm:pt>
    <dgm:pt modelId="{3C13197E-E4D8-4BB3-AD06-0689969D8F93}" type="parTrans" cxnId="{597AF772-55F7-4DC1-BF09-32AE92C04492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05CE7697-E10F-4A29-B52E-E9A405736252}" type="sibTrans" cxnId="{597AF772-55F7-4DC1-BF09-32AE92C04492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F51B220F-4767-42D9-8633-E0B0091DCD58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Eliminates redundant processes and minimizes manual work</a:t>
          </a:r>
          <a:endParaRPr lang="en-US" sz="1400" dirty="0">
            <a:solidFill>
              <a:schemeClr val="tx1"/>
            </a:solidFill>
          </a:endParaRPr>
        </a:p>
      </dgm:t>
    </dgm:pt>
    <dgm:pt modelId="{73EAEB36-E78C-49BA-8405-F2597479AD1A}" type="parTrans" cxnId="{EB70D32D-7AE9-4637-A45D-D1FBB469C20E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61519484-1F79-4213-82DC-8DC71D463F10}" type="sibTrans" cxnId="{EB70D32D-7AE9-4637-A45D-D1FBB469C20E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97E05129-1C42-433C-ADF2-7DF61FFA6EAC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Breaking Down Silos to Improve Customer Experience</a:t>
          </a:r>
          <a:endParaRPr lang="en-US" sz="1800" b="1" dirty="0">
            <a:solidFill>
              <a:schemeClr val="tx1"/>
            </a:solidFill>
          </a:endParaRPr>
        </a:p>
      </dgm:t>
    </dgm:pt>
    <dgm:pt modelId="{7D587312-DED2-44D4-9195-4FF8118495F5}" type="parTrans" cxnId="{F9C09F80-DC5A-4A37-842D-3ED11EC2DAEA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4872E4AF-8579-4814-A0A8-1F4916028D66}" type="sibTrans" cxnId="{F9C09F80-DC5A-4A37-842D-3ED11EC2DAEA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2B60C9EE-1439-4118-9DB1-E95735524786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Integrated Systems: HR, Payroll, Finance &amp; Procurement</a:t>
          </a:r>
          <a:endParaRPr lang="en-US" sz="1400" dirty="0">
            <a:solidFill>
              <a:schemeClr val="tx1"/>
            </a:solidFill>
          </a:endParaRPr>
        </a:p>
      </dgm:t>
    </dgm:pt>
    <dgm:pt modelId="{41F22CB4-8B22-4A74-8FF0-9BFE2A2246F4}" type="parTrans" cxnId="{2F7C2C4E-1E11-4928-A752-893C2E12B9BA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853C1AA9-6111-471E-89B3-C1EDDD924151}" type="sibTrans" cxnId="{2F7C2C4E-1E11-4928-A752-893C2E12B9BA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70E31512-B1BE-4932-9DFC-882D2C00F0F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One Source of Data</a:t>
          </a:r>
          <a:endParaRPr lang="en-US" sz="1800" b="1" dirty="0">
            <a:solidFill>
              <a:schemeClr val="tx1"/>
            </a:solidFill>
          </a:endParaRPr>
        </a:p>
      </dgm:t>
    </dgm:pt>
    <dgm:pt modelId="{FCBCE505-4DBD-442D-AD15-C623F59990C8}" type="parTrans" cxnId="{55E6D4AE-8C04-4131-8252-2C8F48117F6E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B986D0E4-81BD-42E3-9DEC-8A882E9C8803}" type="sibTrans" cxnId="{55E6D4AE-8C04-4131-8252-2C8F48117F6E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2D618C5E-CDC0-4FC9-9C1C-0E04EADC497C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Fully Supported</a:t>
          </a:r>
          <a:endParaRPr lang="en-US" sz="1800" b="1" dirty="0">
            <a:solidFill>
              <a:schemeClr val="tx1"/>
            </a:solidFill>
          </a:endParaRPr>
        </a:p>
      </dgm:t>
    </dgm:pt>
    <dgm:pt modelId="{58F59ABE-D5A6-4B6D-9082-637AEAB409C9}" type="parTrans" cxnId="{8BDD8FB5-779F-4281-9DEF-E66D950BA110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4FA9304C-A1F0-4E17-9249-3FD3F38B38CF}" type="sibTrans" cxnId="{8BDD8FB5-779F-4281-9DEF-E66D950BA110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41FF80AF-EB24-45C8-9BD3-04049D1B8D14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Shift from technology support to academic enablement</a:t>
          </a:r>
          <a:endParaRPr lang="en-US" sz="1400" dirty="0">
            <a:solidFill>
              <a:schemeClr val="tx1"/>
            </a:solidFill>
          </a:endParaRPr>
        </a:p>
      </dgm:t>
    </dgm:pt>
    <dgm:pt modelId="{0F416A65-7DBB-429E-84C4-5AF3967F23BB}" type="parTrans" cxnId="{9C910174-E08A-4BA4-B182-4F1681E7E8FA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57BA53FE-930D-4DE3-8434-47D32FF2871D}" type="sibTrans" cxnId="{9C910174-E08A-4BA4-B182-4F1681E7E8FA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A49ACFD0-8B27-4E68-AA36-0C2807D29D16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User Friendly</a:t>
          </a:r>
          <a:endParaRPr lang="en-US" sz="1400" dirty="0">
            <a:solidFill>
              <a:schemeClr val="tx1"/>
            </a:solidFill>
          </a:endParaRPr>
        </a:p>
      </dgm:t>
    </dgm:pt>
    <dgm:pt modelId="{EB1FC6C9-3D15-4D2F-A447-18715F7438C0}" type="parTrans" cxnId="{25A27F79-9CC0-4D22-B630-8BED0CB9BE7C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2E28804E-FD4A-486D-9213-99052DA9D723}" type="sibTrans" cxnId="{25A27F79-9CC0-4D22-B630-8BED0CB9BE7C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2EBD4611-DAAE-40AA-9E97-19F7EAFE066A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Cloud solution</a:t>
          </a:r>
          <a:endParaRPr lang="en-US" sz="1400" dirty="0">
            <a:solidFill>
              <a:schemeClr val="tx1"/>
            </a:solidFill>
          </a:endParaRPr>
        </a:p>
      </dgm:t>
    </dgm:pt>
    <dgm:pt modelId="{5B698A80-394A-4380-B9A9-B0C4B7174E0C}" type="parTrans" cxnId="{7AB630BF-47F4-412E-811E-B6E779A8D8CE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1D4B7F7F-0F86-4A42-A444-67DF7790ADA4}" type="sibTrans" cxnId="{7AB630BF-47F4-412E-811E-B6E779A8D8CE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881EEADF-08B0-4AB0-9D10-307AD9B625D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Aligns with The Cleveland Plan</a:t>
          </a:r>
          <a:endParaRPr lang="en-US" sz="1800" b="1" dirty="0">
            <a:solidFill>
              <a:schemeClr val="tx1"/>
            </a:solidFill>
          </a:endParaRPr>
        </a:p>
      </dgm:t>
    </dgm:pt>
    <dgm:pt modelId="{C8D00EF9-0D9E-4639-ACFD-DD27453919BE}" type="parTrans" cxnId="{5CE076F4-7D2B-4F5D-8544-19ECB0357237}">
      <dgm:prSet/>
      <dgm:spPr/>
      <dgm:t>
        <a:bodyPr/>
        <a:lstStyle/>
        <a:p>
          <a:endParaRPr lang="en-US" sz="3600"/>
        </a:p>
      </dgm:t>
    </dgm:pt>
    <dgm:pt modelId="{E62D4039-8152-4408-8696-8BA7CAE82162}" type="sibTrans" cxnId="{5CE076F4-7D2B-4F5D-8544-19ECB0357237}">
      <dgm:prSet/>
      <dgm:spPr/>
      <dgm:t>
        <a:bodyPr/>
        <a:lstStyle/>
        <a:p>
          <a:endParaRPr lang="en-US" sz="3600"/>
        </a:p>
      </dgm:t>
    </dgm:pt>
    <dgm:pt modelId="{FB1D6477-AA63-41B8-A2FE-ED350C83B076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Flexible, user- friendly reports</a:t>
          </a:r>
          <a:endParaRPr lang="en-US" sz="1800" b="1" dirty="0">
            <a:solidFill>
              <a:schemeClr val="tx1"/>
            </a:solidFill>
          </a:endParaRPr>
        </a:p>
      </dgm:t>
    </dgm:pt>
    <dgm:pt modelId="{31D02983-D696-4C7E-AD67-05579776A043}" type="parTrans" cxnId="{CB78AA3E-0505-4750-B475-8FBE5C44DCF2}">
      <dgm:prSet/>
      <dgm:spPr/>
      <dgm:t>
        <a:bodyPr/>
        <a:lstStyle/>
        <a:p>
          <a:endParaRPr lang="en-US" sz="2000"/>
        </a:p>
      </dgm:t>
    </dgm:pt>
    <dgm:pt modelId="{5BC739AC-EC23-4887-A2C8-0DFAEE433384}" type="sibTrans" cxnId="{CB78AA3E-0505-4750-B475-8FBE5C44DCF2}">
      <dgm:prSet/>
      <dgm:spPr/>
      <dgm:t>
        <a:bodyPr/>
        <a:lstStyle/>
        <a:p>
          <a:endParaRPr lang="en-US" sz="2000"/>
        </a:p>
      </dgm:t>
    </dgm:pt>
    <dgm:pt modelId="{7F9A85D6-4731-49D0-A6AC-CE9D0E81A22D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Promotes Collaboration</a:t>
          </a:r>
          <a:endParaRPr lang="en-US" sz="1400" dirty="0">
            <a:solidFill>
              <a:schemeClr val="tx1"/>
            </a:solidFill>
          </a:endParaRPr>
        </a:p>
      </dgm:t>
    </dgm:pt>
    <dgm:pt modelId="{F29375C2-8083-4EB5-B81D-995623E130D7}" type="parTrans" cxnId="{74CAE112-EC00-4F0B-B8C4-70BDC1B09554}">
      <dgm:prSet/>
      <dgm:spPr/>
      <dgm:t>
        <a:bodyPr/>
        <a:lstStyle/>
        <a:p>
          <a:endParaRPr lang="en-US" sz="2000"/>
        </a:p>
      </dgm:t>
    </dgm:pt>
    <dgm:pt modelId="{B373FC90-3667-4936-B6EC-F51D601E921A}" type="sibTrans" cxnId="{74CAE112-EC00-4F0B-B8C4-70BDC1B09554}">
      <dgm:prSet/>
      <dgm:spPr/>
      <dgm:t>
        <a:bodyPr/>
        <a:lstStyle/>
        <a:p>
          <a:endParaRPr lang="en-US" sz="2000"/>
        </a:p>
      </dgm:t>
    </dgm:pt>
    <dgm:pt modelId="{5BEE9A4B-095F-4AD4-A810-FA63B26D0FF2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Improves collaboration</a:t>
          </a:r>
          <a:endParaRPr lang="en-US" sz="1400" dirty="0">
            <a:solidFill>
              <a:schemeClr val="tx1"/>
            </a:solidFill>
          </a:endParaRPr>
        </a:p>
      </dgm:t>
    </dgm:pt>
    <dgm:pt modelId="{B40E629C-70A3-44EB-A53F-432A4CAFEF64}" type="parTrans" cxnId="{64B637C9-FFC3-4FC9-9E2B-93FF29783BAA}">
      <dgm:prSet/>
      <dgm:spPr/>
      <dgm:t>
        <a:bodyPr/>
        <a:lstStyle/>
        <a:p>
          <a:endParaRPr lang="en-US" sz="2000"/>
        </a:p>
      </dgm:t>
    </dgm:pt>
    <dgm:pt modelId="{258A579E-0C9C-454E-99BE-0391DE6BEF1D}" type="sibTrans" cxnId="{64B637C9-FFC3-4FC9-9E2B-93FF29783BAA}">
      <dgm:prSet/>
      <dgm:spPr/>
      <dgm:t>
        <a:bodyPr/>
        <a:lstStyle/>
        <a:p>
          <a:endParaRPr lang="en-US" sz="2000"/>
        </a:p>
      </dgm:t>
    </dgm:pt>
    <dgm:pt modelId="{3321BC93-599F-417D-B0CD-4D59CE33B1EF}">
      <dgm:prSet phldrT="[Text]"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8E153DF0-86C0-4DB3-9305-84DFA636F597}" type="parTrans" cxnId="{B04F7DE0-BC5A-43EA-9640-31B3347BC9E9}">
      <dgm:prSet/>
      <dgm:spPr/>
      <dgm:t>
        <a:bodyPr/>
        <a:lstStyle/>
        <a:p>
          <a:endParaRPr lang="en-US" sz="2000"/>
        </a:p>
      </dgm:t>
    </dgm:pt>
    <dgm:pt modelId="{B4480AFE-BB70-446B-A799-93D102783262}" type="sibTrans" cxnId="{B04F7DE0-BC5A-43EA-9640-31B3347BC9E9}">
      <dgm:prSet/>
      <dgm:spPr/>
      <dgm:t>
        <a:bodyPr/>
        <a:lstStyle/>
        <a:p>
          <a:endParaRPr lang="en-US" sz="2000"/>
        </a:p>
      </dgm:t>
    </dgm:pt>
    <dgm:pt modelId="{2E57F94F-2EB1-4605-AFDC-558AF33A2B42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Improves Employee Self Service capabilities</a:t>
          </a:r>
          <a:endParaRPr lang="en-US" sz="1400" dirty="0">
            <a:solidFill>
              <a:schemeClr val="tx1"/>
            </a:solidFill>
          </a:endParaRPr>
        </a:p>
      </dgm:t>
    </dgm:pt>
    <dgm:pt modelId="{63AA72CA-5614-4713-A301-2E5DAB3B104A}" type="parTrans" cxnId="{E7F1C828-47EA-4796-B811-024B949916B8}">
      <dgm:prSet/>
      <dgm:spPr/>
      <dgm:t>
        <a:bodyPr/>
        <a:lstStyle/>
        <a:p>
          <a:endParaRPr lang="en-US" sz="2000"/>
        </a:p>
      </dgm:t>
    </dgm:pt>
    <dgm:pt modelId="{4C97671E-AC73-494B-9608-64015F93B47F}" type="sibTrans" cxnId="{E7F1C828-47EA-4796-B811-024B949916B8}">
      <dgm:prSet/>
      <dgm:spPr/>
      <dgm:t>
        <a:bodyPr/>
        <a:lstStyle/>
        <a:p>
          <a:endParaRPr lang="en-US" sz="2000"/>
        </a:p>
      </dgm:t>
    </dgm:pt>
    <dgm:pt modelId="{3E709489-85D7-48B4-A2A8-80B0EB72DB34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Systems stay current</a:t>
          </a:r>
          <a:endParaRPr lang="en-US" sz="1400" dirty="0">
            <a:solidFill>
              <a:schemeClr val="tx1"/>
            </a:solidFill>
          </a:endParaRPr>
        </a:p>
      </dgm:t>
    </dgm:pt>
    <dgm:pt modelId="{AFE51E64-B426-474E-857F-4CC590AEB756}" type="parTrans" cxnId="{CB81542A-CB57-4485-A023-B95B73BA3B43}">
      <dgm:prSet/>
      <dgm:spPr/>
      <dgm:t>
        <a:bodyPr/>
        <a:lstStyle/>
        <a:p>
          <a:endParaRPr lang="en-US"/>
        </a:p>
      </dgm:t>
    </dgm:pt>
    <dgm:pt modelId="{E78C5910-BB8F-40C8-88F1-B927488F432E}" type="sibTrans" cxnId="{CB81542A-CB57-4485-A023-B95B73BA3B43}">
      <dgm:prSet/>
      <dgm:spPr/>
      <dgm:t>
        <a:bodyPr/>
        <a:lstStyle/>
        <a:p>
          <a:endParaRPr lang="en-US"/>
        </a:p>
      </dgm:t>
    </dgm:pt>
    <dgm:pt modelId="{7AB6E16A-23CF-4385-805E-988A48008AC8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Enables Central Office to focus on key support and governance roles</a:t>
          </a:r>
          <a:endParaRPr lang="en-US" sz="1400" dirty="0">
            <a:solidFill>
              <a:schemeClr val="tx1"/>
            </a:solidFill>
          </a:endParaRPr>
        </a:p>
      </dgm:t>
    </dgm:pt>
    <dgm:pt modelId="{CECA793A-6513-41ED-8314-3AE887304792}" type="parTrans" cxnId="{5826B160-1589-4AB3-AEDD-C0537736492A}">
      <dgm:prSet/>
      <dgm:spPr/>
      <dgm:t>
        <a:bodyPr/>
        <a:lstStyle/>
        <a:p>
          <a:endParaRPr lang="en-US"/>
        </a:p>
      </dgm:t>
    </dgm:pt>
    <dgm:pt modelId="{985F6CAA-141D-4894-A0AD-C7FCF47B0966}" type="sibTrans" cxnId="{5826B160-1589-4AB3-AEDD-C0537736492A}">
      <dgm:prSet/>
      <dgm:spPr/>
      <dgm:t>
        <a:bodyPr/>
        <a:lstStyle/>
        <a:p>
          <a:endParaRPr lang="en-US"/>
        </a:p>
      </dgm:t>
    </dgm:pt>
    <dgm:pt modelId="{6DFEC184-1C1B-4C7C-A87F-B17570A2EAE3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Data transparency throughout the district</a:t>
          </a:r>
          <a:endParaRPr lang="en-US" sz="1400" dirty="0">
            <a:solidFill>
              <a:schemeClr val="tx1"/>
            </a:solidFill>
          </a:endParaRPr>
        </a:p>
      </dgm:t>
    </dgm:pt>
    <dgm:pt modelId="{0D8A6636-6680-4AFB-8921-CB20A16CFE18}" type="parTrans" cxnId="{E9182516-C42C-426E-BE77-52E835341DBE}">
      <dgm:prSet/>
      <dgm:spPr/>
      <dgm:t>
        <a:bodyPr/>
        <a:lstStyle/>
        <a:p>
          <a:endParaRPr lang="en-US"/>
        </a:p>
      </dgm:t>
    </dgm:pt>
    <dgm:pt modelId="{4C085299-86A3-4495-92EA-EEA508C72B00}" type="sibTrans" cxnId="{E9182516-C42C-426E-BE77-52E835341DBE}">
      <dgm:prSet/>
      <dgm:spPr/>
      <dgm:t>
        <a:bodyPr/>
        <a:lstStyle/>
        <a:p>
          <a:endParaRPr lang="en-US"/>
        </a:p>
      </dgm:t>
    </dgm:pt>
    <dgm:pt modelId="{70343FFD-B6F2-4397-AD4A-D8CD4FEF45A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Timely and accurate information aids in school budgeting</a:t>
          </a:r>
          <a:endParaRPr lang="en-US" sz="1400" dirty="0">
            <a:solidFill>
              <a:schemeClr val="tx1"/>
            </a:solidFill>
          </a:endParaRPr>
        </a:p>
      </dgm:t>
    </dgm:pt>
    <dgm:pt modelId="{67F9A384-AE17-474A-A0CE-F00330F2982F}" type="parTrans" cxnId="{90DD8C20-E311-4B9F-96A6-D17A9777E64E}">
      <dgm:prSet/>
      <dgm:spPr/>
      <dgm:t>
        <a:bodyPr/>
        <a:lstStyle/>
        <a:p>
          <a:endParaRPr lang="en-US"/>
        </a:p>
      </dgm:t>
    </dgm:pt>
    <dgm:pt modelId="{3AB71672-0E1D-4625-847D-04DAFA5781A8}" type="sibTrans" cxnId="{90DD8C20-E311-4B9F-96A6-D17A9777E64E}">
      <dgm:prSet/>
      <dgm:spPr/>
      <dgm:t>
        <a:bodyPr/>
        <a:lstStyle/>
        <a:p>
          <a:endParaRPr lang="en-US"/>
        </a:p>
      </dgm:t>
    </dgm:pt>
    <dgm:pt modelId="{9E561ED4-C000-4904-BC4D-BE3C82DF1CF7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Same data visible to all users</a:t>
          </a:r>
          <a:endParaRPr lang="en-US" sz="1400" dirty="0">
            <a:solidFill>
              <a:schemeClr val="tx1"/>
            </a:solidFill>
          </a:endParaRPr>
        </a:p>
      </dgm:t>
    </dgm:pt>
    <dgm:pt modelId="{802919F8-EADE-4201-B80C-761BC3C78D5B}" type="parTrans" cxnId="{31FEDBAF-CC91-43F1-9DB8-8199ACFB6376}">
      <dgm:prSet/>
      <dgm:spPr/>
      <dgm:t>
        <a:bodyPr/>
        <a:lstStyle/>
        <a:p>
          <a:endParaRPr lang="en-US"/>
        </a:p>
      </dgm:t>
    </dgm:pt>
    <dgm:pt modelId="{C0AC86E4-3871-4F1B-BF51-2838E7947710}" type="sibTrans" cxnId="{31FEDBAF-CC91-43F1-9DB8-8199ACFB6376}">
      <dgm:prSet/>
      <dgm:spPr/>
      <dgm:t>
        <a:bodyPr/>
        <a:lstStyle/>
        <a:p>
          <a:endParaRPr lang="en-US"/>
        </a:p>
      </dgm:t>
    </dgm:pt>
    <dgm:pt modelId="{AAACE27E-3E84-475C-A487-A43BC0C7F277}" type="pres">
      <dgm:prSet presAssocID="{23FE46DA-E746-41C5-B731-F26B7D52FF0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B5D4C-BF5D-494B-A216-6D6940AECBCD}" type="pres">
      <dgm:prSet presAssocID="{54A8591E-C10E-4C0C-9F44-51287FCA9418}" presName="comp" presStyleCnt="0"/>
      <dgm:spPr/>
      <dgm:t>
        <a:bodyPr/>
        <a:lstStyle/>
        <a:p>
          <a:endParaRPr lang="en-US"/>
        </a:p>
      </dgm:t>
    </dgm:pt>
    <dgm:pt modelId="{6215CDFF-3621-4863-8CE8-28812C8C1732}" type="pres">
      <dgm:prSet presAssocID="{54A8591E-C10E-4C0C-9F44-51287FCA9418}" presName="box" presStyleLbl="node1" presStyleIdx="0" presStyleCnt="5"/>
      <dgm:spPr/>
      <dgm:t>
        <a:bodyPr/>
        <a:lstStyle/>
        <a:p>
          <a:endParaRPr lang="en-US"/>
        </a:p>
      </dgm:t>
    </dgm:pt>
    <dgm:pt modelId="{D52FC6C0-9902-4F45-87C4-1D24F1089362}" type="pres">
      <dgm:prSet presAssocID="{54A8591E-C10E-4C0C-9F44-51287FCA9418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F6E8AC89-0D7D-4ED2-8782-C8FB0B1CFC41}" type="pres">
      <dgm:prSet presAssocID="{54A8591E-C10E-4C0C-9F44-51287FCA941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48E64-05E5-4574-93FD-6F1EF809AEEC}" type="pres">
      <dgm:prSet presAssocID="{E85BD57A-FDD5-4557-8333-C675F65D7A22}" presName="spacer" presStyleCnt="0"/>
      <dgm:spPr/>
      <dgm:t>
        <a:bodyPr/>
        <a:lstStyle/>
        <a:p>
          <a:endParaRPr lang="en-US"/>
        </a:p>
      </dgm:t>
    </dgm:pt>
    <dgm:pt modelId="{D3D36868-3FFC-402C-82DD-B383933A27A5}" type="pres">
      <dgm:prSet presAssocID="{97E05129-1C42-433C-ADF2-7DF61FFA6EAC}" presName="comp" presStyleCnt="0"/>
      <dgm:spPr/>
      <dgm:t>
        <a:bodyPr/>
        <a:lstStyle/>
        <a:p>
          <a:endParaRPr lang="en-US"/>
        </a:p>
      </dgm:t>
    </dgm:pt>
    <dgm:pt modelId="{F1D4DEBB-6037-4403-BC4F-4BB9C3EBAB8D}" type="pres">
      <dgm:prSet presAssocID="{97E05129-1C42-433C-ADF2-7DF61FFA6EAC}" presName="box" presStyleLbl="node1" presStyleIdx="1" presStyleCnt="5"/>
      <dgm:spPr/>
      <dgm:t>
        <a:bodyPr/>
        <a:lstStyle/>
        <a:p>
          <a:endParaRPr lang="en-US"/>
        </a:p>
      </dgm:t>
    </dgm:pt>
    <dgm:pt modelId="{A4137B95-D7DF-42E7-A633-AD10799AA8F7}" type="pres">
      <dgm:prSet presAssocID="{97E05129-1C42-433C-ADF2-7DF61FFA6EAC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  <dgm:t>
        <a:bodyPr/>
        <a:lstStyle/>
        <a:p>
          <a:endParaRPr lang="en-US"/>
        </a:p>
      </dgm:t>
    </dgm:pt>
    <dgm:pt modelId="{8A5118EB-BE18-47E9-9AF1-64B6ADD29E71}" type="pres">
      <dgm:prSet presAssocID="{97E05129-1C42-433C-ADF2-7DF61FFA6EA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9E058-13D9-432B-A5F7-2641BBBB660B}" type="pres">
      <dgm:prSet presAssocID="{4872E4AF-8579-4814-A0A8-1F4916028D66}" presName="spacer" presStyleCnt="0"/>
      <dgm:spPr/>
      <dgm:t>
        <a:bodyPr/>
        <a:lstStyle/>
        <a:p>
          <a:endParaRPr lang="en-US"/>
        </a:p>
      </dgm:t>
    </dgm:pt>
    <dgm:pt modelId="{00B748CA-A2FD-467A-916A-EFFFD742ABCA}" type="pres">
      <dgm:prSet presAssocID="{70E31512-B1BE-4932-9DFC-882D2C00F0F4}" presName="comp" presStyleCnt="0"/>
      <dgm:spPr/>
      <dgm:t>
        <a:bodyPr/>
        <a:lstStyle/>
        <a:p>
          <a:endParaRPr lang="en-US"/>
        </a:p>
      </dgm:t>
    </dgm:pt>
    <dgm:pt modelId="{409BBAEB-181E-4099-96F4-63475FDA6C1D}" type="pres">
      <dgm:prSet presAssocID="{70E31512-B1BE-4932-9DFC-882D2C00F0F4}" presName="box" presStyleLbl="node1" presStyleIdx="2" presStyleCnt="5"/>
      <dgm:spPr/>
      <dgm:t>
        <a:bodyPr/>
        <a:lstStyle/>
        <a:p>
          <a:endParaRPr lang="en-US"/>
        </a:p>
      </dgm:t>
    </dgm:pt>
    <dgm:pt modelId="{C69052F3-FDED-4117-B73E-459F4F6B4CC6}" type="pres">
      <dgm:prSet presAssocID="{70E31512-B1BE-4932-9DFC-882D2C00F0F4}" presName="img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306740-C6B0-4820-A571-526593348F4B}" type="pres">
      <dgm:prSet presAssocID="{70E31512-B1BE-4932-9DFC-882D2C00F0F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74661-9105-42FF-A750-6800EED01A19}" type="pres">
      <dgm:prSet presAssocID="{B986D0E4-81BD-42E3-9DEC-8A882E9C8803}" presName="spacer" presStyleCnt="0"/>
      <dgm:spPr/>
      <dgm:t>
        <a:bodyPr/>
        <a:lstStyle/>
        <a:p>
          <a:endParaRPr lang="en-US"/>
        </a:p>
      </dgm:t>
    </dgm:pt>
    <dgm:pt modelId="{93B4EE0C-4DDE-43F6-9F6F-3E09C7F66419}" type="pres">
      <dgm:prSet presAssocID="{881EEADF-08B0-4AB0-9D10-307AD9B625D3}" presName="comp" presStyleCnt="0"/>
      <dgm:spPr/>
    </dgm:pt>
    <dgm:pt modelId="{69E0F018-E554-47E8-B634-C70A899AA343}" type="pres">
      <dgm:prSet presAssocID="{881EEADF-08B0-4AB0-9D10-307AD9B625D3}" presName="box" presStyleLbl="node1" presStyleIdx="3" presStyleCnt="5"/>
      <dgm:spPr/>
      <dgm:t>
        <a:bodyPr/>
        <a:lstStyle/>
        <a:p>
          <a:endParaRPr lang="en-US"/>
        </a:p>
      </dgm:t>
    </dgm:pt>
    <dgm:pt modelId="{0BA5E54B-F996-43AB-9906-D44BB1E44BF1}" type="pres">
      <dgm:prSet presAssocID="{881EEADF-08B0-4AB0-9D10-307AD9B625D3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1255EEC9-EDA1-478E-8EE1-22D515C50747}" type="pres">
      <dgm:prSet presAssocID="{881EEADF-08B0-4AB0-9D10-307AD9B625D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CEE1C-64DC-482E-BABD-9A03ACB43996}" type="pres">
      <dgm:prSet presAssocID="{E62D4039-8152-4408-8696-8BA7CAE82162}" presName="spacer" presStyleCnt="0"/>
      <dgm:spPr/>
    </dgm:pt>
    <dgm:pt modelId="{8BA6A27C-6B37-4400-A5D5-F532ADD9D507}" type="pres">
      <dgm:prSet presAssocID="{2D618C5E-CDC0-4FC9-9C1C-0E04EADC497C}" presName="comp" presStyleCnt="0"/>
      <dgm:spPr/>
      <dgm:t>
        <a:bodyPr/>
        <a:lstStyle/>
        <a:p>
          <a:endParaRPr lang="en-US"/>
        </a:p>
      </dgm:t>
    </dgm:pt>
    <dgm:pt modelId="{58B4BCB5-9697-4818-81D1-2EE30437535C}" type="pres">
      <dgm:prSet presAssocID="{2D618C5E-CDC0-4FC9-9C1C-0E04EADC497C}" presName="box" presStyleLbl="node1" presStyleIdx="4" presStyleCnt="5"/>
      <dgm:spPr/>
      <dgm:t>
        <a:bodyPr/>
        <a:lstStyle/>
        <a:p>
          <a:endParaRPr lang="en-US"/>
        </a:p>
      </dgm:t>
    </dgm:pt>
    <dgm:pt modelId="{4A58ED1C-2646-467A-8D60-F6387F1CAE33}" type="pres">
      <dgm:prSet presAssocID="{2D618C5E-CDC0-4FC9-9C1C-0E04EADC497C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B443969F-B11F-4934-BF4D-98B1188B2ADC}" type="pres">
      <dgm:prSet presAssocID="{2D618C5E-CDC0-4FC9-9C1C-0E04EADC497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3D68CE-BD58-4817-AD4A-1CD0438CA6F4}" type="presOf" srcId="{2B60C9EE-1439-4118-9DB1-E95735524786}" destId="{8A5118EB-BE18-47E9-9AF1-64B6ADD29E71}" srcOrd="1" destOrd="1" presId="urn:microsoft.com/office/officeart/2005/8/layout/vList4"/>
    <dgm:cxn modelId="{4388C002-890C-4917-9D70-3EFFCE035BF1}" type="presOf" srcId="{8086A0B3-8F66-44F6-8E3C-CDECCB86659F}" destId="{6215CDFF-3621-4863-8CE8-28812C8C1732}" srcOrd="0" destOrd="1" presId="urn:microsoft.com/office/officeart/2005/8/layout/vList4"/>
    <dgm:cxn modelId="{5826B160-1589-4AB3-AEDD-C0537736492A}" srcId="{881EEADF-08B0-4AB0-9D10-307AD9B625D3}" destId="{7AB6E16A-23CF-4385-805E-988A48008AC8}" srcOrd="0" destOrd="0" parTransId="{CECA793A-6513-41ED-8314-3AE887304792}" sibTransId="{985F6CAA-141D-4894-A0AD-C7FCF47B0966}"/>
    <dgm:cxn modelId="{64B637C9-FFC3-4FC9-9E2B-93FF29783BAA}" srcId="{70E31512-B1BE-4932-9DFC-882D2C00F0F4}" destId="{5BEE9A4B-095F-4AD4-A810-FA63B26D0FF2}" srcOrd="1" destOrd="0" parTransId="{B40E629C-70A3-44EB-A53F-432A4CAFEF64}" sibTransId="{258A579E-0C9C-454E-99BE-0391DE6BEF1D}"/>
    <dgm:cxn modelId="{712A3880-8965-43D5-B20C-9575846EE9BB}" type="presOf" srcId="{9E561ED4-C000-4904-BC4D-BE3C82DF1CF7}" destId="{59306740-C6B0-4820-A571-526593348F4B}" srcOrd="1" destOrd="1" presId="urn:microsoft.com/office/officeart/2005/8/layout/vList4"/>
    <dgm:cxn modelId="{96F8CE01-B570-4DBD-B2A2-C9FFE7E2EF85}" type="presOf" srcId="{5BEE9A4B-095F-4AD4-A810-FA63B26D0FF2}" destId="{59306740-C6B0-4820-A571-526593348F4B}" srcOrd="1" destOrd="2" presId="urn:microsoft.com/office/officeart/2005/8/layout/vList4"/>
    <dgm:cxn modelId="{9C910174-E08A-4BA4-B182-4F1681E7E8FA}" srcId="{2D618C5E-CDC0-4FC9-9C1C-0E04EADC497C}" destId="{41FF80AF-EB24-45C8-9BD3-04049D1B8D14}" srcOrd="0" destOrd="0" parTransId="{0F416A65-7DBB-429E-84C4-5AF3967F23BB}" sibTransId="{57BA53FE-930D-4DE3-8434-47D32FF2871D}"/>
    <dgm:cxn modelId="{809638AA-9916-4884-951F-09C8F2A3C293}" type="presOf" srcId="{2D618C5E-CDC0-4FC9-9C1C-0E04EADC497C}" destId="{58B4BCB5-9697-4818-81D1-2EE30437535C}" srcOrd="0" destOrd="0" presId="urn:microsoft.com/office/officeart/2005/8/layout/vList4"/>
    <dgm:cxn modelId="{F7E611DF-9B4C-484D-A49C-3317AB9AF7A7}" type="presOf" srcId="{881EEADF-08B0-4AB0-9D10-307AD9B625D3}" destId="{69E0F018-E554-47E8-B634-C70A899AA343}" srcOrd="0" destOrd="0" presId="urn:microsoft.com/office/officeart/2005/8/layout/vList4"/>
    <dgm:cxn modelId="{CB78AA3E-0505-4750-B475-8FBE5C44DCF2}" srcId="{70E31512-B1BE-4932-9DFC-882D2C00F0F4}" destId="{FB1D6477-AA63-41B8-A2FE-ED350C83B076}" srcOrd="2" destOrd="0" parTransId="{31D02983-D696-4C7E-AD67-05579776A043}" sibTransId="{5BC739AC-EC23-4887-A2C8-0DFAEE433384}"/>
    <dgm:cxn modelId="{95FE69EA-DBE3-4E77-8A0C-0160829792FF}" type="presOf" srcId="{3321BC93-599F-417D-B0CD-4D59CE33B1EF}" destId="{409BBAEB-181E-4099-96F4-63475FDA6C1D}" srcOrd="0" destOrd="4" presId="urn:microsoft.com/office/officeart/2005/8/layout/vList4"/>
    <dgm:cxn modelId="{0B259868-5D7A-48F7-AA74-4F181499E76F}" type="presOf" srcId="{70E31512-B1BE-4932-9DFC-882D2C00F0F4}" destId="{59306740-C6B0-4820-A571-526593348F4B}" srcOrd="1" destOrd="0" presId="urn:microsoft.com/office/officeart/2005/8/layout/vList4"/>
    <dgm:cxn modelId="{FC6E1EF5-A4DE-4970-87F0-B3F763E1DF29}" type="presOf" srcId="{F51B220F-4767-42D9-8633-E0B0091DCD58}" destId="{F6E8AC89-0D7D-4ED2-8782-C8FB0B1CFC41}" srcOrd="1" destOrd="2" presId="urn:microsoft.com/office/officeart/2005/8/layout/vList4"/>
    <dgm:cxn modelId="{0576BFBF-E205-4DAF-B27F-6DB3417125FA}" type="presOf" srcId="{5BEE9A4B-095F-4AD4-A810-FA63B26D0FF2}" destId="{409BBAEB-181E-4099-96F4-63475FDA6C1D}" srcOrd="0" destOrd="2" presId="urn:microsoft.com/office/officeart/2005/8/layout/vList4"/>
    <dgm:cxn modelId="{F5302D98-BCC0-4A0F-8FAF-DC64E29F951D}" type="presOf" srcId="{41FF80AF-EB24-45C8-9BD3-04049D1B8D14}" destId="{B443969F-B11F-4934-BF4D-98B1188B2ADC}" srcOrd="1" destOrd="1" presId="urn:microsoft.com/office/officeart/2005/8/layout/vList4"/>
    <dgm:cxn modelId="{D7EC5623-F7AF-4DC1-B083-E54BAFD191A2}" type="presOf" srcId="{97E05129-1C42-433C-ADF2-7DF61FFA6EAC}" destId="{8A5118EB-BE18-47E9-9AF1-64B6ADD29E71}" srcOrd="1" destOrd="0" presId="urn:microsoft.com/office/officeart/2005/8/layout/vList4"/>
    <dgm:cxn modelId="{31FEDBAF-CC91-43F1-9DB8-8199ACFB6376}" srcId="{70E31512-B1BE-4932-9DFC-882D2C00F0F4}" destId="{9E561ED4-C000-4904-BC4D-BE3C82DF1CF7}" srcOrd="0" destOrd="0" parTransId="{802919F8-EADE-4201-B80C-761BC3C78D5B}" sibTransId="{C0AC86E4-3871-4F1B-BF51-2838E7947710}"/>
    <dgm:cxn modelId="{78DC21D3-69B5-47BD-B291-20E1568C6D8A}" type="presOf" srcId="{7F9A85D6-4731-49D0-A6AC-CE9D0E81A22D}" destId="{8A5118EB-BE18-47E9-9AF1-64B6ADD29E71}" srcOrd="1" destOrd="2" presId="urn:microsoft.com/office/officeart/2005/8/layout/vList4"/>
    <dgm:cxn modelId="{AE83945F-B376-4C13-9B99-5CB908FB717A}" type="presOf" srcId="{7F9A85D6-4731-49D0-A6AC-CE9D0E81A22D}" destId="{F1D4DEBB-6037-4403-BC4F-4BB9C3EBAB8D}" srcOrd="0" destOrd="2" presId="urn:microsoft.com/office/officeart/2005/8/layout/vList4"/>
    <dgm:cxn modelId="{E9182516-C42C-426E-BE77-52E835341DBE}" srcId="{881EEADF-08B0-4AB0-9D10-307AD9B625D3}" destId="{6DFEC184-1C1B-4C7C-A87F-B17570A2EAE3}" srcOrd="1" destOrd="0" parTransId="{0D8A6636-6680-4AFB-8921-CB20A16CFE18}" sibTransId="{4C085299-86A3-4495-92EA-EEA508C72B00}"/>
    <dgm:cxn modelId="{7AB630BF-47F4-412E-811E-B6E779A8D8CE}" srcId="{2D618C5E-CDC0-4FC9-9C1C-0E04EADC497C}" destId="{2EBD4611-DAAE-40AA-9E97-19F7EAFE066A}" srcOrd="1" destOrd="0" parTransId="{5B698A80-394A-4380-B9A9-B0C4B7174E0C}" sibTransId="{1D4B7F7F-0F86-4A42-A444-67DF7790ADA4}"/>
    <dgm:cxn modelId="{512FD74D-9A69-46D6-94D2-8BDD9C0DA69E}" type="presOf" srcId="{7AB6E16A-23CF-4385-805E-988A48008AC8}" destId="{1255EEC9-EDA1-478E-8EE1-22D515C50747}" srcOrd="1" destOrd="1" presId="urn:microsoft.com/office/officeart/2005/8/layout/vList4"/>
    <dgm:cxn modelId="{DE50E730-096D-4F78-BEFE-256CCBFE4680}" type="presOf" srcId="{7AB6E16A-23CF-4385-805E-988A48008AC8}" destId="{69E0F018-E554-47E8-B634-C70A899AA343}" srcOrd="0" destOrd="1" presId="urn:microsoft.com/office/officeart/2005/8/layout/vList4"/>
    <dgm:cxn modelId="{5CE076F4-7D2B-4F5D-8544-19ECB0357237}" srcId="{23FE46DA-E746-41C5-B731-F26B7D52FF0F}" destId="{881EEADF-08B0-4AB0-9D10-307AD9B625D3}" srcOrd="3" destOrd="0" parTransId="{C8D00EF9-0D9E-4639-ACFD-DD27453919BE}" sibTransId="{E62D4039-8152-4408-8696-8BA7CAE82162}"/>
    <dgm:cxn modelId="{EB70D32D-7AE9-4637-A45D-D1FBB469C20E}" srcId="{54A8591E-C10E-4C0C-9F44-51287FCA9418}" destId="{F51B220F-4767-42D9-8633-E0B0091DCD58}" srcOrd="1" destOrd="0" parTransId="{73EAEB36-E78C-49BA-8405-F2597479AD1A}" sibTransId="{61519484-1F79-4213-82DC-8DC71D463F10}"/>
    <dgm:cxn modelId="{F9C09F80-DC5A-4A37-842D-3ED11EC2DAEA}" srcId="{23FE46DA-E746-41C5-B731-F26B7D52FF0F}" destId="{97E05129-1C42-433C-ADF2-7DF61FFA6EAC}" srcOrd="1" destOrd="0" parTransId="{7D587312-DED2-44D4-9195-4FF8118495F5}" sibTransId="{4872E4AF-8579-4814-A0A8-1F4916028D66}"/>
    <dgm:cxn modelId="{916FC885-599F-4A8C-A18F-0A3E5086E33B}" type="presOf" srcId="{2EBD4611-DAAE-40AA-9E97-19F7EAFE066A}" destId="{58B4BCB5-9697-4818-81D1-2EE30437535C}" srcOrd="0" destOrd="2" presId="urn:microsoft.com/office/officeart/2005/8/layout/vList4"/>
    <dgm:cxn modelId="{86095388-E311-4CC3-B5B7-2207912844B7}" type="presOf" srcId="{6DFEC184-1C1B-4C7C-A87F-B17570A2EAE3}" destId="{69E0F018-E554-47E8-B634-C70A899AA343}" srcOrd="0" destOrd="2" presId="urn:microsoft.com/office/officeart/2005/8/layout/vList4"/>
    <dgm:cxn modelId="{177C0832-5B73-4A39-95E3-2BF94469F5D3}" type="presOf" srcId="{2EBD4611-DAAE-40AA-9E97-19F7EAFE066A}" destId="{B443969F-B11F-4934-BF4D-98B1188B2ADC}" srcOrd="1" destOrd="2" presId="urn:microsoft.com/office/officeart/2005/8/layout/vList4"/>
    <dgm:cxn modelId="{66B82887-C663-4559-A35E-D474D479F19B}" type="presOf" srcId="{8086A0B3-8F66-44F6-8E3C-CDECCB86659F}" destId="{F6E8AC89-0D7D-4ED2-8782-C8FB0B1CFC41}" srcOrd="1" destOrd="1" presId="urn:microsoft.com/office/officeart/2005/8/layout/vList4"/>
    <dgm:cxn modelId="{74CAE112-EC00-4F0B-B8C4-70BDC1B09554}" srcId="{97E05129-1C42-433C-ADF2-7DF61FFA6EAC}" destId="{7F9A85D6-4731-49D0-A6AC-CE9D0E81A22D}" srcOrd="1" destOrd="0" parTransId="{F29375C2-8083-4EB5-B81D-995623E130D7}" sibTransId="{B373FC90-3667-4936-B6EC-F51D601E921A}"/>
    <dgm:cxn modelId="{8BDD8FB5-779F-4281-9DEF-E66D950BA110}" srcId="{23FE46DA-E746-41C5-B731-F26B7D52FF0F}" destId="{2D618C5E-CDC0-4FC9-9C1C-0E04EADC497C}" srcOrd="4" destOrd="0" parTransId="{58F59ABE-D5A6-4B6D-9082-637AEAB409C9}" sibTransId="{4FA9304C-A1F0-4E17-9249-3FD3F38B38CF}"/>
    <dgm:cxn modelId="{3D1822FF-A562-4986-A922-6C1B6F189D6B}" type="presOf" srcId="{2D618C5E-CDC0-4FC9-9C1C-0E04EADC497C}" destId="{B443969F-B11F-4934-BF4D-98B1188B2ADC}" srcOrd="1" destOrd="0" presId="urn:microsoft.com/office/officeart/2005/8/layout/vList4"/>
    <dgm:cxn modelId="{DA7201DB-9C18-4CE5-B117-9E8B38B3898E}" type="presOf" srcId="{70E31512-B1BE-4932-9DFC-882D2C00F0F4}" destId="{409BBAEB-181E-4099-96F4-63475FDA6C1D}" srcOrd="0" destOrd="0" presId="urn:microsoft.com/office/officeart/2005/8/layout/vList4"/>
    <dgm:cxn modelId="{66949AED-38EE-46F6-B1E4-265455D9237A}" type="presOf" srcId="{54A8591E-C10E-4C0C-9F44-51287FCA9418}" destId="{6215CDFF-3621-4863-8CE8-28812C8C1732}" srcOrd="0" destOrd="0" presId="urn:microsoft.com/office/officeart/2005/8/layout/vList4"/>
    <dgm:cxn modelId="{CB81542A-CB57-4485-A023-B95B73BA3B43}" srcId="{2D618C5E-CDC0-4FC9-9C1C-0E04EADC497C}" destId="{3E709489-85D7-48B4-A2A8-80B0EB72DB34}" srcOrd="2" destOrd="0" parTransId="{AFE51E64-B426-474E-857F-4CC590AEB756}" sibTransId="{E78C5910-BB8F-40C8-88F1-B927488F432E}"/>
    <dgm:cxn modelId="{0B94D820-F7EF-4E0C-8309-84923D0B21D0}" type="presOf" srcId="{41FF80AF-EB24-45C8-9BD3-04049D1B8D14}" destId="{58B4BCB5-9697-4818-81D1-2EE30437535C}" srcOrd="0" destOrd="1" presId="urn:microsoft.com/office/officeart/2005/8/layout/vList4"/>
    <dgm:cxn modelId="{9E90137A-07EF-438B-8A77-9F352CFF420F}" type="presOf" srcId="{A49ACFD0-8B27-4E68-AA36-0C2807D29D16}" destId="{6215CDFF-3621-4863-8CE8-28812C8C1732}" srcOrd="0" destOrd="3" presId="urn:microsoft.com/office/officeart/2005/8/layout/vList4"/>
    <dgm:cxn modelId="{55E6D4AE-8C04-4131-8252-2C8F48117F6E}" srcId="{23FE46DA-E746-41C5-B731-F26B7D52FF0F}" destId="{70E31512-B1BE-4932-9DFC-882D2C00F0F4}" srcOrd="2" destOrd="0" parTransId="{FCBCE505-4DBD-442D-AD15-C623F59990C8}" sibTransId="{B986D0E4-81BD-42E3-9DEC-8A882E9C8803}"/>
    <dgm:cxn modelId="{613810EB-1B72-4ED2-AEC4-086EAF4B2F28}" type="presOf" srcId="{2E57F94F-2EB1-4605-AFDC-558AF33A2B42}" destId="{F1D4DEBB-6037-4403-BC4F-4BB9C3EBAB8D}" srcOrd="0" destOrd="3" presId="urn:microsoft.com/office/officeart/2005/8/layout/vList4"/>
    <dgm:cxn modelId="{2F7C2C4E-1E11-4928-A752-893C2E12B9BA}" srcId="{97E05129-1C42-433C-ADF2-7DF61FFA6EAC}" destId="{2B60C9EE-1439-4118-9DB1-E95735524786}" srcOrd="0" destOrd="0" parTransId="{41F22CB4-8B22-4A74-8FF0-9BFE2A2246F4}" sibTransId="{853C1AA9-6111-471E-89B3-C1EDDD924151}"/>
    <dgm:cxn modelId="{D511E3B1-3F82-4C1D-8937-BB9C5EAA7C36}" type="presOf" srcId="{6DFEC184-1C1B-4C7C-A87F-B17570A2EAE3}" destId="{1255EEC9-EDA1-478E-8EE1-22D515C50747}" srcOrd="1" destOrd="2" presId="urn:microsoft.com/office/officeart/2005/8/layout/vList4"/>
    <dgm:cxn modelId="{C1295426-AE2C-42AD-8ABD-63C21C2B4941}" type="presOf" srcId="{70343FFD-B6F2-4397-AD4A-D8CD4FEF45AF}" destId="{1255EEC9-EDA1-478E-8EE1-22D515C50747}" srcOrd="1" destOrd="3" presId="urn:microsoft.com/office/officeart/2005/8/layout/vList4"/>
    <dgm:cxn modelId="{7FCA17F6-BCCE-46E4-9E5D-1447C3DE33CE}" type="presOf" srcId="{3E709489-85D7-48B4-A2A8-80B0EB72DB34}" destId="{B443969F-B11F-4934-BF4D-98B1188B2ADC}" srcOrd="1" destOrd="3" presId="urn:microsoft.com/office/officeart/2005/8/layout/vList4"/>
    <dgm:cxn modelId="{0546809A-116E-4FB0-A60A-D55FAC728884}" type="presOf" srcId="{97E05129-1C42-433C-ADF2-7DF61FFA6EAC}" destId="{F1D4DEBB-6037-4403-BC4F-4BB9C3EBAB8D}" srcOrd="0" destOrd="0" presId="urn:microsoft.com/office/officeart/2005/8/layout/vList4"/>
    <dgm:cxn modelId="{F48A35AA-0F9C-4FD5-BB04-DBA8B5C526C6}" type="presOf" srcId="{FB1D6477-AA63-41B8-A2FE-ED350C83B076}" destId="{409BBAEB-181E-4099-96F4-63475FDA6C1D}" srcOrd="0" destOrd="3" presId="urn:microsoft.com/office/officeart/2005/8/layout/vList4"/>
    <dgm:cxn modelId="{CBCCC69D-4451-452F-9AE9-047653BB7485}" type="presOf" srcId="{23FE46DA-E746-41C5-B731-F26B7D52FF0F}" destId="{AAACE27E-3E84-475C-A487-A43BC0C7F277}" srcOrd="0" destOrd="0" presId="urn:microsoft.com/office/officeart/2005/8/layout/vList4"/>
    <dgm:cxn modelId="{C33265B4-BE7C-4B61-BB3C-7C36C5516AE2}" type="presOf" srcId="{881EEADF-08B0-4AB0-9D10-307AD9B625D3}" destId="{1255EEC9-EDA1-478E-8EE1-22D515C50747}" srcOrd="1" destOrd="0" presId="urn:microsoft.com/office/officeart/2005/8/layout/vList4"/>
    <dgm:cxn modelId="{9BF376B2-41D9-4E4F-ADB6-D5C315D387F8}" srcId="{23FE46DA-E746-41C5-B731-F26B7D52FF0F}" destId="{54A8591E-C10E-4C0C-9F44-51287FCA9418}" srcOrd="0" destOrd="0" parTransId="{CB50011B-3D77-40D5-BE61-7FFF39D0BD04}" sibTransId="{E85BD57A-FDD5-4557-8333-C675F65D7A22}"/>
    <dgm:cxn modelId="{64CE0396-19F5-4A9C-A089-5843A282F7E7}" type="presOf" srcId="{54A8591E-C10E-4C0C-9F44-51287FCA9418}" destId="{F6E8AC89-0D7D-4ED2-8782-C8FB0B1CFC41}" srcOrd="1" destOrd="0" presId="urn:microsoft.com/office/officeart/2005/8/layout/vList4"/>
    <dgm:cxn modelId="{49CACA25-EF5D-4D24-81D7-5CC4DFA5628D}" type="presOf" srcId="{70343FFD-B6F2-4397-AD4A-D8CD4FEF45AF}" destId="{69E0F018-E554-47E8-B634-C70A899AA343}" srcOrd="0" destOrd="3" presId="urn:microsoft.com/office/officeart/2005/8/layout/vList4"/>
    <dgm:cxn modelId="{CA409AEE-F695-42E9-8C71-13F6767455DE}" type="presOf" srcId="{2E57F94F-2EB1-4605-AFDC-558AF33A2B42}" destId="{8A5118EB-BE18-47E9-9AF1-64B6ADD29E71}" srcOrd="1" destOrd="3" presId="urn:microsoft.com/office/officeart/2005/8/layout/vList4"/>
    <dgm:cxn modelId="{C0C9D758-2CCF-42E6-A6AC-B9EB689F9F68}" type="presOf" srcId="{A49ACFD0-8B27-4E68-AA36-0C2807D29D16}" destId="{F6E8AC89-0D7D-4ED2-8782-C8FB0B1CFC41}" srcOrd="1" destOrd="3" presId="urn:microsoft.com/office/officeart/2005/8/layout/vList4"/>
    <dgm:cxn modelId="{4F23353C-8191-449E-BDAE-1550D7F74613}" type="presOf" srcId="{2B60C9EE-1439-4118-9DB1-E95735524786}" destId="{F1D4DEBB-6037-4403-BC4F-4BB9C3EBAB8D}" srcOrd="0" destOrd="1" presId="urn:microsoft.com/office/officeart/2005/8/layout/vList4"/>
    <dgm:cxn modelId="{90DD8C20-E311-4B9F-96A6-D17A9777E64E}" srcId="{881EEADF-08B0-4AB0-9D10-307AD9B625D3}" destId="{70343FFD-B6F2-4397-AD4A-D8CD4FEF45AF}" srcOrd="2" destOrd="0" parTransId="{67F9A384-AE17-474A-A0CE-F00330F2982F}" sibTransId="{3AB71672-0E1D-4625-847D-04DAFA5781A8}"/>
    <dgm:cxn modelId="{6BC2E9E5-116F-420B-BB60-0132B84EF613}" type="presOf" srcId="{FB1D6477-AA63-41B8-A2FE-ED350C83B076}" destId="{59306740-C6B0-4820-A571-526593348F4B}" srcOrd="1" destOrd="3" presId="urn:microsoft.com/office/officeart/2005/8/layout/vList4"/>
    <dgm:cxn modelId="{597AF772-55F7-4DC1-BF09-32AE92C04492}" srcId="{54A8591E-C10E-4C0C-9F44-51287FCA9418}" destId="{8086A0B3-8F66-44F6-8E3C-CDECCB86659F}" srcOrd="0" destOrd="0" parTransId="{3C13197E-E4D8-4BB3-AD06-0689969D8F93}" sibTransId="{05CE7697-E10F-4A29-B52E-E9A405736252}"/>
    <dgm:cxn modelId="{8D8B2C78-A357-41D3-AF96-522CC39E8265}" type="presOf" srcId="{9E561ED4-C000-4904-BC4D-BE3C82DF1CF7}" destId="{409BBAEB-181E-4099-96F4-63475FDA6C1D}" srcOrd="0" destOrd="1" presId="urn:microsoft.com/office/officeart/2005/8/layout/vList4"/>
    <dgm:cxn modelId="{B04F7DE0-BC5A-43EA-9640-31B3347BC9E9}" srcId="{70E31512-B1BE-4932-9DFC-882D2C00F0F4}" destId="{3321BC93-599F-417D-B0CD-4D59CE33B1EF}" srcOrd="3" destOrd="0" parTransId="{8E153DF0-86C0-4DB3-9305-84DFA636F597}" sibTransId="{B4480AFE-BB70-446B-A799-93D102783262}"/>
    <dgm:cxn modelId="{25A27F79-9CC0-4D22-B630-8BED0CB9BE7C}" srcId="{54A8591E-C10E-4C0C-9F44-51287FCA9418}" destId="{A49ACFD0-8B27-4E68-AA36-0C2807D29D16}" srcOrd="2" destOrd="0" parTransId="{EB1FC6C9-3D15-4D2F-A447-18715F7438C0}" sibTransId="{2E28804E-FD4A-486D-9213-99052DA9D723}"/>
    <dgm:cxn modelId="{D022588F-3D95-45EA-BB0C-83EFB54368FD}" type="presOf" srcId="{3E709489-85D7-48B4-A2A8-80B0EB72DB34}" destId="{58B4BCB5-9697-4818-81D1-2EE30437535C}" srcOrd="0" destOrd="3" presId="urn:microsoft.com/office/officeart/2005/8/layout/vList4"/>
    <dgm:cxn modelId="{6B483078-844B-4774-8B64-42BAA227E419}" type="presOf" srcId="{F51B220F-4767-42D9-8633-E0B0091DCD58}" destId="{6215CDFF-3621-4863-8CE8-28812C8C1732}" srcOrd="0" destOrd="2" presId="urn:microsoft.com/office/officeart/2005/8/layout/vList4"/>
    <dgm:cxn modelId="{E7F1C828-47EA-4796-B811-024B949916B8}" srcId="{97E05129-1C42-433C-ADF2-7DF61FFA6EAC}" destId="{2E57F94F-2EB1-4605-AFDC-558AF33A2B42}" srcOrd="2" destOrd="0" parTransId="{63AA72CA-5614-4713-A301-2E5DAB3B104A}" sibTransId="{4C97671E-AC73-494B-9608-64015F93B47F}"/>
    <dgm:cxn modelId="{47E76207-0AAD-4F4A-B08C-4922FB7E8372}" type="presOf" srcId="{3321BC93-599F-417D-B0CD-4D59CE33B1EF}" destId="{59306740-C6B0-4820-A571-526593348F4B}" srcOrd="1" destOrd="4" presId="urn:microsoft.com/office/officeart/2005/8/layout/vList4"/>
    <dgm:cxn modelId="{CBA52F02-E6F1-40E0-9F7C-8DE88C922263}" type="presParOf" srcId="{AAACE27E-3E84-475C-A487-A43BC0C7F277}" destId="{4B8B5D4C-BF5D-494B-A216-6D6940AECBCD}" srcOrd="0" destOrd="0" presId="urn:microsoft.com/office/officeart/2005/8/layout/vList4"/>
    <dgm:cxn modelId="{FD215B42-F16C-4341-9509-9EBDD0F80BE0}" type="presParOf" srcId="{4B8B5D4C-BF5D-494B-A216-6D6940AECBCD}" destId="{6215CDFF-3621-4863-8CE8-28812C8C1732}" srcOrd="0" destOrd="0" presId="urn:microsoft.com/office/officeart/2005/8/layout/vList4"/>
    <dgm:cxn modelId="{6C1B596E-B42E-4CEC-86D9-E94073C84CD0}" type="presParOf" srcId="{4B8B5D4C-BF5D-494B-A216-6D6940AECBCD}" destId="{D52FC6C0-9902-4F45-87C4-1D24F1089362}" srcOrd="1" destOrd="0" presId="urn:microsoft.com/office/officeart/2005/8/layout/vList4"/>
    <dgm:cxn modelId="{5E4C2C63-6BCF-4D7C-94DF-9776B9A3D1E4}" type="presParOf" srcId="{4B8B5D4C-BF5D-494B-A216-6D6940AECBCD}" destId="{F6E8AC89-0D7D-4ED2-8782-C8FB0B1CFC41}" srcOrd="2" destOrd="0" presId="urn:microsoft.com/office/officeart/2005/8/layout/vList4"/>
    <dgm:cxn modelId="{C1DED188-7B83-429C-8261-78FD1A34F2D8}" type="presParOf" srcId="{AAACE27E-3E84-475C-A487-A43BC0C7F277}" destId="{35048E64-05E5-4574-93FD-6F1EF809AEEC}" srcOrd="1" destOrd="0" presId="urn:microsoft.com/office/officeart/2005/8/layout/vList4"/>
    <dgm:cxn modelId="{8FE732E8-4D59-416C-93CD-2BD75AF7A2CD}" type="presParOf" srcId="{AAACE27E-3E84-475C-A487-A43BC0C7F277}" destId="{D3D36868-3FFC-402C-82DD-B383933A27A5}" srcOrd="2" destOrd="0" presId="urn:microsoft.com/office/officeart/2005/8/layout/vList4"/>
    <dgm:cxn modelId="{3F62C35E-76F6-4F99-8524-F2FC812BF40A}" type="presParOf" srcId="{D3D36868-3FFC-402C-82DD-B383933A27A5}" destId="{F1D4DEBB-6037-4403-BC4F-4BB9C3EBAB8D}" srcOrd="0" destOrd="0" presId="urn:microsoft.com/office/officeart/2005/8/layout/vList4"/>
    <dgm:cxn modelId="{8824EA16-6FD3-469C-BB4A-904F79F5FC37}" type="presParOf" srcId="{D3D36868-3FFC-402C-82DD-B383933A27A5}" destId="{A4137B95-D7DF-42E7-A633-AD10799AA8F7}" srcOrd="1" destOrd="0" presId="urn:microsoft.com/office/officeart/2005/8/layout/vList4"/>
    <dgm:cxn modelId="{CCF5A181-AB90-4B75-BBB2-D697BF613315}" type="presParOf" srcId="{D3D36868-3FFC-402C-82DD-B383933A27A5}" destId="{8A5118EB-BE18-47E9-9AF1-64B6ADD29E71}" srcOrd="2" destOrd="0" presId="urn:microsoft.com/office/officeart/2005/8/layout/vList4"/>
    <dgm:cxn modelId="{D0C9E807-6B2B-4E6E-97EF-75133EC406FF}" type="presParOf" srcId="{AAACE27E-3E84-475C-A487-A43BC0C7F277}" destId="{E0A9E058-13D9-432B-A5F7-2641BBBB660B}" srcOrd="3" destOrd="0" presId="urn:microsoft.com/office/officeart/2005/8/layout/vList4"/>
    <dgm:cxn modelId="{08291429-D0DA-4852-8629-3747E4BC1E68}" type="presParOf" srcId="{AAACE27E-3E84-475C-A487-A43BC0C7F277}" destId="{00B748CA-A2FD-467A-916A-EFFFD742ABCA}" srcOrd="4" destOrd="0" presId="urn:microsoft.com/office/officeart/2005/8/layout/vList4"/>
    <dgm:cxn modelId="{9C6ABBBC-64C8-403C-9894-A48F8B05B2D6}" type="presParOf" srcId="{00B748CA-A2FD-467A-916A-EFFFD742ABCA}" destId="{409BBAEB-181E-4099-96F4-63475FDA6C1D}" srcOrd="0" destOrd="0" presId="urn:microsoft.com/office/officeart/2005/8/layout/vList4"/>
    <dgm:cxn modelId="{F3B4CF76-CCAB-46CD-A3D2-6AD3F93FD68B}" type="presParOf" srcId="{00B748CA-A2FD-467A-916A-EFFFD742ABCA}" destId="{C69052F3-FDED-4117-B73E-459F4F6B4CC6}" srcOrd="1" destOrd="0" presId="urn:microsoft.com/office/officeart/2005/8/layout/vList4"/>
    <dgm:cxn modelId="{042C7EB7-71BC-446F-82F0-E57196290B4A}" type="presParOf" srcId="{00B748CA-A2FD-467A-916A-EFFFD742ABCA}" destId="{59306740-C6B0-4820-A571-526593348F4B}" srcOrd="2" destOrd="0" presId="urn:microsoft.com/office/officeart/2005/8/layout/vList4"/>
    <dgm:cxn modelId="{5179E475-05A9-48DC-8492-8FB3542A3DBD}" type="presParOf" srcId="{AAACE27E-3E84-475C-A487-A43BC0C7F277}" destId="{27C74661-9105-42FF-A750-6800EED01A19}" srcOrd="5" destOrd="0" presId="urn:microsoft.com/office/officeart/2005/8/layout/vList4"/>
    <dgm:cxn modelId="{54928102-1608-4A46-A377-B2467E66CB3D}" type="presParOf" srcId="{AAACE27E-3E84-475C-A487-A43BC0C7F277}" destId="{93B4EE0C-4DDE-43F6-9F6F-3E09C7F66419}" srcOrd="6" destOrd="0" presId="urn:microsoft.com/office/officeart/2005/8/layout/vList4"/>
    <dgm:cxn modelId="{191D8546-844E-4D38-9FF2-C33BC2ECFD88}" type="presParOf" srcId="{93B4EE0C-4DDE-43F6-9F6F-3E09C7F66419}" destId="{69E0F018-E554-47E8-B634-C70A899AA343}" srcOrd="0" destOrd="0" presId="urn:microsoft.com/office/officeart/2005/8/layout/vList4"/>
    <dgm:cxn modelId="{D36A8095-95F8-408D-8FAA-1048B1D5DBFC}" type="presParOf" srcId="{93B4EE0C-4DDE-43F6-9F6F-3E09C7F66419}" destId="{0BA5E54B-F996-43AB-9906-D44BB1E44BF1}" srcOrd="1" destOrd="0" presId="urn:microsoft.com/office/officeart/2005/8/layout/vList4"/>
    <dgm:cxn modelId="{3F98672C-7CF5-406B-83A2-B3733D3E1A3A}" type="presParOf" srcId="{93B4EE0C-4DDE-43F6-9F6F-3E09C7F66419}" destId="{1255EEC9-EDA1-478E-8EE1-22D515C50747}" srcOrd="2" destOrd="0" presId="urn:microsoft.com/office/officeart/2005/8/layout/vList4"/>
    <dgm:cxn modelId="{1238FFCE-E7DC-4696-9987-C4D3B5334E3B}" type="presParOf" srcId="{AAACE27E-3E84-475C-A487-A43BC0C7F277}" destId="{523CEE1C-64DC-482E-BABD-9A03ACB43996}" srcOrd="7" destOrd="0" presId="urn:microsoft.com/office/officeart/2005/8/layout/vList4"/>
    <dgm:cxn modelId="{AC782D16-FD8D-4382-A0DB-655D66556B64}" type="presParOf" srcId="{AAACE27E-3E84-475C-A487-A43BC0C7F277}" destId="{8BA6A27C-6B37-4400-A5D5-F532ADD9D507}" srcOrd="8" destOrd="0" presId="urn:microsoft.com/office/officeart/2005/8/layout/vList4"/>
    <dgm:cxn modelId="{F3121235-C6FA-4E33-B164-B8D646781A87}" type="presParOf" srcId="{8BA6A27C-6B37-4400-A5D5-F532ADD9D507}" destId="{58B4BCB5-9697-4818-81D1-2EE30437535C}" srcOrd="0" destOrd="0" presId="urn:microsoft.com/office/officeart/2005/8/layout/vList4"/>
    <dgm:cxn modelId="{C90BA0E0-87E2-48B9-800F-DC689B0ADAD0}" type="presParOf" srcId="{8BA6A27C-6B37-4400-A5D5-F532ADD9D507}" destId="{4A58ED1C-2646-467A-8D60-F6387F1CAE33}" srcOrd="1" destOrd="0" presId="urn:microsoft.com/office/officeart/2005/8/layout/vList4"/>
    <dgm:cxn modelId="{EE9B7246-E559-4477-8272-314C9A5BF3AF}" type="presParOf" srcId="{8BA6A27C-6B37-4400-A5D5-F532ADD9D507}" destId="{B443969F-B11F-4934-BF4D-98B1188B2A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2A603-F9B7-494C-86EC-D9D2EDE5A810}" type="doc">
      <dgm:prSet loTypeId="urn:microsoft.com/office/officeart/2005/8/layout/default#3" loCatId="list" qsTypeId="urn:microsoft.com/office/officeart/2005/8/quickstyle/simple1" qsCatId="simple" csTypeId="urn:microsoft.com/office/officeart/2005/8/colors/accent0_3" csCatId="mainScheme" phldr="1"/>
      <dgm:spPr/>
    </dgm:pt>
    <dgm:pt modelId="{AA29516C-3107-4ED6-B6C8-283F04B27677}">
      <dgm:prSet phldrT="[Text]"/>
      <dgm:spPr/>
      <dgm:t>
        <a:bodyPr/>
        <a:lstStyle/>
        <a:p>
          <a:pPr algn="ctr"/>
          <a:r>
            <a:rPr lang="en-US" dirty="0" smtClean="0"/>
            <a:t>Get people’s attention and build  engagement</a:t>
          </a:r>
          <a:endParaRPr lang="en-US" dirty="0"/>
        </a:p>
      </dgm:t>
    </dgm:pt>
    <dgm:pt modelId="{925708C7-FF75-4511-80EC-735552F71840}" type="parTrans" cxnId="{FA95C002-4857-44D7-8EB0-3F68E331C4EB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B3483208-A93F-49E6-9352-B9FA898A2A59}" type="sibTrans" cxnId="{FA95C002-4857-44D7-8EB0-3F68E331C4EB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23F0C560-764B-415A-94CC-3E93A5EF424E}">
      <dgm:prSet phldrT="[Text]"/>
      <dgm:spPr/>
      <dgm:t>
        <a:bodyPr/>
        <a:lstStyle/>
        <a:p>
          <a:pPr algn="ctr"/>
          <a:r>
            <a:rPr lang="en-US" smtClean="0"/>
            <a:t>Maintain awareness and reinforce the transition to Workday</a:t>
          </a:r>
          <a:endParaRPr lang="en-US" strike="sngStrike" baseline="0" dirty="0"/>
        </a:p>
      </dgm:t>
    </dgm:pt>
    <dgm:pt modelId="{64170DB8-D588-4469-8B72-5A317DB2425C}" type="parTrans" cxnId="{994BF437-8BAE-4FBE-8B9A-BBD7F50A2486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42F8C855-1A5E-42C6-809C-EE145813087E}" type="sibTrans" cxnId="{994BF437-8BAE-4FBE-8B9A-BBD7F50A2486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06A7AA78-98D2-4DA7-BF6D-DC5AA078CA30}">
      <dgm:prSet phldrT="[Text]"/>
      <dgm:spPr/>
      <dgm:t>
        <a:bodyPr/>
        <a:lstStyle/>
        <a:p>
          <a:pPr algn="ctr"/>
          <a:r>
            <a:rPr lang="en-US" smtClean="0"/>
            <a:t>Embed changed business processes into daily life</a:t>
          </a:r>
          <a:endParaRPr lang="en-US" dirty="0"/>
        </a:p>
      </dgm:t>
    </dgm:pt>
    <dgm:pt modelId="{CEF0A046-4ED0-4835-AFD0-6AFBCB2B2178}" type="parTrans" cxnId="{AE0AC242-88D8-49DD-8D33-1401EB620B4C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09BF3C4E-E391-4765-86EB-F64B8526414D}" type="sibTrans" cxnId="{AE0AC242-88D8-49DD-8D33-1401EB620B4C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16FDEC70-D1F2-4CA0-A440-11BC2A68A34A}">
      <dgm:prSet phldrT="[Text]"/>
      <dgm:spPr/>
      <dgm:t>
        <a:bodyPr/>
        <a:lstStyle/>
        <a:p>
          <a:pPr algn="ctr"/>
          <a:r>
            <a:rPr lang="en-US" dirty="0" smtClean="0"/>
            <a:t>Be a visible presence of support and information (with excellent communications!)</a:t>
          </a:r>
          <a:endParaRPr lang="en-US" strike="sngStrike" baseline="0" dirty="0"/>
        </a:p>
      </dgm:t>
    </dgm:pt>
    <dgm:pt modelId="{8F10C3E3-CED9-4DBB-B0B4-CD87398AF002}" type="parTrans" cxnId="{24A2E52C-CEC7-4DA6-88FC-69D0E1C1228D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2D068D18-6136-48B0-8B13-DD8D74A9A9B0}" type="sibTrans" cxnId="{24A2E52C-CEC7-4DA6-88FC-69D0E1C1228D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0C13C4E0-6194-4051-8F84-E2A45560EDCC}">
      <dgm:prSet phldrT="[Text]"/>
      <dgm:spPr/>
      <dgm:t>
        <a:bodyPr/>
        <a:lstStyle/>
        <a:p>
          <a:pPr algn="ctr"/>
          <a:r>
            <a:rPr lang="en-US" dirty="0" smtClean="0"/>
            <a:t>Strengthen knowledge sharing and collaboration</a:t>
          </a:r>
          <a:endParaRPr lang="en-US" dirty="0"/>
        </a:p>
      </dgm:t>
    </dgm:pt>
    <dgm:pt modelId="{C32AEB81-1492-4457-8C27-5CEF5620E6BB}" type="parTrans" cxnId="{0853F754-2FD0-40A2-BCCA-05E17A0A2369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56F1CEE5-6744-442A-947B-CFB1D840C093}" type="sibTrans" cxnId="{0853F754-2FD0-40A2-BCCA-05E17A0A2369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EB47DA80-FD61-452C-8FF1-991C84F06022}">
      <dgm:prSet phldrT="[Text]"/>
      <dgm:spPr/>
      <dgm:t>
        <a:bodyPr/>
        <a:lstStyle/>
        <a:p>
          <a:pPr algn="ctr"/>
          <a:r>
            <a:rPr lang="en-US" smtClean="0"/>
            <a:t>Establish a foundation for change that can be used on future Workday updates</a:t>
          </a:r>
          <a:endParaRPr lang="en-US" dirty="0"/>
        </a:p>
      </dgm:t>
    </dgm:pt>
    <dgm:pt modelId="{29ECAE4B-4798-46E8-B5F3-D3451950CA68}" type="parTrans" cxnId="{271E9DAA-52A5-4F10-BA35-0FA8B4A70B8A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E7F5C0D5-FD29-4BAD-A097-7A2403AA4318}" type="sibTrans" cxnId="{271E9DAA-52A5-4F10-BA35-0FA8B4A70B8A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24883333-1124-435F-A580-58E410A7E469}" type="pres">
      <dgm:prSet presAssocID="{3762A603-F9B7-494C-86EC-D9D2EDE5A810}" presName="diagram" presStyleCnt="0">
        <dgm:presLayoutVars>
          <dgm:dir/>
          <dgm:resizeHandles val="exact"/>
        </dgm:presLayoutVars>
      </dgm:prSet>
      <dgm:spPr/>
    </dgm:pt>
    <dgm:pt modelId="{25C639BA-DCD9-47C6-8FBF-3E5F55F35634}" type="pres">
      <dgm:prSet presAssocID="{AA29516C-3107-4ED6-B6C8-283F04B27677}" presName="node" presStyleLbl="node1" presStyleIdx="0" presStyleCnt="6" custScaleY="4873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E7A521CE-78EF-4DF2-9F00-E63385AC3125}" type="pres">
      <dgm:prSet presAssocID="{B3483208-A93F-49E6-9352-B9FA898A2A59}" presName="sibTrans" presStyleCnt="0"/>
      <dgm:spPr/>
    </dgm:pt>
    <dgm:pt modelId="{7CC580B9-5562-4270-AED8-AB408BF77109}" type="pres">
      <dgm:prSet presAssocID="{23F0C560-764B-415A-94CC-3E93A5EF424E}" presName="node" presStyleLbl="node1" presStyleIdx="1" presStyleCnt="6" custScaleY="4873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F355F31C-C29D-48DC-845E-6ECCAFCCCAAC}" type="pres">
      <dgm:prSet presAssocID="{42F8C855-1A5E-42C6-809C-EE145813087E}" presName="sibTrans" presStyleCnt="0"/>
      <dgm:spPr/>
    </dgm:pt>
    <dgm:pt modelId="{DECCD234-39CC-4694-A141-234F55D8C687}" type="pres">
      <dgm:prSet presAssocID="{06A7AA78-98D2-4DA7-BF6D-DC5AA078CA30}" presName="node" presStyleLbl="node1" presStyleIdx="2" presStyleCnt="6" custScaleY="4873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24F10AD-A97E-4E33-9765-FAA1B85F676E}" type="pres">
      <dgm:prSet presAssocID="{09BF3C4E-E391-4765-86EB-F64B8526414D}" presName="sibTrans" presStyleCnt="0"/>
      <dgm:spPr/>
    </dgm:pt>
    <dgm:pt modelId="{F0C9608A-7ADC-4AE9-ABA8-DC78F918532A}" type="pres">
      <dgm:prSet presAssocID="{16FDEC70-D1F2-4CA0-A440-11BC2A68A34A}" presName="node" presStyleLbl="node1" presStyleIdx="3" presStyleCnt="6" custScaleY="4873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EB3304AB-552E-469E-AF2F-6474289E627A}" type="pres">
      <dgm:prSet presAssocID="{2D068D18-6136-48B0-8B13-DD8D74A9A9B0}" presName="sibTrans" presStyleCnt="0"/>
      <dgm:spPr/>
    </dgm:pt>
    <dgm:pt modelId="{60A2283F-0B86-4722-90D3-AB94EF8AE46E}" type="pres">
      <dgm:prSet presAssocID="{0C13C4E0-6194-4051-8F84-E2A45560EDCC}" presName="node" presStyleLbl="node1" presStyleIdx="4" presStyleCnt="6" custScaleY="4873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CEECFD1-871E-449D-A4C4-CD7FDBF56976}" type="pres">
      <dgm:prSet presAssocID="{56F1CEE5-6744-442A-947B-CFB1D840C093}" presName="sibTrans" presStyleCnt="0"/>
      <dgm:spPr/>
    </dgm:pt>
    <dgm:pt modelId="{BC004F10-B9AF-4B23-91F5-3C84419B9056}" type="pres">
      <dgm:prSet presAssocID="{EB47DA80-FD61-452C-8FF1-991C84F06022}" presName="node" presStyleLbl="node1" presStyleIdx="5" presStyleCnt="6" custScaleY="48733" custLinFactNeighborY="-63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AE0AC242-88D8-49DD-8D33-1401EB620B4C}" srcId="{3762A603-F9B7-494C-86EC-D9D2EDE5A810}" destId="{06A7AA78-98D2-4DA7-BF6D-DC5AA078CA30}" srcOrd="2" destOrd="0" parTransId="{CEF0A046-4ED0-4835-AFD0-6AFBCB2B2178}" sibTransId="{09BF3C4E-E391-4765-86EB-F64B8526414D}"/>
    <dgm:cxn modelId="{271E9DAA-52A5-4F10-BA35-0FA8B4A70B8A}" srcId="{3762A603-F9B7-494C-86EC-D9D2EDE5A810}" destId="{EB47DA80-FD61-452C-8FF1-991C84F06022}" srcOrd="5" destOrd="0" parTransId="{29ECAE4B-4798-46E8-B5F3-D3451950CA68}" sibTransId="{E7F5C0D5-FD29-4BAD-A097-7A2403AA4318}"/>
    <dgm:cxn modelId="{E514F005-F4A4-4EFD-BCB7-0FFB3C0016DC}" type="presOf" srcId="{3762A603-F9B7-494C-86EC-D9D2EDE5A810}" destId="{24883333-1124-435F-A580-58E410A7E469}" srcOrd="0" destOrd="0" presId="urn:microsoft.com/office/officeart/2005/8/layout/default#3"/>
    <dgm:cxn modelId="{EBB9C75E-2B92-4A53-8657-8B272C789936}" type="presOf" srcId="{EB47DA80-FD61-452C-8FF1-991C84F06022}" destId="{BC004F10-B9AF-4B23-91F5-3C84419B9056}" srcOrd="0" destOrd="0" presId="urn:microsoft.com/office/officeart/2005/8/layout/default#3"/>
    <dgm:cxn modelId="{994BF437-8BAE-4FBE-8B9A-BBD7F50A2486}" srcId="{3762A603-F9B7-494C-86EC-D9D2EDE5A810}" destId="{23F0C560-764B-415A-94CC-3E93A5EF424E}" srcOrd="1" destOrd="0" parTransId="{64170DB8-D588-4469-8B72-5A317DB2425C}" sibTransId="{42F8C855-1A5E-42C6-809C-EE145813087E}"/>
    <dgm:cxn modelId="{FA95C002-4857-44D7-8EB0-3F68E331C4EB}" srcId="{3762A603-F9B7-494C-86EC-D9D2EDE5A810}" destId="{AA29516C-3107-4ED6-B6C8-283F04B27677}" srcOrd="0" destOrd="0" parTransId="{925708C7-FF75-4511-80EC-735552F71840}" sibTransId="{B3483208-A93F-49E6-9352-B9FA898A2A59}"/>
    <dgm:cxn modelId="{20A0BB3C-9CA5-47B2-AA8B-FFA99B4E6773}" type="presOf" srcId="{06A7AA78-98D2-4DA7-BF6D-DC5AA078CA30}" destId="{DECCD234-39CC-4694-A141-234F55D8C687}" srcOrd="0" destOrd="0" presId="urn:microsoft.com/office/officeart/2005/8/layout/default#3"/>
    <dgm:cxn modelId="{36C49411-61DE-4607-A4E9-DEDDE35C8766}" type="presOf" srcId="{0C13C4E0-6194-4051-8F84-E2A45560EDCC}" destId="{60A2283F-0B86-4722-90D3-AB94EF8AE46E}" srcOrd="0" destOrd="0" presId="urn:microsoft.com/office/officeart/2005/8/layout/default#3"/>
    <dgm:cxn modelId="{0853F754-2FD0-40A2-BCCA-05E17A0A2369}" srcId="{3762A603-F9B7-494C-86EC-D9D2EDE5A810}" destId="{0C13C4E0-6194-4051-8F84-E2A45560EDCC}" srcOrd="4" destOrd="0" parTransId="{C32AEB81-1492-4457-8C27-5CEF5620E6BB}" sibTransId="{56F1CEE5-6744-442A-947B-CFB1D840C093}"/>
    <dgm:cxn modelId="{93FBC7AC-A699-4EF0-83B1-99753A517265}" type="presOf" srcId="{16FDEC70-D1F2-4CA0-A440-11BC2A68A34A}" destId="{F0C9608A-7ADC-4AE9-ABA8-DC78F918532A}" srcOrd="0" destOrd="0" presId="urn:microsoft.com/office/officeart/2005/8/layout/default#3"/>
    <dgm:cxn modelId="{24A2E52C-CEC7-4DA6-88FC-69D0E1C1228D}" srcId="{3762A603-F9B7-494C-86EC-D9D2EDE5A810}" destId="{16FDEC70-D1F2-4CA0-A440-11BC2A68A34A}" srcOrd="3" destOrd="0" parTransId="{8F10C3E3-CED9-4DBB-B0B4-CD87398AF002}" sibTransId="{2D068D18-6136-48B0-8B13-DD8D74A9A9B0}"/>
    <dgm:cxn modelId="{DD9E5304-A73B-4A0D-BCD8-358E35C85FE2}" type="presOf" srcId="{23F0C560-764B-415A-94CC-3E93A5EF424E}" destId="{7CC580B9-5562-4270-AED8-AB408BF77109}" srcOrd="0" destOrd="0" presId="urn:microsoft.com/office/officeart/2005/8/layout/default#3"/>
    <dgm:cxn modelId="{592E14DA-15FE-46C8-91D1-8F85375C28D3}" type="presOf" srcId="{AA29516C-3107-4ED6-B6C8-283F04B27677}" destId="{25C639BA-DCD9-47C6-8FBF-3E5F55F35634}" srcOrd="0" destOrd="0" presId="urn:microsoft.com/office/officeart/2005/8/layout/default#3"/>
    <dgm:cxn modelId="{224017B5-B319-4EC9-9580-FDEFE6B561CA}" type="presParOf" srcId="{24883333-1124-435F-A580-58E410A7E469}" destId="{25C639BA-DCD9-47C6-8FBF-3E5F55F35634}" srcOrd="0" destOrd="0" presId="urn:microsoft.com/office/officeart/2005/8/layout/default#3"/>
    <dgm:cxn modelId="{545A6ED0-53C4-49CC-A5F5-23205F0DE98C}" type="presParOf" srcId="{24883333-1124-435F-A580-58E410A7E469}" destId="{E7A521CE-78EF-4DF2-9F00-E63385AC3125}" srcOrd="1" destOrd="0" presId="urn:microsoft.com/office/officeart/2005/8/layout/default#3"/>
    <dgm:cxn modelId="{1114ED75-BA1D-43F5-B1E3-0D32DC2D0FB6}" type="presParOf" srcId="{24883333-1124-435F-A580-58E410A7E469}" destId="{7CC580B9-5562-4270-AED8-AB408BF77109}" srcOrd="2" destOrd="0" presId="urn:microsoft.com/office/officeart/2005/8/layout/default#3"/>
    <dgm:cxn modelId="{442FB9C4-3E3A-4FC2-B183-010B0415DF34}" type="presParOf" srcId="{24883333-1124-435F-A580-58E410A7E469}" destId="{F355F31C-C29D-48DC-845E-6ECCAFCCCAAC}" srcOrd="3" destOrd="0" presId="urn:microsoft.com/office/officeart/2005/8/layout/default#3"/>
    <dgm:cxn modelId="{9ACAF0EE-2AB2-4473-9DC5-738A5CB9AB30}" type="presParOf" srcId="{24883333-1124-435F-A580-58E410A7E469}" destId="{DECCD234-39CC-4694-A141-234F55D8C687}" srcOrd="4" destOrd="0" presId="urn:microsoft.com/office/officeart/2005/8/layout/default#3"/>
    <dgm:cxn modelId="{CC83FD54-4285-4D27-ABB9-5D26565C5235}" type="presParOf" srcId="{24883333-1124-435F-A580-58E410A7E469}" destId="{024F10AD-A97E-4E33-9765-FAA1B85F676E}" srcOrd="5" destOrd="0" presId="urn:microsoft.com/office/officeart/2005/8/layout/default#3"/>
    <dgm:cxn modelId="{4EA041AB-663A-4734-9CCE-64841C4FCD9B}" type="presParOf" srcId="{24883333-1124-435F-A580-58E410A7E469}" destId="{F0C9608A-7ADC-4AE9-ABA8-DC78F918532A}" srcOrd="6" destOrd="0" presId="urn:microsoft.com/office/officeart/2005/8/layout/default#3"/>
    <dgm:cxn modelId="{3EA5A153-9B57-42A2-BF0D-2D403A3C8C68}" type="presParOf" srcId="{24883333-1124-435F-A580-58E410A7E469}" destId="{EB3304AB-552E-469E-AF2F-6474289E627A}" srcOrd="7" destOrd="0" presId="urn:microsoft.com/office/officeart/2005/8/layout/default#3"/>
    <dgm:cxn modelId="{A6E5DA92-017E-4E8B-9452-D040C463890C}" type="presParOf" srcId="{24883333-1124-435F-A580-58E410A7E469}" destId="{60A2283F-0B86-4722-90D3-AB94EF8AE46E}" srcOrd="8" destOrd="0" presId="urn:microsoft.com/office/officeart/2005/8/layout/default#3"/>
    <dgm:cxn modelId="{7EFE10E8-8788-4CAE-8802-750F03E50633}" type="presParOf" srcId="{24883333-1124-435F-A580-58E410A7E469}" destId="{CCEECFD1-871E-449D-A4C4-CD7FDBF56976}" srcOrd="9" destOrd="0" presId="urn:microsoft.com/office/officeart/2005/8/layout/default#3"/>
    <dgm:cxn modelId="{44CA95B6-4D47-4138-B96C-665866664ED9}" type="presParOf" srcId="{24883333-1124-435F-A580-58E410A7E469}" destId="{BC004F10-B9AF-4B23-91F5-3C84419B9056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F7B594-2BE2-41BE-939A-99C35B394059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18567B6-AD77-4C62-9B9A-7DE46EE597A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Help build ownership</a:t>
          </a:r>
          <a:endParaRPr lang="en-US" dirty="0">
            <a:solidFill>
              <a:schemeClr val="tx1"/>
            </a:solidFill>
          </a:endParaRPr>
        </a:p>
      </dgm:t>
    </dgm:pt>
    <dgm:pt modelId="{A6002705-8A4F-41B0-8A69-69A9EDD69DCC}" type="parTrans" cxnId="{92728A41-B5B4-4550-8AAD-DC687C1A37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B19DBD-F670-4642-8278-C9B7E2AAA3BF}" type="sibTrans" cxnId="{92728A41-B5B4-4550-8AAD-DC687C1A37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6FFF69-6CC8-4042-A09B-28E24204EB2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Promote understanding</a:t>
          </a:r>
        </a:p>
      </dgm:t>
    </dgm:pt>
    <dgm:pt modelId="{B6DA20C2-1CDA-4CD2-A6FF-FA63D18E5EBA}" type="parTrans" cxnId="{B7B2C1CC-4FA0-42E5-A4E4-40DA570E3E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F648E3-B5BB-416C-83A7-0BDF352D83DE}" type="sibTrans" cxnId="{B7B2C1CC-4FA0-42E5-A4E4-40DA570E3E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68BE97-5234-435A-979A-655F390C2A4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Are advocates for change and Workday</a:t>
          </a:r>
        </a:p>
      </dgm:t>
    </dgm:pt>
    <dgm:pt modelId="{CB6E32C9-B61D-4E30-8DB8-A84CECB84928}" type="parTrans" cxnId="{DEFABBFE-E961-4970-A3AD-02024B8936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0AF22D-23AB-463A-B5F7-73DF00439526}" type="sibTrans" cxnId="{DEFABBFE-E961-4970-A3AD-02024B8936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8EF9DF-A0A1-4E2F-8E19-B2C3C9D2C3F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Communicate “what’s in it for me”</a:t>
          </a:r>
        </a:p>
      </dgm:t>
    </dgm:pt>
    <dgm:pt modelId="{E10ADE98-3DA9-46B2-9128-27FDF7253156}" type="parTrans" cxnId="{136D90A8-C6B2-4834-9E3F-143C143452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203B1D-49A1-49FA-8C49-624A5EB0960A}" type="sibTrans" cxnId="{136D90A8-C6B2-4834-9E3F-143C143452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443FCA-7BFB-4BB7-A870-88D62A626C6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Communicate Agency needs</a:t>
          </a:r>
        </a:p>
      </dgm:t>
    </dgm:pt>
    <dgm:pt modelId="{9B6F518C-B751-4AC5-BC49-2C987F50EC11}" type="parTrans" cxnId="{CAE3DD45-16E5-425D-8B9B-F2D26056E6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AE2643-8A8F-4611-86B9-8391B77E9F84}" type="sibTrans" cxnId="{CAE3DD45-16E5-425D-8B9B-F2D26056E6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D1E046-C556-4234-AB30-82E17F6F6C66}" type="pres">
      <dgm:prSet presAssocID="{20F7B594-2BE2-41BE-939A-99C35B3940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C782999-25A5-4502-92E5-C21D5EE2DC88}" type="pres">
      <dgm:prSet presAssocID="{20F7B594-2BE2-41BE-939A-99C35B394059}" presName="Name1" presStyleCnt="0"/>
      <dgm:spPr/>
      <dgm:t>
        <a:bodyPr/>
        <a:lstStyle/>
        <a:p>
          <a:endParaRPr lang="en-US"/>
        </a:p>
      </dgm:t>
    </dgm:pt>
    <dgm:pt modelId="{C5BF9CA2-7950-4F12-92FA-63A01E34992E}" type="pres">
      <dgm:prSet presAssocID="{20F7B594-2BE2-41BE-939A-99C35B394059}" presName="cycle" presStyleCnt="0"/>
      <dgm:spPr/>
      <dgm:t>
        <a:bodyPr/>
        <a:lstStyle/>
        <a:p>
          <a:endParaRPr lang="en-US"/>
        </a:p>
      </dgm:t>
    </dgm:pt>
    <dgm:pt modelId="{17F6E358-C3C0-4BD5-947C-B09000A83F77}" type="pres">
      <dgm:prSet presAssocID="{20F7B594-2BE2-41BE-939A-99C35B394059}" presName="srcNode" presStyleLbl="node1" presStyleIdx="0" presStyleCnt="5"/>
      <dgm:spPr/>
      <dgm:t>
        <a:bodyPr/>
        <a:lstStyle/>
        <a:p>
          <a:endParaRPr lang="en-US"/>
        </a:p>
      </dgm:t>
    </dgm:pt>
    <dgm:pt modelId="{49B2E474-036A-46C7-ABC4-9AD5CA565219}" type="pres">
      <dgm:prSet presAssocID="{20F7B594-2BE2-41BE-939A-99C35B394059}" presName="conn" presStyleLbl="parChTrans1D2" presStyleIdx="0" presStyleCnt="1"/>
      <dgm:spPr/>
      <dgm:t>
        <a:bodyPr/>
        <a:lstStyle/>
        <a:p>
          <a:endParaRPr lang="en-US"/>
        </a:p>
      </dgm:t>
    </dgm:pt>
    <dgm:pt modelId="{CF7F9D65-DAC8-4C7A-BEF0-7082F643C145}" type="pres">
      <dgm:prSet presAssocID="{20F7B594-2BE2-41BE-939A-99C35B394059}" presName="extraNode" presStyleLbl="node1" presStyleIdx="0" presStyleCnt="5"/>
      <dgm:spPr/>
      <dgm:t>
        <a:bodyPr/>
        <a:lstStyle/>
        <a:p>
          <a:endParaRPr lang="en-US"/>
        </a:p>
      </dgm:t>
    </dgm:pt>
    <dgm:pt modelId="{F2616436-D72D-4E38-9C7E-102414821C30}" type="pres">
      <dgm:prSet presAssocID="{20F7B594-2BE2-41BE-939A-99C35B394059}" presName="dstNode" presStyleLbl="node1" presStyleIdx="0" presStyleCnt="5"/>
      <dgm:spPr/>
      <dgm:t>
        <a:bodyPr/>
        <a:lstStyle/>
        <a:p>
          <a:endParaRPr lang="en-US"/>
        </a:p>
      </dgm:t>
    </dgm:pt>
    <dgm:pt modelId="{23E0F348-7EA2-4B18-AD1C-7FF37344637D}" type="pres">
      <dgm:prSet presAssocID="{F18567B6-AD77-4C62-9B9A-7DE46EE597A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76675-7564-4F16-B372-03EBC1148BB0}" type="pres">
      <dgm:prSet presAssocID="{F18567B6-AD77-4C62-9B9A-7DE46EE597A7}" presName="accent_1" presStyleCnt="0"/>
      <dgm:spPr/>
      <dgm:t>
        <a:bodyPr/>
        <a:lstStyle/>
        <a:p>
          <a:endParaRPr lang="en-US"/>
        </a:p>
      </dgm:t>
    </dgm:pt>
    <dgm:pt modelId="{F2957787-36F3-4A0E-8B60-B8BF40D4C615}" type="pres">
      <dgm:prSet presAssocID="{F18567B6-AD77-4C62-9B9A-7DE46EE597A7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BE4558C1-4408-4326-A4BC-26E41EB55D35}" type="pres">
      <dgm:prSet presAssocID="{C76FFF69-6CC8-4042-A09B-28E24204EB2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89B7F-00DD-458A-B30B-534669494179}" type="pres">
      <dgm:prSet presAssocID="{C76FFF69-6CC8-4042-A09B-28E24204EB27}" presName="accent_2" presStyleCnt="0"/>
      <dgm:spPr/>
      <dgm:t>
        <a:bodyPr/>
        <a:lstStyle/>
        <a:p>
          <a:endParaRPr lang="en-US"/>
        </a:p>
      </dgm:t>
    </dgm:pt>
    <dgm:pt modelId="{E68DB530-8EEC-4299-AB83-F261A025CF7C}" type="pres">
      <dgm:prSet presAssocID="{C76FFF69-6CC8-4042-A09B-28E24204EB27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F4F9BFF9-6135-4930-B522-48600DD1E43E}" type="pres">
      <dgm:prSet presAssocID="{6A68BE97-5234-435A-979A-655F390C2A4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6AA7D-711F-418A-9E1E-559E715E8F68}" type="pres">
      <dgm:prSet presAssocID="{6A68BE97-5234-435A-979A-655F390C2A49}" presName="accent_3" presStyleCnt="0"/>
      <dgm:spPr/>
      <dgm:t>
        <a:bodyPr/>
        <a:lstStyle/>
        <a:p>
          <a:endParaRPr lang="en-US"/>
        </a:p>
      </dgm:t>
    </dgm:pt>
    <dgm:pt modelId="{9B8EEB39-3729-4C0D-8020-7F62D97C8460}" type="pres">
      <dgm:prSet presAssocID="{6A68BE97-5234-435A-979A-655F390C2A49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F326B1C4-5E59-4264-B24A-374439A0292A}" type="pres">
      <dgm:prSet presAssocID="{2A8EF9DF-A0A1-4E2F-8E19-B2C3C9D2C3F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EDCAB-CD04-411F-8993-0B67186189FE}" type="pres">
      <dgm:prSet presAssocID="{2A8EF9DF-A0A1-4E2F-8E19-B2C3C9D2C3F1}" presName="accent_4" presStyleCnt="0"/>
      <dgm:spPr/>
      <dgm:t>
        <a:bodyPr/>
        <a:lstStyle/>
        <a:p>
          <a:endParaRPr lang="en-US"/>
        </a:p>
      </dgm:t>
    </dgm:pt>
    <dgm:pt modelId="{5E6E460A-D974-4D40-A7A3-2010DB3852D6}" type="pres">
      <dgm:prSet presAssocID="{2A8EF9DF-A0A1-4E2F-8E19-B2C3C9D2C3F1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74A303B8-8334-4445-B20B-0603D8B2B71F}" type="pres">
      <dgm:prSet presAssocID="{40443FCA-7BFB-4BB7-A870-88D62A626C6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8B6EC-FB3A-41F8-AA54-D352E382FB0C}" type="pres">
      <dgm:prSet presAssocID="{40443FCA-7BFB-4BB7-A870-88D62A626C64}" presName="accent_5" presStyleCnt="0"/>
      <dgm:spPr/>
      <dgm:t>
        <a:bodyPr/>
        <a:lstStyle/>
        <a:p>
          <a:endParaRPr lang="en-US"/>
        </a:p>
      </dgm:t>
    </dgm:pt>
    <dgm:pt modelId="{C6F1BC58-FB22-4D70-BED1-035E5ABF8300}" type="pres">
      <dgm:prSet presAssocID="{40443FCA-7BFB-4BB7-A870-88D62A626C64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B7B2C1CC-4FA0-42E5-A4E4-40DA570E3EAD}" srcId="{20F7B594-2BE2-41BE-939A-99C35B394059}" destId="{C76FFF69-6CC8-4042-A09B-28E24204EB27}" srcOrd="1" destOrd="0" parTransId="{B6DA20C2-1CDA-4CD2-A6FF-FA63D18E5EBA}" sibTransId="{F1F648E3-B5BB-416C-83A7-0BDF352D83DE}"/>
    <dgm:cxn modelId="{5274FF67-A7FB-4847-9F74-2064CCFD9E75}" type="presOf" srcId="{40443FCA-7BFB-4BB7-A870-88D62A626C64}" destId="{74A303B8-8334-4445-B20B-0603D8B2B71F}" srcOrd="0" destOrd="0" presId="urn:microsoft.com/office/officeart/2008/layout/VerticalCurvedList"/>
    <dgm:cxn modelId="{5E96CEFA-B72A-4636-9BC3-AB9F0DAB2101}" type="presOf" srcId="{20F7B594-2BE2-41BE-939A-99C35B394059}" destId="{5DD1E046-C556-4234-AB30-82E17F6F6C66}" srcOrd="0" destOrd="0" presId="urn:microsoft.com/office/officeart/2008/layout/VerticalCurvedList"/>
    <dgm:cxn modelId="{3B73FB85-77DA-4754-9C9A-F56D63DD49E1}" type="presOf" srcId="{2A8EF9DF-A0A1-4E2F-8E19-B2C3C9D2C3F1}" destId="{F326B1C4-5E59-4264-B24A-374439A0292A}" srcOrd="0" destOrd="0" presId="urn:microsoft.com/office/officeart/2008/layout/VerticalCurvedList"/>
    <dgm:cxn modelId="{CAE3DD45-16E5-425D-8B9B-F2D26056E6A3}" srcId="{20F7B594-2BE2-41BE-939A-99C35B394059}" destId="{40443FCA-7BFB-4BB7-A870-88D62A626C64}" srcOrd="4" destOrd="0" parTransId="{9B6F518C-B751-4AC5-BC49-2C987F50EC11}" sibTransId="{1CAE2643-8A8F-4611-86B9-8391B77E9F84}"/>
    <dgm:cxn modelId="{7FB92C9B-A107-4AFF-AC63-0C1EC980CF0D}" type="presOf" srcId="{C76FFF69-6CC8-4042-A09B-28E24204EB27}" destId="{BE4558C1-4408-4326-A4BC-26E41EB55D35}" srcOrd="0" destOrd="0" presId="urn:microsoft.com/office/officeart/2008/layout/VerticalCurvedList"/>
    <dgm:cxn modelId="{7D42DA00-25DA-4DCA-AE1A-F93E92173494}" type="presOf" srcId="{4CB19DBD-F670-4642-8278-C9B7E2AAA3BF}" destId="{49B2E474-036A-46C7-ABC4-9AD5CA565219}" srcOrd="0" destOrd="0" presId="urn:microsoft.com/office/officeart/2008/layout/VerticalCurvedList"/>
    <dgm:cxn modelId="{DEFABBFE-E961-4970-A3AD-02024B8936B7}" srcId="{20F7B594-2BE2-41BE-939A-99C35B394059}" destId="{6A68BE97-5234-435A-979A-655F390C2A49}" srcOrd="2" destOrd="0" parTransId="{CB6E32C9-B61D-4E30-8DB8-A84CECB84928}" sibTransId="{730AF22D-23AB-463A-B5F7-73DF00439526}"/>
    <dgm:cxn modelId="{6BF47BE8-B966-4816-AF24-0C5ED85DC4FB}" type="presOf" srcId="{6A68BE97-5234-435A-979A-655F390C2A49}" destId="{F4F9BFF9-6135-4930-B522-48600DD1E43E}" srcOrd="0" destOrd="0" presId="urn:microsoft.com/office/officeart/2008/layout/VerticalCurvedList"/>
    <dgm:cxn modelId="{3343F1CB-7414-4DCE-A3CA-631A949E0675}" type="presOf" srcId="{F18567B6-AD77-4C62-9B9A-7DE46EE597A7}" destId="{23E0F348-7EA2-4B18-AD1C-7FF37344637D}" srcOrd="0" destOrd="0" presId="urn:microsoft.com/office/officeart/2008/layout/VerticalCurvedList"/>
    <dgm:cxn modelId="{92728A41-B5B4-4550-8AAD-DC687C1A3720}" srcId="{20F7B594-2BE2-41BE-939A-99C35B394059}" destId="{F18567B6-AD77-4C62-9B9A-7DE46EE597A7}" srcOrd="0" destOrd="0" parTransId="{A6002705-8A4F-41B0-8A69-69A9EDD69DCC}" sibTransId="{4CB19DBD-F670-4642-8278-C9B7E2AAA3BF}"/>
    <dgm:cxn modelId="{136D90A8-C6B2-4834-9E3F-143C14345226}" srcId="{20F7B594-2BE2-41BE-939A-99C35B394059}" destId="{2A8EF9DF-A0A1-4E2F-8E19-B2C3C9D2C3F1}" srcOrd="3" destOrd="0" parTransId="{E10ADE98-3DA9-46B2-9128-27FDF7253156}" sibTransId="{3B203B1D-49A1-49FA-8C49-624A5EB0960A}"/>
    <dgm:cxn modelId="{F2F69DB7-C103-4A4E-A23D-B228DC84719B}" type="presParOf" srcId="{5DD1E046-C556-4234-AB30-82E17F6F6C66}" destId="{6C782999-25A5-4502-92E5-C21D5EE2DC88}" srcOrd="0" destOrd="0" presId="urn:microsoft.com/office/officeart/2008/layout/VerticalCurvedList"/>
    <dgm:cxn modelId="{C243678D-101F-4563-A5C8-22E93E3E2EE3}" type="presParOf" srcId="{6C782999-25A5-4502-92E5-C21D5EE2DC88}" destId="{C5BF9CA2-7950-4F12-92FA-63A01E34992E}" srcOrd="0" destOrd="0" presId="urn:microsoft.com/office/officeart/2008/layout/VerticalCurvedList"/>
    <dgm:cxn modelId="{0708BC1E-18C5-42C8-8A7B-123C369836A9}" type="presParOf" srcId="{C5BF9CA2-7950-4F12-92FA-63A01E34992E}" destId="{17F6E358-C3C0-4BD5-947C-B09000A83F77}" srcOrd="0" destOrd="0" presId="urn:microsoft.com/office/officeart/2008/layout/VerticalCurvedList"/>
    <dgm:cxn modelId="{45C0AB2B-ADE7-4A33-BFD3-6A3EDD366CBC}" type="presParOf" srcId="{C5BF9CA2-7950-4F12-92FA-63A01E34992E}" destId="{49B2E474-036A-46C7-ABC4-9AD5CA565219}" srcOrd="1" destOrd="0" presId="urn:microsoft.com/office/officeart/2008/layout/VerticalCurvedList"/>
    <dgm:cxn modelId="{35BDFB61-0000-4832-97A6-486E4C83D46A}" type="presParOf" srcId="{C5BF9CA2-7950-4F12-92FA-63A01E34992E}" destId="{CF7F9D65-DAC8-4C7A-BEF0-7082F643C145}" srcOrd="2" destOrd="0" presId="urn:microsoft.com/office/officeart/2008/layout/VerticalCurvedList"/>
    <dgm:cxn modelId="{6D8A714E-4B52-4165-93B4-1A37A5951969}" type="presParOf" srcId="{C5BF9CA2-7950-4F12-92FA-63A01E34992E}" destId="{F2616436-D72D-4E38-9C7E-102414821C30}" srcOrd="3" destOrd="0" presId="urn:microsoft.com/office/officeart/2008/layout/VerticalCurvedList"/>
    <dgm:cxn modelId="{56FB2313-6B26-44A5-8A42-03DAB45C06DD}" type="presParOf" srcId="{6C782999-25A5-4502-92E5-C21D5EE2DC88}" destId="{23E0F348-7EA2-4B18-AD1C-7FF37344637D}" srcOrd="1" destOrd="0" presId="urn:microsoft.com/office/officeart/2008/layout/VerticalCurvedList"/>
    <dgm:cxn modelId="{26862100-B8A6-4F8B-9FE8-D52335E11A71}" type="presParOf" srcId="{6C782999-25A5-4502-92E5-C21D5EE2DC88}" destId="{73276675-7564-4F16-B372-03EBC1148BB0}" srcOrd="2" destOrd="0" presId="urn:microsoft.com/office/officeart/2008/layout/VerticalCurvedList"/>
    <dgm:cxn modelId="{2977278F-9C46-4632-BDFB-D568197F4470}" type="presParOf" srcId="{73276675-7564-4F16-B372-03EBC1148BB0}" destId="{F2957787-36F3-4A0E-8B60-B8BF40D4C615}" srcOrd="0" destOrd="0" presId="urn:microsoft.com/office/officeart/2008/layout/VerticalCurvedList"/>
    <dgm:cxn modelId="{FAA6A096-D16B-428C-B79E-65FD5DA1C92F}" type="presParOf" srcId="{6C782999-25A5-4502-92E5-C21D5EE2DC88}" destId="{BE4558C1-4408-4326-A4BC-26E41EB55D35}" srcOrd="3" destOrd="0" presId="urn:microsoft.com/office/officeart/2008/layout/VerticalCurvedList"/>
    <dgm:cxn modelId="{1E694798-CD00-42A4-9476-EE496D9F66D7}" type="presParOf" srcId="{6C782999-25A5-4502-92E5-C21D5EE2DC88}" destId="{04789B7F-00DD-458A-B30B-534669494179}" srcOrd="4" destOrd="0" presId="urn:microsoft.com/office/officeart/2008/layout/VerticalCurvedList"/>
    <dgm:cxn modelId="{05F0B5BE-DD5F-4854-89C4-BD0CF064B21C}" type="presParOf" srcId="{04789B7F-00DD-458A-B30B-534669494179}" destId="{E68DB530-8EEC-4299-AB83-F261A025CF7C}" srcOrd="0" destOrd="0" presId="urn:microsoft.com/office/officeart/2008/layout/VerticalCurvedList"/>
    <dgm:cxn modelId="{77F26D21-8F89-4C8E-B653-4786A86F79E3}" type="presParOf" srcId="{6C782999-25A5-4502-92E5-C21D5EE2DC88}" destId="{F4F9BFF9-6135-4930-B522-48600DD1E43E}" srcOrd="5" destOrd="0" presId="urn:microsoft.com/office/officeart/2008/layout/VerticalCurvedList"/>
    <dgm:cxn modelId="{10B3FAF9-746F-41EC-B4F9-64B77BC76F2E}" type="presParOf" srcId="{6C782999-25A5-4502-92E5-C21D5EE2DC88}" destId="{8676AA7D-711F-418A-9E1E-559E715E8F68}" srcOrd="6" destOrd="0" presId="urn:microsoft.com/office/officeart/2008/layout/VerticalCurvedList"/>
    <dgm:cxn modelId="{1CF72037-7957-4E20-B96B-5E3A90FFD560}" type="presParOf" srcId="{8676AA7D-711F-418A-9E1E-559E715E8F68}" destId="{9B8EEB39-3729-4C0D-8020-7F62D97C8460}" srcOrd="0" destOrd="0" presId="urn:microsoft.com/office/officeart/2008/layout/VerticalCurvedList"/>
    <dgm:cxn modelId="{D989F257-1DCA-459E-BC8A-714AF4C9799B}" type="presParOf" srcId="{6C782999-25A5-4502-92E5-C21D5EE2DC88}" destId="{F326B1C4-5E59-4264-B24A-374439A0292A}" srcOrd="7" destOrd="0" presId="urn:microsoft.com/office/officeart/2008/layout/VerticalCurvedList"/>
    <dgm:cxn modelId="{D20FDAA6-4B5C-4334-AD2D-F0AC0E64200B}" type="presParOf" srcId="{6C782999-25A5-4502-92E5-C21D5EE2DC88}" destId="{599EDCAB-CD04-411F-8993-0B67186189FE}" srcOrd="8" destOrd="0" presId="urn:microsoft.com/office/officeart/2008/layout/VerticalCurvedList"/>
    <dgm:cxn modelId="{434D4252-0414-40FC-94AB-6CCE3780575C}" type="presParOf" srcId="{599EDCAB-CD04-411F-8993-0B67186189FE}" destId="{5E6E460A-D974-4D40-A7A3-2010DB3852D6}" srcOrd="0" destOrd="0" presId="urn:microsoft.com/office/officeart/2008/layout/VerticalCurvedList"/>
    <dgm:cxn modelId="{BBA368AE-AEDD-4240-AFFA-D253995CDB75}" type="presParOf" srcId="{6C782999-25A5-4502-92E5-C21D5EE2DC88}" destId="{74A303B8-8334-4445-B20B-0603D8B2B71F}" srcOrd="9" destOrd="0" presId="urn:microsoft.com/office/officeart/2008/layout/VerticalCurvedList"/>
    <dgm:cxn modelId="{B1A8648E-A20C-4603-A4F8-2928361AEB05}" type="presParOf" srcId="{6C782999-25A5-4502-92E5-C21D5EE2DC88}" destId="{B538B6EC-FB3A-41F8-AA54-D352E382FB0C}" srcOrd="10" destOrd="0" presId="urn:microsoft.com/office/officeart/2008/layout/VerticalCurvedList"/>
    <dgm:cxn modelId="{ABC5CCB6-E9AD-4929-9D74-86680BD71432}" type="presParOf" srcId="{B538B6EC-FB3A-41F8-AA54-D352E382FB0C}" destId="{C6F1BC58-FB22-4D70-BED1-035E5ABF83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342DB-158A-4E47-B461-F12C655E8E47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E6CFECC-7F75-4729-A652-EDDF2390CAC7}">
      <dgm:prSet phldrT="[Text]"/>
      <dgm:spPr/>
      <dgm:t>
        <a:bodyPr/>
        <a:lstStyle/>
        <a:p>
          <a:r>
            <a:rPr lang="en-US" dirty="0" smtClean="0"/>
            <a:t>Single Source of Records</a:t>
          </a:r>
          <a:endParaRPr lang="en-US" dirty="0"/>
        </a:p>
      </dgm:t>
    </dgm:pt>
    <dgm:pt modelId="{55DD7BB0-DC3F-443E-B109-CE6B1C6FB854}" type="parTrans" cxnId="{06EC4C4D-418B-4F22-B20B-4E059D6FE366}">
      <dgm:prSet/>
      <dgm:spPr/>
      <dgm:t>
        <a:bodyPr/>
        <a:lstStyle/>
        <a:p>
          <a:endParaRPr lang="en-US"/>
        </a:p>
      </dgm:t>
    </dgm:pt>
    <dgm:pt modelId="{0BA813A0-FFCD-4145-809A-DDE0DDFEAAEC}" type="sibTrans" cxnId="{06EC4C4D-418B-4F22-B20B-4E059D6FE366}">
      <dgm:prSet/>
      <dgm:spPr/>
      <dgm:t>
        <a:bodyPr/>
        <a:lstStyle/>
        <a:p>
          <a:endParaRPr lang="en-US"/>
        </a:p>
      </dgm:t>
    </dgm:pt>
    <dgm:pt modelId="{D05766AA-C277-48DD-9FFE-D9615D76B5E9}">
      <dgm:prSet phldrT="[Text]"/>
      <dgm:spPr/>
      <dgm:t>
        <a:bodyPr/>
        <a:lstStyle/>
        <a:p>
          <a:r>
            <a:rPr lang="en-US" dirty="0" smtClean="0"/>
            <a:t>Flexible, user-friendly and accurate financial reporting</a:t>
          </a:r>
          <a:endParaRPr lang="en-US" dirty="0"/>
        </a:p>
      </dgm:t>
    </dgm:pt>
    <dgm:pt modelId="{06ABAA4B-9093-41C3-927A-2B0DFFDE08FF}" type="parTrans" cxnId="{F1D24928-C3F7-4956-94FE-D0FF051A91E7}">
      <dgm:prSet/>
      <dgm:spPr/>
      <dgm:t>
        <a:bodyPr/>
        <a:lstStyle/>
        <a:p>
          <a:endParaRPr lang="en-US"/>
        </a:p>
      </dgm:t>
    </dgm:pt>
    <dgm:pt modelId="{46663A73-A156-4DE7-A1F8-E31D82228C38}" type="sibTrans" cxnId="{F1D24928-C3F7-4956-94FE-D0FF051A91E7}">
      <dgm:prSet/>
      <dgm:spPr/>
      <dgm:t>
        <a:bodyPr/>
        <a:lstStyle/>
        <a:p>
          <a:endParaRPr lang="en-US"/>
        </a:p>
      </dgm:t>
    </dgm:pt>
    <dgm:pt modelId="{3661D482-02E5-4BD5-84D7-3D278BCDE8DD}">
      <dgm:prSet phldrT="[Text]"/>
      <dgm:spPr/>
      <dgm:t>
        <a:bodyPr/>
        <a:lstStyle/>
        <a:p>
          <a:r>
            <a:rPr lang="en-US" dirty="0" smtClean="0"/>
            <a:t>Tax payments</a:t>
          </a:r>
          <a:endParaRPr lang="en-US" dirty="0"/>
        </a:p>
      </dgm:t>
    </dgm:pt>
    <dgm:pt modelId="{F1D9BD74-5872-4700-B1D9-9DCD093087B6}" type="parTrans" cxnId="{E7DB1EE7-1145-4650-8A7B-FE60EF5A6648}">
      <dgm:prSet/>
      <dgm:spPr/>
      <dgm:t>
        <a:bodyPr/>
        <a:lstStyle/>
        <a:p>
          <a:endParaRPr lang="en-US"/>
        </a:p>
      </dgm:t>
    </dgm:pt>
    <dgm:pt modelId="{58AC76EE-494E-44C0-9BDF-5DBEACE2E934}" type="sibTrans" cxnId="{E7DB1EE7-1145-4650-8A7B-FE60EF5A6648}">
      <dgm:prSet/>
      <dgm:spPr/>
      <dgm:t>
        <a:bodyPr/>
        <a:lstStyle/>
        <a:p>
          <a:endParaRPr lang="en-US"/>
        </a:p>
      </dgm:t>
    </dgm:pt>
    <dgm:pt modelId="{46FC94E1-7FB9-4E5F-BBB1-66CC683E94DB}">
      <dgm:prSet phldrT="[Text]"/>
      <dgm:spPr/>
      <dgm:t>
        <a:bodyPr/>
        <a:lstStyle/>
        <a:p>
          <a:r>
            <a:rPr lang="en-US" dirty="0" smtClean="0"/>
            <a:t>Adjusting journal entries</a:t>
          </a:r>
          <a:endParaRPr lang="en-US" dirty="0"/>
        </a:p>
      </dgm:t>
    </dgm:pt>
    <dgm:pt modelId="{94DB856D-2C56-4773-B820-40D6C1BA2C69}" type="parTrans" cxnId="{1F0672E9-954E-4BFE-883B-E9B540703326}">
      <dgm:prSet/>
      <dgm:spPr/>
      <dgm:t>
        <a:bodyPr/>
        <a:lstStyle/>
        <a:p>
          <a:endParaRPr lang="en-US"/>
        </a:p>
      </dgm:t>
    </dgm:pt>
    <dgm:pt modelId="{5E79FF67-93F4-418F-8520-635334D02E31}" type="sibTrans" cxnId="{1F0672E9-954E-4BFE-883B-E9B540703326}">
      <dgm:prSet/>
      <dgm:spPr/>
      <dgm:t>
        <a:bodyPr/>
        <a:lstStyle/>
        <a:p>
          <a:endParaRPr lang="en-US"/>
        </a:p>
      </dgm:t>
    </dgm:pt>
    <dgm:pt modelId="{91EF2008-898E-4F85-B39E-843EB357281F}">
      <dgm:prSet phldrT="[Text]"/>
      <dgm:spPr/>
      <dgm:t>
        <a:bodyPr/>
        <a:lstStyle/>
        <a:p>
          <a:r>
            <a:rPr lang="en-US" dirty="0" smtClean="0"/>
            <a:t>System Flexibility</a:t>
          </a:r>
          <a:endParaRPr lang="en-US" dirty="0"/>
        </a:p>
      </dgm:t>
    </dgm:pt>
    <dgm:pt modelId="{D26C05DA-953B-4394-B1B4-4B5E3597B8AA}" type="parTrans" cxnId="{B20AA244-44F8-45BB-B240-E1E965D07C1F}">
      <dgm:prSet/>
      <dgm:spPr/>
      <dgm:t>
        <a:bodyPr/>
        <a:lstStyle/>
        <a:p>
          <a:endParaRPr lang="en-US"/>
        </a:p>
      </dgm:t>
    </dgm:pt>
    <dgm:pt modelId="{0922F20D-9B78-42E5-A02F-5655BA2FCD5A}" type="sibTrans" cxnId="{B20AA244-44F8-45BB-B240-E1E965D07C1F}">
      <dgm:prSet/>
      <dgm:spPr/>
      <dgm:t>
        <a:bodyPr/>
        <a:lstStyle/>
        <a:p>
          <a:endParaRPr lang="en-US"/>
        </a:p>
      </dgm:t>
    </dgm:pt>
    <dgm:pt modelId="{DFC49457-202B-4B72-B577-334F5D2E210B}">
      <dgm:prSet phldrT="[Text]"/>
      <dgm:spPr/>
      <dgm:t>
        <a:bodyPr/>
        <a:lstStyle/>
        <a:p>
          <a:r>
            <a:rPr lang="en-US" dirty="0" smtClean="0"/>
            <a:t>Enables deduction per classification</a:t>
          </a:r>
          <a:endParaRPr lang="en-US" dirty="0"/>
        </a:p>
      </dgm:t>
    </dgm:pt>
    <dgm:pt modelId="{2B93425E-2936-415C-8FCC-00D54EEB9750}" type="parTrans" cxnId="{0AF29E2C-E2AD-48E5-A1A1-57394660A3B7}">
      <dgm:prSet/>
      <dgm:spPr/>
      <dgm:t>
        <a:bodyPr/>
        <a:lstStyle/>
        <a:p>
          <a:endParaRPr lang="en-US"/>
        </a:p>
      </dgm:t>
    </dgm:pt>
    <dgm:pt modelId="{E821662C-B178-4557-9CFC-ADB2452F3AA2}" type="sibTrans" cxnId="{0AF29E2C-E2AD-48E5-A1A1-57394660A3B7}">
      <dgm:prSet/>
      <dgm:spPr/>
      <dgm:t>
        <a:bodyPr/>
        <a:lstStyle/>
        <a:p>
          <a:endParaRPr lang="en-US"/>
        </a:p>
      </dgm:t>
    </dgm:pt>
    <dgm:pt modelId="{A61792DD-2F4E-428B-900B-547F199E7C39}">
      <dgm:prSet phldrT="[Text]"/>
      <dgm:spPr/>
      <dgm:t>
        <a:bodyPr/>
        <a:lstStyle/>
        <a:p>
          <a:r>
            <a:rPr lang="en-US" dirty="0" smtClean="0"/>
            <a:t>Improved requisition workflow</a:t>
          </a:r>
          <a:endParaRPr lang="en-US" dirty="0"/>
        </a:p>
      </dgm:t>
    </dgm:pt>
    <dgm:pt modelId="{4FD00944-A7B2-4A47-A7B1-47B1D570A57E}" type="parTrans" cxnId="{55A91E8D-3BB2-494E-9EE2-B263E3860610}">
      <dgm:prSet/>
      <dgm:spPr/>
      <dgm:t>
        <a:bodyPr/>
        <a:lstStyle/>
        <a:p>
          <a:endParaRPr lang="en-US"/>
        </a:p>
      </dgm:t>
    </dgm:pt>
    <dgm:pt modelId="{E59EF56C-B232-4CC8-830A-BB59D07DAB98}" type="sibTrans" cxnId="{55A91E8D-3BB2-494E-9EE2-B263E3860610}">
      <dgm:prSet/>
      <dgm:spPr/>
      <dgm:t>
        <a:bodyPr/>
        <a:lstStyle/>
        <a:p>
          <a:endParaRPr lang="en-US"/>
        </a:p>
      </dgm:t>
    </dgm:pt>
    <dgm:pt modelId="{835F5A36-AC9F-46C4-849A-4030F783FD09}">
      <dgm:prSet phldrT="[Text]"/>
      <dgm:spPr/>
      <dgm:t>
        <a:bodyPr/>
        <a:lstStyle/>
        <a:p>
          <a:r>
            <a:rPr lang="en-US" dirty="0" smtClean="0"/>
            <a:t>Ability to process payments via ACH, credit card or check</a:t>
          </a:r>
          <a:endParaRPr lang="en-US" dirty="0"/>
        </a:p>
      </dgm:t>
    </dgm:pt>
    <dgm:pt modelId="{0621B62A-ED7B-47E5-9328-457B2E611B9F}" type="parTrans" cxnId="{99214259-CC68-4820-B4F9-C63E6815052A}">
      <dgm:prSet/>
      <dgm:spPr/>
      <dgm:t>
        <a:bodyPr/>
        <a:lstStyle/>
        <a:p>
          <a:endParaRPr lang="en-US"/>
        </a:p>
      </dgm:t>
    </dgm:pt>
    <dgm:pt modelId="{7A0916EC-F98F-43B3-AC90-D06FE1497E68}" type="sibTrans" cxnId="{99214259-CC68-4820-B4F9-C63E6815052A}">
      <dgm:prSet/>
      <dgm:spPr/>
      <dgm:t>
        <a:bodyPr/>
        <a:lstStyle/>
        <a:p>
          <a:endParaRPr lang="en-US"/>
        </a:p>
      </dgm:t>
    </dgm:pt>
    <dgm:pt modelId="{D05BEE57-77E4-4800-94BE-71A2C32CBDCA}">
      <dgm:prSet phldrT="[Text]"/>
      <dgm:spPr/>
      <dgm:t>
        <a:bodyPr/>
        <a:lstStyle/>
        <a:p>
          <a:endParaRPr lang="en-US" dirty="0"/>
        </a:p>
      </dgm:t>
    </dgm:pt>
    <dgm:pt modelId="{BF57B807-8C05-43F9-8223-E0ECD4E0531E}" type="parTrans" cxnId="{AC008A84-414B-4A60-B33C-1466C1249AF9}">
      <dgm:prSet/>
      <dgm:spPr/>
      <dgm:t>
        <a:bodyPr/>
        <a:lstStyle/>
        <a:p>
          <a:endParaRPr lang="en-US"/>
        </a:p>
      </dgm:t>
    </dgm:pt>
    <dgm:pt modelId="{2FABB9D5-F280-4C60-A55E-981D5D6580B9}" type="sibTrans" cxnId="{AC008A84-414B-4A60-B33C-1466C1249AF9}">
      <dgm:prSet/>
      <dgm:spPr/>
      <dgm:t>
        <a:bodyPr/>
        <a:lstStyle/>
        <a:p>
          <a:endParaRPr lang="en-US"/>
        </a:p>
      </dgm:t>
    </dgm:pt>
    <dgm:pt modelId="{6E751490-01D9-412D-BD9B-BD5F2F70044A}">
      <dgm:prSet phldrT="[Text]"/>
      <dgm:spPr/>
      <dgm:t>
        <a:bodyPr/>
        <a:lstStyle/>
        <a:p>
          <a:r>
            <a:rPr lang="en-US" dirty="0" smtClean="0"/>
            <a:t>Improved overall efficiencies</a:t>
          </a:r>
          <a:endParaRPr lang="en-US" dirty="0"/>
        </a:p>
      </dgm:t>
    </dgm:pt>
    <dgm:pt modelId="{71560653-6632-40E0-888F-38F199BE1B72}" type="parTrans" cxnId="{23A8BA1A-3264-4219-A35F-64E92AFB94B3}">
      <dgm:prSet/>
      <dgm:spPr/>
      <dgm:t>
        <a:bodyPr/>
        <a:lstStyle/>
        <a:p>
          <a:endParaRPr lang="en-US"/>
        </a:p>
      </dgm:t>
    </dgm:pt>
    <dgm:pt modelId="{68E1CC75-2C68-4CA1-A5A4-1BC0CA77BDF0}" type="sibTrans" cxnId="{23A8BA1A-3264-4219-A35F-64E92AFB94B3}">
      <dgm:prSet/>
      <dgm:spPr/>
      <dgm:t>
        <a:bodyPr/>
        <a:lstStyle/>
        <a:p>
          <a:endParaRPr lang="en-US"/>
        </a:p>
      </dgm:t>
    </dgm:pt>
    <dgm:pt modelId="{AF3CD671-78E5-4065-8BD6-B3941D93CA41}">
      <dgm:prSet phldrT="[Text]"/>
      <dgm:spPr/>
      <dgm:t>
        <a:bodyPr/>
        <a:lstStyle/>
        <a:p>
          <a:endParaRPr lang="en-US" dirty="0"/>
        </a:p>
      </dgm:t>
    </dgm:pt>
    <dgm:pt modelId="{B0C0CA46-26F1-4E59-96EF-BF3972295CC5}" type="parTrans" cxnId="{D7554163-E5DC-4DF1-B9D3-EF597C637FD9}">
      <dgm:prSet/>
      <dgm:spPr/>
      <dgm:t>
        <a:bodyPr/>
        <a:lstStyle/>
        <a:p>
          <a:endParaRPr lang="en-US"/>
        </a:p>
      </dgm:t>
    </dgm:pt>
    <dgm:pt modelId="{2EEA9BF4-7532-42C6-85AB-90E9913B2F23}" type="sibTrans" cxnId="{D7554163-E5DC-4DF1-B9D3-EF597C637FD9}">
      <dgm:prSet/>
      <dgm:spPr/>
      <dgm:t>
        <a:bodyPr/>
        <a:lstStyle/>
        <a:p>
          <a:endParaRPr lang="en-US"/>
        </a:p>
      </dgm:t>
    </dgm:pt>
    <dgm:pt modelId="{F7638D40-0344-437D-815F-63677BD145D4}">
      <dgm:prSet phldrT="[Text]"/>
      <dgm:spPr/>
      <dgm:t>
        <a:bodyPr/>
        <a:lstStyle/>
        <a:p>
          <a:r>
            <a:rPr lang="en-US" dirty="0" smtClean="0"/>
            <a:t>Data is visible to all users</a:t>
          </a:r>
          <a:endParaRPr lang="en-US" dirty="0"/>
        </a:p>
      </dgm:t>
    </dgm:pt>
    <dgm:pt modelId="{DCF682E2-5FA3-410F-8DF1-2E5250C5028B}" type="parTrans" cxnId="{3D8A190F-5AA1-4337-9447-5F8253221AB1}">
      <dgm:prSet/>
      <dgm:spPr/>
      <dgm:t>
        <a:bodyPr/>
        <a:lstStyle/>
        <a:p>
          <a:endParaRPr lang="en-US"/>
        </a:p>
      </dgm:t>
    </dgm:pt>
    <dgm:pt modelId="{131B1242-A95F-4637-AAB7-325872021D6D}" type="sibTrans" cxnId="{3D8A190F-5AA1-4337-9447-5F8253221AB1}">
      <dgm:prSet/>
      <dgm:spPr/>
      <dgm:t>
        <a:bodyPr/>
        <a:lstStyle/>
        <a:p>
          <a:endParaRPr lang="en-US"/>
        </a:p>
      </dgm:t>
    </dgm:pt>
    <dgm:pt modelId="{76C6B31B-A2A3-4428-8A85-2693B4FAC7D8}">
      <dgm:prSet phldrT="[Text]"/>
      <dgm:spPr/>
      <dgm:t>
        <a:bodyPr/>
        <a:lstStyle/>
        <a:p>
          <a:r>
            <a:rPr lang="en-US" dirty="0" smtClean="0"/>
            <a:t>Improves collaboration</a:t>
          </a:r>
          <a:endParaRPr lang="en-US" dirty="0"/>
        </a:p>
      </dgm:t>
    </dgm:pt>
    <dgm:pt modelId="{B489441B-E6B7-49DC-AC58-7486A1BD0163}" type="parTrans" cxnId="{4BB25228-636F-437D-9658-3845E4D04E00}">
      <dgm:prSet/>
      <dgm:spPr/>
      <dgm:t>
        <a:bodyPr/>
        <a:lstStyle/>
        <a:p>
          <a:endParaRPr lang="en-US"/>
        </a:p>
      </dgm:t>
    </dgm:pt>
    <dgm:pt modelId="{13AB925B-BBD4-4F8B-AC36-8F37098DD376}" type="sibTrans" cxnId="{4BB25228-636F-437D-9658-3845E4D04E00}">
      <dgm:prSet/>
      <dgm:spPr/>
      <dgm:t>
        <a:bodyPr/>
        <a:lstStyle/>
        <a:p>
          <a:endParaRPr lang="en-US"/>
        </a:p>
      </dgm:t>
    </dgm:pt>
    <dgm:pt modelId="{D97120D9-59E7-4474-8336-D3E54ED06BE0}">
      <dgm:prSet phldrT="[Text]"/>
      <dgm:spPr/>
      <dgm:t>
        <a:bodyPr/>
        <a:lstStyle/>
        <a:p>
          <a:r>
            <a:rPr lang="en-US" dirty="0" smtClean="0"/>
            <a:t>Automated Processes</a:t>
          </a:r>
          <a:endParaRPr lang="en-US" dirty="0"/>
        </a:p>
      </dgm:t>
    </dgm:pt>
    <dgm:pt modelId="{F1E0DD29-BD4D-484F-B2FB-72A969B42F6D}" type="sibTrans" cxnId="{75C13F2B-1699-41EF-A991-D5AD1027A15C}">
      <dgm:prSet/>
      <dgm:spPr/>
      <dgm:t>
        <a:bodyPr/>
        <a:lstStyle/>
        <a:p>
          <a:endParaRPr lang="en-US"/>
        </a:p>
      </dgm:t>
    </dgm:pt>
    <dgm:pt modelId="{16718D5E-CA37-40EF-B975-08DB071D4A2D}" type="parTrans" cxnId="{75C13F2B-1699-41EF-A991-D5AD1027A15C}">
      <dgm:prSet/>
      <dgm:spPr/>
      <dgm:t>
        <a:bodyPr/>
        <a:lstStyle/>
        <a:p>
          <a:endParaRPr lang="en-US"/>
        </a:p>
      </dgm:t>
    </dgm:pt>
    <dgm:pt modelId="{4CE84980-4F24-4DA9-9A7B-72F3791D49CF}">
      <dgm:prSet phldrT="[Text]"/>
      <dgm:spPr/>
      <dgm:t>
        <a:bodyPr/>
        <a:lstStyle/>
        <a:p>
          <a:r>
            <a:rPr lang="en-US" dirty="0" smtClean="0"/>
            <a:t>Time &amp; Attendance</a:t>
          </a:r>
          <a:endParaRPr lang="en-US" dirty="0"/>
        </a:p>
      </dgm:t>
    </dgm:pt>
    <dgm:pt modelId="{9956A390-CA19-46E2-9671-5BFD7586323D}" type="parTrans" cxnId="{CEAA2912-4CC1-4E27-9346-715520F7DF9B}">
      <dgm:prSet/>
      <dgm:spPr/>
      <dgm:t>
        <a:bodyPr/>
        <a:lstStyle/>
        <a:p>
          <a:endParaRPr lang="en-US"/>
        </a:p>
      </dgm:t>
    </dgm:pt>
    <dgm:pt modelId="{23CF668B-B744-4467-9D25-29C888806CD3}" type="sibTrans" cxnId="{CEAA2912-4CC1-4E27-9346-715520F7DF9B}">
      <dgm:prSet/>
      <dgm:spPr/>
      <dgm:t>
        <a:bodyPr/>
        <a:lstStyle/>
        <a:p>
          <a:endParaRPr lang="en-US"/>
        </a:p>
      </dgm:t>
    </dgm:pt>
    <dgm:pt modelId="{6FA9091C-BCF4-4B7D-932C-481AFCB21CB5}">
      <dgm:prSet phldrT="[Text]"/>
      <dgm:spPr/>
      <dgm:t>
        <a:bodyPr/>
        <a:lstStyle/>
        <a:p>
          <a:r>
            <a:rPr lang="en-US" dirty="0" smtClean="0"/>
            <a:t>Bank statement reconciliation</a:t>
          </a:r>
          <a:endParaRPr lang="en-US" dirty="0"/>
        </a:p>
      </dgm:t>
    </dgm:pt>
    <dgm:pt modelId="{5BD1249C-7A05-4DD9-AC12-A1D063632E14}" type="parTrans" cxnId="{0F5FB230-EF8C-4F85-8A99-BFE629961104}">
      <dgm:prSet/>
      <dgm:spPr/>
      <dgm:t>
        <a:bodyPr/>
        <a:lstStyle/>
        <a:p>
          <a:endParaRPr lang="en-US"/>
        </a:p>
      </dgm:t>
    </dgm:pt>
    <dgm:pt modelId="{57EB18E1-D13F-4EAC-98E2-E47A6E785AFE}" type="sibTrans" cxnId="{0F5FB230-EF8C-4F85-8A99-BFE629961104}">
      <dgm:prSet/>
      <dgm:spPr/>
      <dgm:t>
        <a:bodyPr/>
        <a:lstStyle/>
        <a:p>
          <a:endParaRPr lang="en-US"/>
        </a:p>
      </dgm:t>
    </dgm:pt>
    <dgm:pt modelId="{CC4C286B-4086-438D-9F44-08150FAC1687}">
      <dgm:prSet phldrT="[Text]"/>
      <dgm:spPr/>
      <dgm:t>
        <a:bodyPr/>
        <a:lstStyle/>
        <a:p>
          <a:r>
            <a:rPr lang="en-US" dirty="0" smtClean="0"/>
            <a:t>Change of address, direct deposit, W4, W2 &amp; voucher</a:t>
          </a:r>
          <a:endParaRPr lang="en-US" dirty="0"/>
        </a:p>
      </dgm:t>
    </dgm:pt>
    <dgm:pt modelId="{F7EA955C-DEA2-4360-A488-62554B88D8D1}" type="parTrans" cxnId="{FEB3215A-E489-400B-A568-56E024750BF7}">
      <dgm:prSet/>
      <dgm:spPr/>
      <dgm:t>
        <a:bodyPr/>
        <a:lstStyle/>
        <a:p>
          <a:endParaRPr lang="en-US"/>
        </a:p>
      </dgm:t>
    </dgm:pt>
    <dgm:pt modelId="{080F14DD-6D5E-483B-AD1A-996656C8B0C0}" type="sibTrans" cxnId="{FEB3215A-E489-400B-A568-56E024750BF7}">
      <dgm:prSet/>
      <dgm:spPr/>
      <dgm:t>
        <a:bodyPr/>
        <a:lstStyle/>
        <a:p>
          <a:endParaRPr lang="en-US"/>
        </a:p>
      </dgm:t>
    </dgm:pt>
    <dgm:pt modelId="{6F917F5A-7029-4C87-BA57-B372B7AC2459}">
      <dgm:prSet phldrT="[Text]"/>
      <dgm:spPr/>
      <dgm:t>
        <a:bodyPr/>
        <a:lstStyle/>
        <a:p>
          <a:r>
            <a:rPr lang="en-US" dirty="0" smtClean="0"/>
            <a:t>Payroll &amp; AP will process in the background- no need for downtime</a:t>
          </a:r>
          <a:endParaRPr lang="en-US" dirty="0"/>
        </a:p>
      </dgm:t>
    </dgm:pt>
    <dgm:pt modelId="{7C3D2DA2-9C09-4EF4-830C-63980C1C6B29}" type="parTrans" cxnId="{FDA8EEA4-0EE8-4202-BA67-733B4654B8E5}">
      <dgm:prSet/>
      <dgm:spPr/>
      <dgm:t>
        <a:bodyPr/>
        <a:lstStyle/>
        <a:p>
          <a:endParaRPr lang="en-US"/>
        </a:p>
      </dgm:t>
    </dgm:pt>
    <dgm:pt modelId="{27464F67-59CF-4B8A-9CDD-5E68EA68B117}" type="sibTrans" cxnId="{FDA8EEA4-0EE8-4202-BA67-733B4654B8E5}">
      <dgm:prSet/>
      <dgm:spPr/>
      <dgm:t>
        <a:bodyPr/>
        <a:lstStyle/>
        <a:p>
          <a:endParaRPr lang="en-US"/>
        </a:p>
      </dgm:t>
    </dgm:pt>
    <dgm:pt modelId="{6D211912-BFE3-438D-84FC-63DD81B632C7}" type="pres">
      <dgm:prSet presAssocID="{1DC342DB-158A-4E47-B461-F12C655E8E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5E9FEC-598E-4CE3-B2CE-F69508DE351B}" type="pres">
      <dgm:prSet presAssocID="{FE6CFECC-7F75-4729-A652-EDDF2390CAC7}" presName="composite" presStyleCnt="0"/>
      <dgm:spPr/>
      <dgm:t>
        <a:bodyPr/>
        <a:lstStyle/>
        <a:p>
          <a:endParaRPr lang="en-US"/>
        </a:p>
      </dgm:t>
    </dgm:pt>
    <dgm:pt modelId="{C4438481-8891-4D4F-8B61-823200F7C202}" type="pres">
      <dgm:prSet presAssocID="{FE6CFECC-7F75-4729-A652-EDDF2390CAC7}" presName="parTx" presStyleLbl="alignNode1" presStyleIdx="0" presStyleCnt="3" custLinFactNeighborX="-1226" custLinFactNeighborY="2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F39F4-EE4E-4B7D-B6A5-7F7BF92297FC}" type="pres">
      <dgm:prSet presAssocID="{FE6CFECC-7F75-4729-A652-EDDF2390CAC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716A1-740F-4F2F-97B1-516DA16BB7C5}" type="pres">
      <dgm:prSet presAssocID="{0BA813A0-FFCD-4145-809A-DDE0DDFEAAEC}" presName="space" presStyleCnt="0"/>
      <dgm:spPr/>
      <dgm:t>
        <a:bodyPr/>
        <a:lstStyle/>
        <a:p>
          <a:endParaRPr lang="en-US"/>
        </a:p>
      </dgm:t>
    </dgm:pt>
    <dgm:pt modelId="{E1DFAF8C-F7B2-472C-B31D-84B09FC91144}" type="pres">
      <dgm:prSet presAssocID="{D97120D9-59E7-4474-8336-D3E54ED06BE0}" presName="composite" presStyleCnt="0"/>
      <dgm:spPr/>
      <dgm:t>
        <a:bodyPr/>
        <a:lstStyle/>
        <a:p>
          <a:endParaRPr lang="en-US"/>
        </a:p>
      </dgm:t>
    </dgm:pt>
    <dgm:pt modelId="{A15753AA-C8F8-43BB-8AC9-C9FEEAEC5B45}" type="pres">
      <dgm:prSet presAssocID="{D97120D9-59E7-4474-8336-D3E54ED06B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2A86F-C589-4D37-A562-D496E2B9CBA3}" type="pres">
      <dgm:prSet presAssocID="{D97120D9-59E7-4474-8336-D3E54ED06BE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BC9EA-CB55-4213-BF1F-9082E22C6B9F}" type="pres">
      <dgm:prSet presAssocID="{F1E0DD29-BD4D-484F-B2FB-72A969B42F6D}" presName="space" presStyleCnt="0"/>
      <dgm:spPr/>
      <dgm:t>
        <a:bodyPr/>
        <a:lstStyle/>
        <a:p>
          <a:endParaRPr lang="en-US"/>
        </a:p>
      </dgm:t>
    </dgm:pt>
    <dgm:pt modelId="{A6A19BE8-92B5-409C-85F9-C497DAB2FF01}" type="pres">
      <dgm:prSet presAssocID="{91EF2008-898E-4F85-B39E-843EB357281F}" presName="composite" presStyleCnt="0"/>
      <dgm:spPr/>
      <dgm:t>
        <a:bodyPr/>
        <a:lstStyle/>
        <a:p>
          <a:endParaRPr lang="en-US"/>
        </a:p>
      </dgm:t>
    </dgm:pt>
    <dgm:pt modelId="{00A87488-AB77-47F5-974B-0D61685B1B57}" type="pres">
      <dgm:prSet presAssocID="{91EF2008-898E-4F85-B39E-843EB357281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6BCF2-E7CA-4318-BB2E-7FD4691F1A75}" type="pres">
      <dgm:prSet presAssocID="{91EF2008-898E-4F85-B39E-843EB357281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616154-E45E-4B07-8908-1E5D2BBCBC45}" type="presOf" srcId="{F7638D40-0344-437D-815F-63677BD145D4}" destId="{FEEF39F4-EE4E-4B7D-B6A5-7F7BF92297FC}" srcOrd="0" destOrd="0" presId="urn:microsoft.com/office/officeart/2005/8/layout/hList1"/>
    <dgm:cxn modelId="{3D8A190F-5AA1-4337-9447-5F8253221AB1}" srcId="{FE6CFECC-7F75-4729-A652-EDDF2390CAC7}" destId="{F7638D40-0344-437D-815F-63677BD145D4}" srcOrd="0" destOrd="0" parTransId="{DCF682E2-5FA3-410F-8DF1-2E5250C5028B}" sibTransId="{131B1242-A95F-4637-AAB7-325872021D6D}"/>
    <dgm:cxn modelId="{4BB25228-636F-437D-9658-3845E4D04E00}" srcId="{FE6CFECC-7F75-4729-A652-EDDF2390CAC7}" destId="{76C6B31B-A2A3-4428-8A85-2693B4FAC7D8}" srcOrd="1" destOrd="0" parTransId="{B489441B-E6B7-49DC-AC58-7486A1BD0163}" sibTransId="{13AB925B-BBD4-4F8B-AC36-8F37098DD376}"/>
    <dgm:cxn modelId="{B96E2659-0F10-4DD8-964D-A9D578A38130}" type="presOf" srcId="{6E751490-01D9-412D-BD9B-BD5F2F70044A}" destId="{2F12A86F-C589-4D37-A562-D496E2B9CBA3}" srcOrd="0" destOrd="5" presId="urn:microsoft.com/office/officeart/2005/8/layout/hList1"/>
    <dgm:cxn modelId="{E476DC74-D161-4465-B7CA-F3FA2F019011}" type="presOf" srcId="{91EF2008-898E-4F85-B39E-843EB357281F}" destId="{00A87488-AB77-47F5-974B-0D61685B1B57}" srcOrd="0" destOrd="0" presId="urn:microsoft.com/office/officeart/2005/8/layout/hList1"/>
    <dgm:cxn modelId="{F09EBB50-6442-45B4-BEAA-EB342ECFC883}" type="presOf" srcId="{FE6CFECC-7F75-4729-A652-EDDF2390CAC7}" destId="{C4438481-8891-4D4F-8B61-823200F7C202}" srcOrd="0" destOrd="0" presId="urn:microsoft.com/office/officeart/2005/8/layout/hList1"/>
    <dgm:cxn modelId="{EF187286-F8B2-4EE2-82B7-7287DC60FB1F}" type="presOf" srcId="{46FC94E1-7FB9-4E5F-BBB1-66CC683E94DB}" destId="{2F12A86F-C589-4D37-A562-D496E2B9CBA3}" srcOrd="0" destOrd="3" presId="urn:microsoft.com/office/officeart/2005/8/layout/hList1"/>
    <dgm:cxn modelId="{FDA8EEA4-0EE8-4202-BA67-733B4654B8E5}" srcId="{91EF2008-898E-4F85-B39E-843EB357281F}" destId="{6F917F5A-7029-4C87-BA57-B372B7AC2459}" srcOrd="2" destOrd="0" parTransId="{7C3D2DA2-9C09-4EF4-830C-63980C1C6B29}" sibTransId="{27464F67-59CF-4B8A-9CDD-5E68EA68B117}"/>
    <dgm:cxn modelId="{16B02182-6DE6-4387-8AE3-2B85FBB26ADD}" type="presOf" srcId="{6FA9091C-BCF4-4B7D-932C-481AFCB21CB5}" destId="{2F12A86F-C589-4D37-A562-D496E2B9CBA3}" srcOrd="0" destOrd="2" presId="urn:microsoft.com/office/officeart/2005/8/layout/hList1"/>
    <dgm:cxn modelId="{97CA079A-42B4-41F2-AC67-77E22BCEF9DB}" type="presOf" srcId="{A61792DD-2F4E-428B-900B-547F199E7C39}" destId="{E376BCF2-E7CA-4318-BB2E-7FD4691F1A75}" srcOrd="0" destOrd="3" presId="urn:microsoft.com/office/officeart/2005/8/layout/hList1"/>
    <dgm:cxn modelId="{FEB3215A-E489-400B-A568-56E024750BF7}" srcId="{D97120D9-59E7-4474-8336-D3E54ED06BE0}" destId="{CC4C286B-4086-438D-9F44-08150FAC1687}" srcOrd="4" destOrd="0" parTransId="{F7EA955C-DEA2-4360-A488-62554B88D8D1}" sibTransId="{080F14DD-6D5E-483B-AD1A-996656C8B0C0}"/>
    <dgm:cxn modelId="{FD86E5A5-4A57-4C09-8336-0BCB3F066C07}" type="presOf" srcId="{6F917F5A-7029-4C87-BA57-B372B7AC2459}" destId="{E376BCF2-E7CA-4318-BB2E-7FD4691F1A75}" srcOrd="0" destOrd="2" presId="urn:microsoft.com/office/officeart/2005/8/layout/hList1"/>
    <dgm:cxn modelId="{E7DB1EE7-1145-4650-8A7B-FE60EF5A6648}" srcId="{D97120D9-59E7-4474-8336-D3E54ED06BE0}" destId="{3661D482-02E5-4BD5-84D7-3D278BCDE8DD}" srcOrd="1" destOrd="0" parTransId="{F1D9BD74-5872-4700-B1D9-9DCD093087B6}" sibTransId="{58AC76EE-494E-44C0-9BDF-5DBEACE2E934}"/>
    <dgm:cxn modelId="{F6B66529-6DEA-4A24-BF88-7C3D1ECD66F1}" type="presOf" srcId="{76C6B31B-A2A3-4428-8A85-2693B4FAC7D8}" destId="{FEEF39F4-EE4E-4B7D-B6A5-7F7BF92297FC}" srcOrd="0" destOrd="1" presId="urn:microsoft.com/office/officeart/2005/8/layout/hList1"/>
    <dgm:cxn modelId="{456CE4F5-831C-4308-B4E1-6336100274E6}" type="presOf" srcId="{DFC49457-202B-4B72-B577-334F5D2E210B}" destId="{E376BCF2-E7CA-4318-BB2E-7FD4691F1A75}" srcOrd="0" destOrd="0" presId="urn:microsoft.com/office/officeart/2005/8/layout/hList1"/>
    <dgm:cxn modelId="{74FD9770-A112-4300-B4E3-D3238416104B}" type="presOf" srcId="{1DC342DB-158A-4E47-B461-F12C655E8E47}" destId="{6D211912-BFE3-438D-84FC-63DD81B632C7}" srcOrd="0" destOrd="0" presId="urn:microsoft.com/office/officeart/2005/8/layout/hList1"/>
    <dgm:cxn modelId="{75C13F2B-1699-41EF-A991-D5AD1027A15C}" srcId="{1DC342DB-158A-4E47-B461-F12C655E8E47}" destId="{D97120D9-59E7-4474-8336-D3E54ED06BE0}" srcOrd="1" destOrd="0" parTransId="{16718D5E-CA37-40EF-B975-08DB071D4A2D}" sibTransId="{F1E0DD29-BD4D-484F-B2FB-72A969B42F6D}"/>
    <dgm:cxn modelId="{F1D24928-C3F7-4956-94FE-D0FF051A91E7}" srcId="{FE6CFECC-7F75-4729-A652-EDDF2390CAC7}" destId="{D05766AA-C277-48DD-9FFE-D9615D76B5E9}" srcOrd="2" destOrd="0" parTransId="{06ABAA4B-9093-41C3-927A-2B0DFFDE08FF}" sibTransId="{46663A73-A156-4DE7-A1F8-E31D82228C38}"/>
    <dgm:cxn modelId="{CEAA2912-4CC1-4E27-9346-715520F7DF9B}" srcId="{D97120D9-59E7-4474-8336-D3E54ED06BE0}" destId="{4CE84980-4F24-4DA9-9A7B-72F3791D49CF}" srcOrd="0" destOrd="0" parTransId="{9956A390-CA19-46E2-9671-5BFD7586323D}" sibTransId="{23CF668B-B744-4467-9D25-29C888806CD3}"/>
    <dgm:cxn modelId="{59510E44-4B7E-4914-80F2-94FB4F54F409}" type="presOf" srcId="{4CE84980-4F24-4DA9-9A7B-72F3791D49CF}" destId="{2F12A86F-C589-4D37-A562-D496E2B9CBA3}" srcOrd="0" destOrd="0" presId="urn:microsoft.com/office/officeart/2005/8/layout/hList1"/>
    <dgm:cxn modelId="{99214259-CC68-4820-B4F9-C63E6815052A}" srcId="{91EF2008-898E-4F85-B39E-843EB357281F}" destId="{835F5A36-AC9F-46C4-849A-4030F783FD09}" srcOrd="1" destOrd="0" parTransId="{0621B62A-ED7B-47E5-9328-457B2E611B9F}" sibTransId="{7A0916EC-F98F-43B3-AC90-D06FE1497E68}"/>
    <dgm:cxn modelId="{23A8BA1A-3264-4219-A35F-64E92AFB94B3}" srcId="{D97120D9-59E7-4474-8336-D3E54ED06BE0}" destId="{6E751490-01D9-412D-BD9B-BD5F2F70044A}" srcOrd="5" destOrd="0" parTransId="{71560653-6632-40E0-888F-38F199BE1B72}" sibTransId="{68E1CC75-2C68-4CA1-A5A4-1BC0CA77BDF0}"/>
    <dgm:cxn modelId="{0AF29E2C-E2AD-48E5-A1A1-57394660A3B7}" srcId="{91EF2008-898E-4F85-B39E-843EB357281F}" destId="{DFC49457-202B-4B72-B577-334F5D2E210B}" srcOrd="0" destOrd="0" parTransId="{2B93425E-2936-415C-8FCC-00D54EEB9750}" sibTransId="{E821662C-B178-4557-9CFC-ADB2452F3AA2}"/>
    <dgm:cxn modelId="{55A91E8D-3BB2-494E-9EE2-B263E3860610}" srcId="{91EF2008-898E-4F85-B39E-843EB357281F}" destId="{A61792DD-2F4E-428B-900B-547F199E7C39}" srcOrd="3" destOrd="0" parTransId="{4FD00944-A7B2-4A47-A7B1-47B1D570A57E}" sibTransId="{E59EF56C-B232-4CC8-830A-BB59D07DAB98}"/>
    <dgm:cxn modelId="{E0AA14F5-39EB-4C84-B626-6DBD5FB6DC21}" type="presOf" srcId="{D97120D9-59E7-4474-8336-D3E54ED06BE0}" destId="{A15753AA-C8F8-43BB-8AC9-C9FEEAEC5B45}" srcOrd="0" destOrd="0" presId="urn:microsoft.com/office/officeart/2005/8/layout/hList1"/>
    <dgm:cxn modelId="{0F5FB230-EF8C-4F85-8A99-BFE629961104}" srcId="{D97120D9-59E7-4474-8336-D3E54ED06BE0}" destId="{6FA9091C-BCF4-4B7D-932C-481AFCB21CB5}" srcOrd="2" destOrd="0" parTransId="{5BD1249C-7A05-4DD9-AC12-A1D063632E14}" sibTransId="{57EB18E1-D13F-4EAC-98E2-E47A6E785AFE}"/>
    <dgm:cxn modelId="{5367531F-5F65-4DA1-AED1-BB22B1CC8522}" type="presOf" srcId="{835F5A36-AC9F-46C4-849A-4030F783FD09}" destId="{E376BCF2-E7CA-4318-BB2E-7FD4691F1A75}" srcOrd="0" destOrd="1" presId="urn:microsoft.com/office/officeart/2005/8/layout/hList1"/>
    <dgm:cxn modelId="{19AB3740-6B1C-4391-9669-C82A51A45E7F}" type="presOf" srcId="{CC4C286B-4086-438D-9F44-08150FAC1687}" destId="{2F12A86F-C589-4D37-A562-D496E2B9CBA3}" srcOrd="0" destOrd="4" presId="urn:microsoft.com/office/officeart/2005/8/layout/hList1"/>
    <dgm:cxn modelId="{39361C05-5DFB-45B2-B5F9-80DD57D02CE4}" type="presOf" srcId="{D05BEE57-77E4-4800-94BE-71A2C32CBDCA}" destId="{FEEF39F4-EE4E-4B7D-B6A5-7F7BF92297FC}" srcOrd="0" destOrd="3" presId="urn:microsoft.com/office/officeart/2005/8/layout/hList1"/>
    <dgm:cxn modelId="{B20AA244-44F8-45BB-B240-E1E965D07C1F}" srcId="{1DC342DB-158A-4E47-B461-F12C655E8E47}" destId="{91EF2008-898E-4F85-B39E-843EB357281F}" srcOrd="2" destOrd="0" parTransId="{D26C05DA-953B-4394-B1B4-4B5E3597B8AA}" sibTransId="{0922F20D-9B78-42E5-A02F-5655BA2FCD5A}"/>
    <dgm:cxn modelId="{1F0672E9-954E-4BFE-883B-E9B540703326}" srcId="{D97120D9-59E7-4474-8336-D3E54ED06BE0}" destId="{46FC94E1-7FB9-4E5F-BBB1-66CC683E94DB}" srcOrd="3" destOrd="0" parTransId="{94DB856D-2C56-4773-B820-40D6C1BA2C69}" sibTransId="{5E79FF67-93F4-418F-8520-635334D02E31}"/>
    <dgm:cxn modelId="{C5BD8C9D-E997-4632-A786-F99C66067623}" type="presOf" srcId="{AF3CD671-78E5-4065-8BD6-B3941D93CA41}" destId="{2F12A86F-C589-4D37-A562-D496E2B9CBA3}" srcOrd="0" destOrd="6" presId="urn:microsoft.com/office/officeart/2005/8/layout/hList1"/>
    <dgm:cxn modelId="{AC008A84-414B-4A60-B33C-1466C1249AF9}" srcId="{FE6CFECC-7F75-4729-A652-EDDF2390CAC7}" destId="{D05BEE57-77E4-4800-94BE-71A2C32CBDCA}" srcOrd="3" destOrd="0" parTransId="{BF57B807-8C05-43F9-8223-E0ECD4E0531E}" sibTransId="{2FABB9D5-F280-4C60-A55E-981D5D6580B9}"/>
    <dgm:cxn modelId="{C7E02526-FF2F-44AD-998E-E31724D17B1F}" type="presOf" srcId="{3661D482-02E5-4BD5-84D7-3D278BCDE8DD}" destId="{2F12A86F-C589-4D37-A562-D496E2B9CBA3}" srcOrd="0" destOrd="1" presId="urn:microsoft.com/office/officeart/2005/8/layout/hList1"/>
    <dgm:cxn modelId="{06EC4C4D-418B-4F22-B20B-4E059D6FE366}" srcId="{1DC342DB-158A-4E47-B461-F12C655E8E47}" destId="{FE6CFECC-7F75-4729-A652-EDDF2390CAC7}" srcOrd="0" destOrd="0" parTransId="{55DD7BB0-DC3F-443E-B109-CE6B1C6FB854}" sibTransId="{0BA813A0-FFCD-4145-809A-DDE0DDFEAAEC}"/>
    <dgm:cxn modelId="{5CF42EBD-A560-485E-92AF-B7B7794E0BE6}" type="presOf" srcId="{D05766AA-C277-48DD-9FFE-D9615D76B5E9}" destId="{FEEF39F4-EE4E-4B7D-B6A5-7F7BF92297FC}" srcOrd="0" destOrd="2" presId="urn:microsoft.com/office/officeart/2005/8/layout/hList1"/>
    <dgm:cxn modelId="{D7554163-E5DC-4DF1-B9D3-EF597C637FD9}" srcId="{D97120D9-59E7-4474-8336-D3E54ED06BE0}" destId="{AF3CD671-78E5-4065-8BD6-B3941D93CA41}" srcOrd="6" destOrd="0" parTransId="{B0C0CA46-26F1-4E59-96EF-BF3972295CC5}" sibTransId="{2EEA9BF4-7532-42C6-85AB-90E9913B2F23}"/>
    <dgm:cxn modelId="{779CF004-66B5-4C5A-A734-3D17455879D6}" type="presParOf" srcId="{6D211912-BFE3-438D-84FC-63DD81B632C7}" destId="{8B5E9FEC-598E-4CE3-B2CE-F69508DE351B}" srcOrd="0" destOrd="0" presId="urn:microsoft.com/office/officeart/2005/8/layout/hList1"/>
    <dgm:cxn modelId="{C86199C8-A4B6-4466-8489-5E7FC93F33AB}" type="presParOf" srcId="{8B5E9FEC-598E-4CE3-B2CE-F69508DE351B}" destId="{C4438481-8891-4D4F-8B61-823200F7C202}" srcOrd="0" destOrd="0" presId="urn:microsoft.com/office/officeart/2005/8/layout/hList1"/>
    <dgm:cxn modelId="{A5C6A404-15EC-4E27-A0BC-4277DCC1071D}" type="presParOf" srcId="{8B5E9FEC-598E-4CE3-B2CE-F69508DE351B}" destId="{FEEF39F4-EE4E-4B7D-B6A5-7F7BF92297FC}" srcOrd="1" destOrd="0" presId="urn:microsoft.com/office/officeart/2005/8/layout/hList1"/>
    <dgm:cxn modelId="{8BC3AE4C-EB45-4481-A182-7101FE7152D9}" type="presParOf" srcId="{6D211912-BFE3-438D-84FC-63DD81B632C7}" destId="{25F716A1-740F-4F2F-97B1-516DA16BB7C5}" srcOrd="1" destOrd="0" presId="urn:microsoft.com/office/officeart/2005/8/layout/hList1"/>
    <dgm:cxn modelId="{5993F718-C593-4456-9463-6EB338F7AF41}" type="presParOf" srcId="{6D211912-BFE3-438D-84FC-63DD81B632C7}" destId="{E1DFAF8C-F7B2-472C-B31D-84B09FC91144}" srcOrd="2" destOrd="0" presId="urn:microsoft.com/office/officeart/2005/8/layout/hList1"/>
    <dgm:cxn modelId="{F61BE4AC-868F-4E4C-9DEC-914B00EC1606}" type="presParOf" srcId="{E1DFAF8C-F7B2-472C-B31D-84B09FC91144}" destId="{A15753AA-C8F8-43BB-8AC9-C9FEEAEC5B45}" srcOrd="0" destOrd="0" presId="urn:microsoft.com/office/officeart/2005/8/layout/hList1"/>
    <dgm:cxn modelId="{E132D84B-6F6A-4262-8713-48B4BB166624}" type="presParOf" srcId="{E1DFAF8C-F7B2-472C-B31D-84B09FC91144}" destId="{2F12A86F-C589-4D37-A562-D496E2B9CBA3}" srcOrd="1" destOrd="0" presId="urn:microsoft.com/office/officeart/2005/8/layout/hList1"/>
    <dgm:cxn modelId="{48FEC763-A66F-4016-9441-F6C8849FD6B8}" type="presParOf" srcId="{6D211912-BFE3-438D-84FC-63DD81B632C7}" destId="{E57BC9EA-CB55-4213-BF1F-9082E22C6B9F}" srcOrd="3" destOrd="0" presId="urn:microsoft.com/office/officeart/2005/8/layout/hList1"/>
    <dgm:cxn modelId="{E584DD5B-1620-4225-9E6F-D8AB9BF73E73}" type="presParOf" srcId="{6D211912-BFE3-438D-84FC-63DD81B632C7}" destId="{A6A19BE8-92B5-409C-85F9-C497DAB2FF01}" srcOrd="4" destOrd="0" presId="urn:microsoft.com/office/officeart/2005/8/layout/hList1"/>
    <dgm:cxn modelId="{B05F445F-3DC6-4285-9B9F-127156B75364}" type="presParOf" srcId="{A6A19BE8-92B5-409C-85F9-C497DAB2FF01}" destId="{00A87488-AB77-47F5-974B-0D61685B1B57}" srcOrd="0" destOrd="0" presId="urn:microsoft.com/office/officeart/2005/8/layout/hList1"/>
    <dgm:cxn modelId="{6DAAE382-FE1A-4708-8EB2-E434C3D4B815}" type="presParOf" srcId="{A6A19BE8-92B5-409C-85F9-C497DAB2FF01}" destId="{E376BCF2-E7CA-4318-BB2E-7FD4691F1A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BC430-719D-4F22-ACAA-960248DB36F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4BA3E2-1494-4B62-857E-79700D1F9A59}">
      <dgm:prSet phldrT="[Text]"/>
      <dgm:spPr/>
      <dgm:t>
        <a:bodyPr/>
        <a:lstStyle/>
        <a:p>
          <a:r>
            <a:rPr lang="en-US" dirty="0" smtClean="0"/>
            <a:t>Single Source of Records</a:t>
          </a:r>
          <a:endParaRPr lang="en-US" dirty="0"/>
        </a:p>
      </dgm:t>
    </dgm:pt>
    <dgm:pt modelId="{CA9B9761-B1ED-4026-A0EB-140A441C79C4}" type="parTrans" cxnId="{9CBBBCBB-D519-4F43-A260-5BBE50783DBD}">
      <dgm:prSet/>
      <dgm:spPr/>
      <dgm:t>
        <a:bodyPr/>
        <a:lstStyle/>
        <a:p>
          <a:endParaRPr lang="en-US"/>
        </a:p>
      </dgm:t>
    </dgm:pt>
    <dgm:pt modelId="{C6C3E8DE-4416-4DDA-B738-43CAF9A066B1}" type="sibTrans" cxnId="{9CBBBCBB-D519-4F43-A260-5BBE50783DBD}">
      <dgm:prSet/>
      <dgm:spPr/>
      <dgm:t>
        <a:bodyPr/>
        <a:lstStyle/>
        <a:p>
          <a:endParaRPr lang="en-US"/>
        </a:p>
      </dgm:t>
    </dgm:pt>
    <dgm:pt modelId="{E61E6029-66C7-44B0-8E26-35A905DD5F5C}">
      <dgm:prSet phldrT="[Text]"/>
      <dgm:spPr/>
      <dgm:t>
        <a:bodyPr/>
        <a:lstStyle/>
        <a:p>
          <a:r>
            <a:rPr lang="en-US" dirty="0" smtClean="0"/>
            <a:t>One source for all HR and Finance data</a:t>
          </a:r>
          <a:endParaRPr lang="en-US" dirty="0"/>
        </a:p>
      </dgm:t>
    </dgm:pt>
    <dgm:pt modelId="{C07BE918-7E68-424E-9EF1-299EE24ABF96}" type="parTrans" cxnId="{EEF34035-B8A5-4DBA-A5F2-9B048D26881E}">
      <dgm:prSet/>
      <dgm:spPr/>
      <dgm:t>
        <a:bodyPr/>
        <a:lstStyle/>
        <a:p>
          <a:endParaRPr lang="en-US"/>
        </a:p>
      </dgm:t>
    </dgm:pt>
    <dgm:pt modelId="{33F5EECB-6893-451C-9293-47E1018A7FE3}" type="sibTrans" cxnId="{EEF34035-B8A5-4DBA-A5F2-9B048D26881E}">
      <dgm:prSet/>
      <dgm:spPr/>
      <dgm:t>
        <a:bodyPr/>
        <a:lstStyle/>
        <a:p>
          <a:endParaRPr lang="en-US"/>
        </a:p>
      </dgm:t>
    </dgm:pt>
    <dgm:pt modelId="{E9193D2E-4F5A-47C6-86D9-1592C2673421}">
      <dgm:prSet phldrT="[Text]"/>
      <dgm:spPr/>
      <dgm:t>
        <a:bodyPr/>
        <a:lstStyle/>
        <a:p>
          <a:r>
            <a:rPr lang="en-US" dirty="0" smtClean="0"/>
            <a:t>Improved, standard reporting capabilities</a:t>
          </a:r>
          <a:endParaRPr lang="en-US" dirty="0"/>
        </a:p>
      </dgm:t>
    </dgm:pt>
    <dgm:pt modelId="{41D04BA7-68C1-4605-90A0-152CA16443C5}" type="parTrans" cxnId="{2B75BC62-E178-4E91-AF82-C30AD5FD03A8}">
      <dgm:prSet/>
      <dgm:spPr/>
      <dgm:t>
        <a:bodyPr/>
        <a:lstStyle/>
        <a:p>
          <a:endParaRPr lang="en-US"/>
        </a:p>
      </dgm:t>
    </dgm:pt>
    <dgm:pt modelId="{37A0DE71-AC18-4E9E-80D3-127AE4F9D42B}" type="sibTrans" cxnId="{2B75BC62-E178-4E91-AF82-C30AD5FD03A8}">
      <dgm:prSet/>
      <dgm:spPr/>
      <dgm:t>
        <a:bodyPr/>
        <a:lstStyle/>
        <a:p>
          <a:endParaRPr lang="en-US"/>
        </a:p>
      </dgm:t>
    </dgm:pt>
    <dgm:pt modelId="{B2B3EC78-BEE9-4219-8E99-056B055C3A2E}">
      <dgm:prSet phldrT="[Text]"/>
      <dgm:spPr/>
      <dgm:t>
        <a:bodyPr/>
        <a:lstStyle/>
        <a:p>
          <a:r>
            <a:rPr lang="en-US" dirty="0" smtClean="0"/>
            <a:t>Applications Integration</a:t>
          </a:r>
          <a:endParaRPr lang="en-US" dirty="0"/>
        </a:p>
      </dgm:t>
    </dgm:pt>
    <dgm:pt modelId="{C5C3967E-A2FF-4234-BB48-27F6EECF8100}" type="parTrans" cxnId="{16FD1F69-E426-4CFB-986B-079ECA6BA410}">
      <dgm:prSet/>
      <dgm:spPr/>
      <dgm:t>
        <a:bodyPr/>
        <a:lstStyle/>
        <a:p>
          <a:endParaRPr lang="en-US"/>
        </a:p>
      </dgm:t>
    </dgm:pt>
    <dgm:pt modelId="{00CD4C7E-202F-4159-925B-4579692367B9}" type="sibTrans" cxnId="{16FD1F69-E426-4CFB-986B-079ECA6BA410}">
      <dgm:prSet/>
      <dgm:spPr/>
      <dgm:t>
        <a:bodyPr/>
        <a:lstStyle/>
        <a:p>
          <a:endParaRPr lang="en-US"/>
        </a:p>
      </dgm:t>
    </dgm:pt>
    <dgm:pt modelId="{AE7CF336-F4DF-48D6-948C-B1ECD7E114C3}">
      <dgm:prSet phldrT="[Text]"/>
      <dgm:spPr/>
      <dgm:t>
        <a:bodyPr/>
        <a:lstStyle/>
        <a:p>
          <a:r>
            <a:rPr lang="en-US" dirty="0" smtClean="0"/>
            <a:t>Ability to have multiple users in the system at any given time</a:t>
          </a:r>
          <a:endParaRPr lang="en-US" dirty="0"/>
        </a:p>
      </dgm:t>
    </dgm:pt>
    <dgm:pt modelId="{BFE37D8D-CE6B-4587-A6C7-8E443E96F521}" type="parTrans" cxnId="{EF723248-E55D-4E54-9E7E-5E35805864B5}">
      <dgm:prSet/>
      <dgm:spPr/>
      <dgm:t>
        <a:bodyPr/>
        <a:lstStyle/>
        <a:p>
          <a:endParaRPr lang="en-US"/>
        </a:p>
      </dgm:t>
    </dgm:pt>
    <dgm:pt modelId="{67360E04-28AB-42CA-9068-50BEC65E255E}" type="sibTrans" cxnId="{EF723248-E55D-4E54-9E7E-5E35805864B5}">
      <dgm:prSet/>
      <dgm:spPr/>
      <dgm:t>
        <a:bodyPr/>
        <a:lstStyle/>
        <a:p>
          <a:endParaRPr lang="en-US"/>
        </a:p>
      </dgm:t>
    </dgm:pt>
    <dgm:pt modelId="{B47C6B80-4468-45B7-97EE-6E0DCB8B7963}">
      <dgm:prSet phldrT="[Text]"/>
      <dgm:spPr/>
      <dgm:t>
        <a:bodyPr/>
        <a:lstStyle/>
        <a:p>
          <a:r>
            <a:rPr lang="en-US" dirty="0" smtClean="0"/>
            <a:t>Efficient Processes</a:t>
          </a:r>
          <a:endParaRPr lang="en-US" dirty="0"/>
        </a:p>
      </dgm:t>
    </dgm:pt>
    <dgm:pt modelId="{6F063304-F18D-4917-A8D2-A086F3752A67}" type="parTrans" cxnId="{594AEF44-2164-4AA0-83C6-D98E7474AB9C}">
      <dgm:prSet/>
      <dgm:spPr/>
      <dgm:t>
        <a:bodyPr/>
        <a:lstStyle/>
        <a:p>
          <a:endParaRPr lang="en-US"/>
        </a:p>
      </dgm:t>
    </dgm:pt>
    <dgm:pt modelId="{53EBE08E-962C-4C6D-AA27-3B994D628CCB}" type="sibTrans" cxnId="{594AEF44-2164-4AA0-83C6-D98E7474AB9C}">
      <dgm:prSet/>
      <dgm:spPr/>
      <dgm:t>
        <a:bodyPr/>
        <a:lstStyle/>
        <a:p>
          <a:endParaRPr lang="en-US"/>
        </a:p>
      </dgm:t>
    </dgm:pt>
    <dgm:pt modelId="{515D7027-752A-433A-A4F0-1F46F7F6AE66}">
      <dgm:prSet phldrT="[Text]"/>
      <dgm:spPr/>
      <dgm:t>
        <a:bodyPr/>
        <a:lstStyle/>
        <a:p>
          <a:r>
            <a:rPr lang="en-US" dirty="0" smtClean="0"/>
            <a:t>Eliminates ERF process </a:t>
          </a:r>
          <a:endParaRPr lang="en-US" dirty="0"/>
        </a:p>
      </dgm:t>
    </dgm:pt>
    <dgm:pt modelId="{B311EED9-9116-4954-859E-9DB5BECF7D1D}" type="parTrans" cxnId="{4985F7C0-D2B0-43BE-801E-1C60D79037DA}">
      <dgm:prSet/>
      <dgm:spPr/>
      <dgm:t>
        <a:bodyPr/>
        <a:lstStyle/>
        <a:p>
          <a:endParaRPr lang="en-US"/>
        </a:p>
      </dgm:t>
    </dgm:pt>
    <dgm:pt modelId="{5E1F149B-BA88-4874-927D-A26B127BDC59}" type="sibTrans" cxnId="{4985F7C0-D2B0-43BE-801E-1C60D79037DA}">
      <dgm:prSet/>
      <dgm:spPr/>
      <dgm:t>
        <a:bodyPr/>
        <a:lstStyle/>
        <a:p>
          <a:endParaRPr lang="en-US"/>
        </a:p>
      </dgm:t>
    </dgm:pt>
    <dgm:pt modelId="{A030C303-ED33-408C-99FC-05876285E6F5}">
      <dgm:prSet phldrT="[Text]"/>
      <dgm:spPr/>
      <dgm:t>
        <a:bodyPr/>
        <a:lstStyle/>
        <a:p>
          <a:r>
            <a:rPr lang="en-US" dirty="0" smtClean="0"/>
            <a:t>Ability to measure operational effectiveness including application tracking and onboarding status</a:t>
          </a:r>
          <a:endParaRPr lang="en-US" dirty="0"/>
        </a:p>
      </dgm:t>
    </dgm:pt>
    <dgm:pt modelId="{F4ED60BD-2269-4E6C-838F-253C1B04B3CB}" type="parTrans" cxnId="{B476D4AE-B964-48AD-8E5E-612B40523C0E}">
      <dgm:prSet/>
      <dgm:spPr/>
      <dgm:t>
        <a:bodyPr/>
        <a:lstStyle/>
        <a:p>
          <a:endParaRPr lang="en-US"/>
        </a:p>
      </dgm:t>
    </dgm:pt>
    <dgm:pt modelId="{DC532767-DB06-48C6-ACF1-33538E6833D7}" type="sibTrans" cxnId="{B476D4AE-B964-48AD-8E5E-612B40523C0E}">
      <dgm:prSet/>
      <dgm:spPr/>
      <dgm:t>
        <a:bodyPr/>
        <a:lstStyle/>
        <a:p>
          <a:endParaRPr lang="en-US"/>
        </a:p>
      </dgm:t>
    </dgm:pt>
    <dgm:pt modelId="{4F3F0B4B-1464-4D3A-8FBA-F5F2ABC49F0E}">
      <dgm:prSet phldrT="[Text]"/>
      <dgm:spPr/>
      <dgm:t>
        <a:bodyPr/>
        <a:lstStyle/>
        <a:p>
          <a:r>
            <a:rPr lang="en-US" dirty="0" smtClean="0"/>
            <a:t>Data is visible to every user </a:t>
          </a:r>
          <a:endParaRPr lang="en-US" dirty="0"/>
        </a:p>
      </dgm:t>
    </dgm:pt>
    <dgm:pt modelId="{13F1BF6A-763E-4940-A597-9AC1109E0EC3}" type="parTrans" cxnId="{74D68793-B6FD-4719-B720-00E48B8E2833}">
      <dgm:prSet/>
      <dgm:spPr/>
      <dgm:t>
        <a:bodyPr/>
        <a:lstStyle/>
        <a:p>
          <a:endParaRPr lang="en-US"/>
        </a:p>
      </dgm:t>
    </dgm:pt>
    <dgm:pt modelId="{D159E1EC-89C9-4643-84E5-9CBAC55E2A17}" type="sibTrans" cxnId="{74D68793-B6FD-4719-B720-00E48B8E2833}">
      <dgm:prSet/>
      <dgm:spPr/>
      <dgm:t>
        <a:bodyPr/>
        <a:lstStyle/>
        <a:p>
          <a:endParaRPr lang="en-US"/>
        </a:p>
      </dgm:t>
    </dgm:pt>
    <dgm:pt modelId="{7E45A893-374C-4A1F-BEFD-1E3046011068}">
      <dgm:prSet phldrT="[Text]"/>
      <dgm:spPr/>
      <dgm:t>
        <a:bodyPr/>
        <a:lstStyle/>
        <a:p>
          <a:r>
            <a:rPr lang="en-US" dirty="0" smtClean="0"/>
            <a:t>Functions found in </a:t>
          </a:r>
          <a:r>
            <a:rPr lang="en-US" b="0" dirty="0" smtClean="0"/>
            <a:t>CIMS EMS &amp; FMS, </a:t>
          </a:r>
          <a:r>
            <a:rPr lang="en-US" b="0" dirty="0" err="1" smtClean="0"/>
            <a:t>esweb</a:t>
          </a:r>
          <a:r>
            <a:rPr lang="en-US" b="0" dirty="0" smtClean="0"/>
            <a:t>, TDES System from True North Logic, and </a:t>
          </a:r>
          <a:r>
            <a:rPr lang="en-US" b="0" dirty="0" err="1" smtClean="0"/>
            <a:t>Applitrack</a:t>
          </a:r>
          <a:r>
            <a:rPr lang="en-US" b="0" dirty="0" smtClean="0"/>
            <a:t> (and others) will be integrated into one system</a:t>
          </a:r>
          <a:endParaRPr lang="en-US" b="0" dirty="0"/>
        </a:p>
      </dgm:t>
    </dgm:pt>
    <dgm:pt modelId="{0DDF2AB4-2888-4AF6-BAC4-7DE9613A877B}" type="parTrans" cxnId="{7933C666-DF26-47E6-867F-2CCE1C0E9783}">
      <dgm:prSet/>
      <dgm:spPr/>
      <dgm:t>
        <a:bodyPr/>
        <a:lstStyle/>
        <a:p>
          <a:endParaRPr lang="en-US"/>
        </a:p>
      </dgm:t>
    </dgm:pt>
    <dgm:pt modelId="{B5FBCC16-ECB1-40E5-AAF2-777DBB81FB88}" type="sibTrans" cxnId="{7933C666-DF26-47E6-867F-2CCE1C0E9783}">
      <dgm:prSet/>
      <dgm:spPr/>
      <dgm:t>
        <a:bodyPr/>
        <a:lstStyle/>
        <a:p>
          <a:endParaRPr lang="en-US"/>
        </a:p>
      </dgm:t>
    </dgm:pt>
    <dgm:pt modelId="{FEC70B87-9080-486D-BEAE-CB265FCA8662}">
      <dgm:prSet phldrT="[Text]"/>
      <dgm:spPr/>
      <dgm:t>
        <a:bodyPr/>
        <a:lstStyle/>
        <a:p>
          <a:endParaRPr lang="en-US" dirty="0"/>
        </a:p>
      </dgm:t>
    </dgm:pt>
    <dgm:pt modelId="{57583311-2B86-4882-B76C-9E27C43DD372}" type="parTrans" cxnId="{D39A1405-71DC-474F-9CA5-405108D58B12}">
      <dgm:prSet/>
      <dgm:spPr/>
      <dgm:t>
        <a:bodyPr/>
        <a:lstStyle/>
        <a:p>
          <a:endParaRPr lang="en-US"/>
        </a:p>
      </dgm:t>
    </dgm:pt>
    <dgm:pt modelId="{BC3E7310-B529-4CF1-9143-22EFCBE77575}" type="sibTrans" cxnId="{D39A1405-71DC-474F-9CA5-405108D58B12}">
      <dgm:prSet/>
      <dgm:spPr/>
      <dgm:t>
        <a:bodyPr/>
        <a:lstStyle/>
        <a:p>
          <a:endParaRPr lang="en-US"/>
        </a:p>
      </dgm:t>
    </dgm:pt>
    <dgm:pt modelId="{4FDD93EE-B711-465B-A0C1-508937DC81A0}">
      <dgm:prSet phldrT="[Text]"/>
      <dgm:spPr/>
      <dgm:t>
        <a:bodyPr/>
        <a:lstStyle/>
        <a:p>
          <a:r>
            <a:rPr lang="en-US" dirty="0" smtClean="0"/>
            <a:t>Eliminates redundant processes and minimizes manual work</a:t>
          </a:r>
          <a:endParaRPr lang="en-US" dirty="0"/>
        </a:p>
      </dgm:t>
    </dgm:pt>
    <dgm:pt modelId="{182C0EA4-A301-4F3E-B5EE-4534EE685F90}" type="parTrans" cxnId="{240F83D8-EF3A-410D-AC5F-5B28D557082B}">
      <dgm:prSet/>
      <dgm:spPr/>
      <dgm:t>
        <a:bodyPr/>
        <a:lstStyle/>
        <a:p>
          <a:endParaRPr lang="en-US"/>
        </a:p>
      </dgm:t>
    </dgm:pt>
    <dgm:pt modelId="{3F4E039A-211C-4DA6-97F5-B13BFE2B1E10}" type="sibTrans" cxnId="{240F83D8-EF3A-410D-AC5F-5B28D557082B}">
      <dgm:prSet/>
      <dgm:spPr/>
      <dgm:t>
        <a:bodyPr/>
        <a:lstStyle/>
        <a:p>
          <a:endParaRPr lang="en-US"/>
        </a:p>
      </dgm:t>
    </dgm:pt>
    <dgm:pt modelId="{0ADEB48E-3BE3-4E8D-9B7B-4774DFD87DA4}">
      <dgm:prSet phldrT="[Text]"/>
      <dgm:spPr/>
      <dgm:t>
        <a:bodyPr/>
        <a:lstStyle/>
        <a:p>
          <a:r>
            <a:rPr lang="en-US" dirty="0" smtClean="0"/>
            <a:t>Improves collaboration</a:t>
          </a:r>
          <a:endParaRPr lang="en-US" dirty="0"/>
        </a:p>
      </dgm:t>
    </dgm:pt>
    <dgm:pt modelId="{92E213AE-0910-4A43-A657-43B8778B72AB}" type="parTrans" cxnId="{604D72E4-C436-456B-8F24-2E5F3401E772}">
      <dgm:prSet/>
      <dgm:spPr/>
      <dgm:t>
        <a:bodyPr/>
        <a:lstStyle/>
        <a:p>
          <a:endParaRPr lang="en-US"/>
        </a:p>
      </dgm:t>
    </dgm:pt>
    <dgm:pt modelId="{9104AEB5-3CAD-47F8-AD6B-31D94832BE5F}" type="sibTrans" cxnId="{604D72E4-C436-456B-8F24-2E5F3401E772}">
      <dgm:prSet/>
      <dgm:spPr/>
      <dgm:t>
        <a:bodyPr/>
        <a:lstStyle/>
        <a:p>
          <a:endParaRPr lang="en-US"/>
        </a:p>
      </dgm:t>
    </dgm:pt>
    <dgm:pt modelId="{3D6A5C15-EF6F-4B9F-A3FF-15635E2515DE}" type="pres">
      <dgm:prSet presAssocID="{45FBC430-719D-4F22-ACAA-960248DB36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C689BC-A99B-4636-B633-DD94F09319B0}" type="pres">
      <dgm:prSet presAssocID="{674BA3E2-1494-4B62-857E-79700D1F9A59}" presName="composite" presStyleCnt="0"/>
      <dgm:spPr/>
      <dgm:t>
        <a:bodyPr/>
        <a:lstStyle/>
        <a:p>
          <a:endParaRPr lang="en-US"/>
        </a:p>
      </dgm:t>
    </dgm:pt>
    <dgm:pt modelId="{4AAF0C27-0D17-42C8-8FF8-14836313A0C4}" type="pres">
      <dgm:prSet presAssocID="{674BA3E2-1494-4B62-857E-79700D1F9A5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2AB7E-03EB-4237-9EF2-7A833D336ACD}" type="pres">
      <dgm:prSet presAssocID="{674BA3E2-1494-4B62-857E-79700D1F9A5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F74A4-4D7D-41D2-B10A-C5861A0217F0}" type="pres">
      <dgm:prSet presAssocID="{C6C3E8DE-4416-4DDA-B738-43CAF9A066B1}" presName="space" presStyleCnt="0"/>
      <dgm:spPr/>
      <dgm:t>
        <a:bodyPr/>
        <a:lstStyle/>
        <a:p>
          <a:endParaRPr lang="en-US"/>
        </a:p>
      </dgm:t>
    </dgm:pt>
    <dgm:pt modelId="{37B345A0-CD01-4422-BD39-5E3F805D724D}" type="pres">
      <dgm:prSet presAssocID="{B2B3EC78-BEE9-4219-8E99-056B055C3A2E}" presName="composite" presStyleCnt="0"/>
      <dgm:spPr/>
      <dgm:t>
        <a:bodyPr/>
        <a:lstStyle/>
        <a:p>
          <a:endParaRPr lang="en-US"/>
        </a:p>
      </dgm:t>
    </dgm:pt>
    <dgm:pt modelId="{F0518C5A-5391-4A3B-838C-86B2833D8477}" type="pres">
      <dgm:prSet presAssocID="{B2B3EC78-BEE9-4219-8E99-056B055C3A2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22C9E-AF3F-46D3-A025-846FC03EB89E}" type="pres">
      <dgm:prSet presAssocID="{B2B3EC78-BEE9-4219-8E99-056B055C3A2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B7197-E5AE-4CDB-875A-7280E62249C0}" type="pres">
      <dgm:prSet presAssocID="{00CD4C7E-202F-4159-925B-4579692367B9}" presName="space" presStyleCnt="0"/>
      <dgm:spPr/>
      <dgm:t>
        <a:bodyPr/>
        <a:lstStyle/>
        <a:p>
          <a:endParaRPr lang="en-US"/>
        </a:p>
      </dgm:t>
    </dgm:pt>
    <dgm:pt modelId="{9BF0B551-AB10-4301-9390-0950E7EF7BB5}" type="pres">
      <dgm:prSet presAssocID="{B47C6B80-4468-45B7-97EE-6E0DCB8B7963}" presName="composite" presStyleCnt="0"/>
      <dgm:spPr/>
      <dgm:t>
        <a:bodyPr/>
        <a:lstStyle/>
        <a:p>
          <a:endParaRPr lang="en-US"/>
        </a:p>
      </dgm:t>
    </dgm:pt>
    <dgm:pt modelId="{62FE870B-5CA9-41CF-B72B-C03E5D01F5D3}" type="pres">
      <dgm:prSet presAssocID="{B47C6B80-4468-45B7-97EE-6E0DCB8B796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0F7AD-1397-4D01-9B8A-72CFB54EFB4B}" type="pres">
      <dgm:prSet presAssocID="{B47C6B80-4468-45B7-97EE-6E0DCB8B796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85C687-25F2-4BE2-AB82-BABFC2A65DB7}" type="presOf" srcId="{FEC70B87-9080-486D-BEAE-CB265FCA8662}" destId="{3420F7AD-1397-4D01-9B8A-72CFB54EFB4B}" srcOrd="0" destOrd="3" presId="urn:microsoft.com/office/officeart/2005/8/layout/hList1"/>
    <dgm:cxn modelId="{1797275D-BC08-4B49-B66A-01B05490364A}" type="presOf" srcId="{4FDD93EE-B711-465B-A0C1-508937DC81A0}" destId="{3420F7AD-1397-4D01-9B8A-72CFB54EFB4B}" srcOrd="0" destOrd="0" presId="urn:microsoft.com/office/officeart/2005/8/layout/hList1"/>
    <dgm:cxn modelId="{2B253E1A-1CDE-400D-B50D-7D607D0E5220}" type="presOf" srcId="{E61E6029-66C7-44B0-8E26-35A905DD5F5C}" destId="{6D52AB7E-03EB-4237-9EF2-7A833D336ACD}" srcOrd="0" destOrd="0" presId="urn:microsoft.com/office/officeart/2005/8/layout/hList1"/>
    <dgm:cxn modelId="{33104C21-BE08-4252-963B-CEDA65CE9FDC}" type="presOf" srcId="{E9193D2E-4F5A-47C6-86D9-1592C2673421}" destId="{6D52AB7E-03EB-4237-9EF2-7A833D336ACD}" srcOrd="0" destOrd="2" presId="urn:microsoft.com/office/officeart/2005/8/layout/hList1"/>
    <dgm:cxn modelId="{117A8285-7F61-4424-87C3-B55D44DF7E7E}" type="presOf" srcId="{7E45A893-374C-4A1F-BEFD-1E3046011068}" destId="{3A222C9E-AF3F-46D3-A025-846FC03EB89E}" srcOrd="0" destOrd="1" presId="urn:microsoft.com/office/officeart/2005/8/layout/hList1"/>
    <dgm:cxn modelId="{D39A1405-71DC-474F-9CA5-405108D58B12}" srcId="{B47C6B80-4468-45B7-97EE-6E0DCB8B7963}" destId="{FEC70B87-9080-486D-BEAE-CB265FCA8662}" srcOrd="3" destOrd="0" parTransId="{57583311-2B86-4882-B76C-9E27C43DD372}" sibTransId="{BC3E7310-B529-4CF1-9143-22EFCBE77575}"/>
    <dgm:cxn modelId="{604D72E4-C436-456B-8F24-2E5F3401E772}" srcId="{674BA3E2-1494-4B62-857E-79700D1F9A59}" destId="{0ADEB48E-3BE3-4E8D-9B7B-4774DFD87DA4}" srcOrd="3" destOrd="0" parTransId="{92E213AE-0910-4A43-A657-43B8778B72AB}" sibTransId="{9104AEB5-3CAD-47F8-AD6B-31D94832BE5F}"/>
    <dgm:cxn modelId="{190C5880-9C3A-46A0-AD22-1702EBEA7726}" type="presOf" srcId="{B47C6B80-4468-45B7-97EE-6E0DCB8B7963}" destId="{62FE870B-5CA9-41CF-B72B-C03E5D01F5D3}" srcOrd="0" destOrd="0" presId="urn:microsoft.com/office/officeart/2005/8/layout/hList1"/>
    <dgm:cxn modelId="{7933C666-DF26-47E6-867F-2CCE1C0E9783}" srcId="{B2B3EC78-BEE9-4219-8E99-056B055C3A2E}" destId="{7E45A893-374C-4A1F-BEFD-1E3046011068}" srcOrd="1" destOrd="0" parTransId="{0DDF2AB4-2888-4AF6-BAC4-7DE9613A877B}" sibTransId="{B5FBCC16-ECB1-40E5-AAF2-777DBB81FB88}"/>
    <dgm:cxn modelId="{2B75BC62-E178-4E91-AF82-C30AD5FD03A8}" srcId="{674BA3E2-1494-4B62-857E-79700D1F9A59}" destId="{E9193D2E-4F5A-47C6-86D9-1592C2673421}" srcOrd="2" destOrd="0" parTransId="{41D04BA7-68C1-4605-90A0-152CA16443C5}" sibTransId="{37A0DE71-AC18-4E9E-80D3-127AE4F9D42B}"/>
    <dgm:cxn modelId="{35F609D0-C89D-413D-8E96-8C3B8EBE3F5C}" type="presOf" srcId="{4F3F0B4B-1464-4D3A-8FBA-F5F2ABC49F0E}" destId="{6D52AB7E-03EB-4237-9EF2-7A833D336ACD}" srcOrd="0" destOrd="1" presId="urn:microsoft.com/office/officeart/2005/8/layout/hList1"/>
    <dgm:cxn modelId="{16FD1F69-E426-4CFB-986B-079ECA6BA410}" srcId="{45FBC430-719D-4F22-ACAA-960248DB36FF}" destId="{B2B3EC78-BEE9-4219-8E99-056B055C3A2E}" srcOrd="1" destOrd="0" parTransId="{C5C3967E-A2FF-4234-BB48-27F6EECF8100}" sibTransId="{00CD4C7E-202F-4159-925B-4579692367B9}"/>
    <dgm:cxn modelId="{74D68793-B6FD-4719-B720-00E48B8E2833}" srcId="{674BA3E2-1494-4B62-857E-79700D1F9A59}" destId="{4F3F0B4B-1464-4D3A-8FBA-F5F2ABC49F0E}" srcOrd="1" destOrd="0" parTransId="{13F1BF6A-763E-4940-A597-9AC1109E0EC3}" sibTransId="{D159E1EC-89C9-4643-84E5-9CBAC55E2A17}"/>
    <dgm:cxn modelId="{EF723248-E55D-4E54-9E7E-5E35805864B5}" srcId="{B2B3EC78-BEE9-4219-8E99-056B055C3A2E}" destId="{AE7CF336-F4DF-48D6-948C-B1ECD7E114C3}" srcOrd="0" destOrd="0" parTransId="{BFE37D8D-CE6B-4587-A6C7-8E443E96F521}" sibTransId="{67360E04-28AB-42CA-9068-50BEC65E255E}"/>
    <dgm:cxn modelId="{097B8681-EC01-4F3D-B47C-FA20CE0FF8F2}" type="presOf" srcId="{0ADEB48E-3BE3-4E8D-9B7B-4774DFD87DA4}" destId="{6D52AB7E-03EB-4237-9EF2-7A833D336ACD}" srcOrd="0" destOrd="3" presId="urn:microsoft.com/office/officeart/2005/8/layout/hList1"/>
    <dgm:cxn modelId="{EEF34035-B8A5-4DBA-A5F2-9B048D26881E}" srcId="{674BA3E2-1494-4B62-857E-79700D1F9A59}" destId="{E61E6029-66C7-44B0-8E26-35A905DD5F5C}" srcOrd="0" destOrd="0" parTransId="{C07BE918-7E68-424E-9EF1-299EE24ABF96}" sibTransId="{33F5EECB-6893-451C-9293-47E1018A7FE3}"/>
    <dgm:cxn modelId="{A97ABC12-15FB-4843-B18E-89A9046031B6}" type="presOf" srcId="{B2B3EC78-BEE9-4219-8E99-056B055C3A2E}" destId="{F0518C5A-5391-4A3B-838C-86B2833D8477}" srcOrd="0" destOrd="0" presId="urn:microsoft.com/office/officeart/2005/8/layout/hList1"/>
    <dgm:cxn modelId="{452510A1-CCB5-43DC-84D9-7EA714121B6F}" type="presOf" srcId="{515D7027-752A-433A-A4F0-1F46F7F6AE66}" destId="{3420F7AD-1397-4D01-9B8A-72CFB54EFB4B}" srcOrd="0" destOrd="1" presId="urn:microsoft.com/office/officeart/2005/8/layout/hList1"/>
    <dgm:cxn modelId="{240F83D8-EF3A-410D-AC5F-5B28D557082B}" srcId="{B47C6B80-4468-45B7-97EE-6E0DCB8B7963}" destId="{4FDD93EE-B711-465B-A0C1-508937DC81A0}" srcOrd="0" destOrd="0" parTransId="{182C0EA4-A301-4F3E-B5EE-4534EE685F90}" sibTransId="{3F4E039A-211C-4DA6-97F5-B13BFE2B1E10}"/>
    <dgm:cxn modelId="{B476D4AE-B964-48AD-8E5E-612B40523C0E}" srcId="{B47C6B80-4468-45B7-97EE-6E0DCB8B7963}" destId="{A030C303-ED33-408C-99FC-05876285E6F5}" srcOrd="2" destOrd="0" parTransId="{F4ED60BD-2269-4E6C-838F-253C1B04B3CB}" sibTransId="{DC532767-DB06-48C6-ACF1-33538E6833D7}"/>
    <dgm:cxn modelId="{77DADF55-BF7D-444A-9847-A2D0BEDC32F2}" type="presOf" srcId="{674BA3E2-1494-4B62-857E-79700D1F9A59}" destId="{4AAF0C27-0D17-42C8-8FF8-14836313A0C4}" srcOrd="0" destOrd="0" presId="urn:microsoft.com/office/officeart/2005/8/layout/hList1"/>
    <dgm:cxn modelId="{4985F7C0-D2B0-43BE-801E-1C60D79037DA}" srcId="{B47C6B80-4468-45B7-97EE-6E0DCB8B7963}" destId="{515D7027-752A-433A-A4F0-1F46F7F6AE66}" srcOrd="1" destOrd="0" parTransId="{B311EED9-9116-4954-859E-9DB5BECF7D1D}" sibTransId="{5E1F149B-BA88-4874-927D-A26B127BDC59}"/>
    <dgm:cxn modelId="{1445F89B-576D-4639-A192-98666D9A76BC}" type="presOf" srcId="{AE7CF336-F4DF-48D6-948C-B1ECD7E114C3}" destId="{3A222C9E-AF3F-46D3-A025-846FC03EB89E}" srcOrd="0" destOrd="0" presId="urn:microsoft.com/office/officeart/2005/8/layout/hList1"/>
    <dgm:cxn modelId="{594AEF44-2164-4AA0-83C6-D98E7474AB9C}" srcId="{45FBC430-719D-4F22-ACAA-960248DB36FF}" destId="{B47C6B80-4468-45B7-97EE-6E0DCB8B7963}" srcOrd="2" destOrd="0" parTransId="{6F063304-F18D-4917-A8D2-A086F3752A67}" sibTransId="{53EBE08E-962C-4C6D-AA27-3B994D628CCB}"/>
    <dgm:cxn modelId="{C31EBBDC-6AD8-4D3E-BA11-04B03DBDCC18}" type="presOf" srcId="{A030C303-ED33-408C-99FC-05876285E6F5}" destId="{3420F7AD-1397-4D01-9B8A-72CFB54EFB4B}" srcOrd="0" destOrd="2" presId="urn:microsoft.com/office/officeart/2005/8/layout/hList1"/>
    <dgm:cxn modelId="{9CBBBCBB-D519-4F43-A260-5BBE50783DBD}" srcId="{45FBC430-719D-4F22-ACAA-960248DB36FF}" destId="{674BA3E2-1494-4B62-857E-79700D1F9A59}" srcOrd="0" destOrd="0" parTransId="{CA9B9761-B1ED-4026-A0EB-140A441C79C4}" sibTransId="{C6C3E8DE-4416-4DDA-B738-43CAF9A066B1}"/>
    <dgm:cxn modelId="{E4614646-C678-4C9F-B2F3-B3DE1061AF85}" type="presOf" srcId="{45FBC430-719D-4F22-ACAA-960248DB36FF}" destId="{3D6A5C15-EF6F-4B9F-A3FF-15635E2515DE}" srcOrd="0" destOrd="0" presId="urn:microsoft.com/office/officeart/2005/8/layout/hList1"/>
    <dgm:cxn modelId="{DECEFD44-B171-409F-B9AD-69CF73B9E698}" type="presParOf" srcId="{3D6A5C15-EF6F-4B9F-A3FF-15635E2515DE}" destId="{D3C689BC-A99B-4636-B633-DD94F09319B0}" srcOrd="0" destOrd="0" presId="urn:microsoft.com/office/officeart/2005/8/layout/hList1"/>
    <dgm:cxn modelId="{5952DDBF-DA7E-4465-A532-0CFC6B53B668}" type="presParOf" srcId="{D3C689BC-A99B-4636-B633-DD94F09319B0}" destId="{4AAF0C27-0D17-42C8-8FF8-14836313A0C4}" srcOrd="0" destOrd="0" presId="urn:microsoft.com/office/officeart/2005/8/layout/hList1"/>
    <dgm:cxn modelId="{2A265016-FAE2-4898-AABE-2773DEA9F00B}" type="presParOf" srcId="{D3C689BC-A99B-4636-B633-DD94F09319B0}" destId="{6D52AB7E-03EB-4237-9EF2-7A833D336ACD}" srcOrd="1" destOrd="0" presId="urn:microsoft.com/office/officeart/2005/8/layout/hList1"/>
    <dgm:cxn modelId="{0C78367F-4EB7-46C3-8F38-EBEF3D1B9AC4}" type="presParOf" srcId="{3D6A5C15-EF6F-4B9F-A3FF-15635E2515DE}" destId="{D4CF74A4-4D7D-41D2-B10A-C5861A0217F0}" srcOrd="1" destOrd="0" presId="urn:microsoft.com/office/officeart/2005/8/layout/hList1"/>
    <dgm:cxn modelId="{0C43E07D-FBBC-437A-BF9B-32111FD8887F}" type="presParOf" srcId="{3D6A5C15-EF6F-4B9F-A3FF-15635E2515DE}" destId="{37B345A0-CD01-4422-BD39-5E3F805D724D}" srcOrd="2" destOrd="0" presId="urn:microsoft.com/office/officeart/2005/8/layout/hList1"/>
    <dgm:cxn modelId="{7B9E4C1C-C7D9-49E0-A923-8DDA6B006477}" type="presParOf" srcId="{37B345A0-CD01-4422-BD39-5E3F805D724D}" destId="{F0518C5A-5391-4A3B-838C-86B2833D8477}" srcOrd="0" destOrd="0" presId="urn:microsoft.com/office/officeart/2005/8/layout/hList1"/>
    <dgm:cxn modelId="{355CCDC7-1C4E-45C4-B179-184B27BCEC9F}" type="presParOf" srcId="{37B345A0-CD01-4422-BD39-5E3F805D724D}" destId="{3A222C9E-AF3F-46D3-A025-846FC03EB89E}" srcOrd="1" destOrd="0" presId="urn:microsoft.com/office/officeart/2005/8/layout/hList1"/>
    <dgm:cxn modelId="{77B0CDA8-1C7F-4546-B8ED-71A63DE9CD07}" type="presParOf" srcId="{3D6A5C15-EF6F-4B9F-A3FF-15635E2515DE}" destId="{EA4B7197-E5AE-4CDB-875A-7280E62249C0}" srcOrd="3" destOrd="0" presId="urn:microsoft.com/office/officeart/2005/8/layout/hList1"/>
    <dgm:cxn modelId="{D978BE4F-06F5-4514-B7F5-7C48D15EFDB1}" type="presParOf" srcId="{3D6A5C15-EF6F-4B9F-A3FF-15635E2515DE}" destId="{9BF0B551-AB10-4301-9390-0950E7EF7BB5}" srcOrd="4" destOrd="0" presId="urn:microsoft.com/office/officeart/2005/8/layout/hList1"/>
    <dgm:cxn modelId="{70FDE397-B51B-4720-8B85-C7D67E623784}" type="presParOf" srcId="{9BF0B551-AB10-4301-9390-0950E7EF7BB5}" destId="{62FE870B-5CA9-41CF-B72B-C03E5D01F5D3}" srcOrd="0" destOrd="0" presId="urn:microsoft.com/office/officeart/2005/8/layout/hList1"/>
    <dgm:cxn modelId="{8B0865DD-0F54-44F0-BA79-126FACA470D3}" type="presParOf" srcId="{9BF0B551-AB10-4301-9390-0950E7EF7BB5}" destId="{3420F7AD-1397-4D01-9B8A-72CFB54EFB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D44CA8-4CB6-4EF3-9032-955223B6F7C7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3662C18-2466-49DD-9B89-87D006E9A45E}">
      <dgm:prSet phldrT="[Text]"/>
      <dgm:spPr/>
      <dgm:t>
        <a:bodyPr/>
        <a:lstStyle/>
        <a:p>
          <a:r>
            <a:rPr lang="en-US" dirty="0" smtClean="0"/>
            <a:t>Integrated Applications</a:t>
          </a:r>
          <a:endParaRPr lang="en-US" dirty="0"/>
        </a:p>
      </dgm:t>
    </dgm:pt>
    <dgm:pt modelId="{8D0896D0-0141-495E-B891-F9E867909984}" type="parTrans" cxnId="{B8C3A1B7-6A73-4859-B160-5B1B729D9D8C}">
      <dgm:prSet/>
      <dgm:spPr/>
      <dgm:t>
        <a:bodyPr/>
        <a:lstStyle/>
        <a:p>
          <a:endParaRPr lang="en-US"/>
        </a:p>
      </dgm:t>
    </dgm:pt>
    <dgm:pt modelId="{B1F3A986-3826-4973-A175-4A6A76287B9A}" type="sibTrans" cxnId="{B8C3A1B7-6A73-4859-B160-5B1B729D9D8C}">
      <dgm:prSet/>
      <dgm:spPr/>
      <dgm:t>
        <a:bodyPr/>
        <a:lstStyle/>
        <a:p>
          <a:endParaRPr lang="en-US"/>
        </a:p>
      </dgm:t>
    </dgm:pt>
    <dgm:pt modelId="{5E70B764-49A4-4270-84CB-7BD37AC0D0C5}">
      <dgm:prSet phldrT="[Text]"/>
      <dgm:spPr/>
      <dgm:t>
        <a:bodyPr/>
        <a:lstStyle/>
        <a:p>
          <a:r>
            <a:rPr lang="en-US" dirty="0" smtClean="0"/>
            <a:t>Active Directory</a:t>
          </a:r>
          <a:endParaRPr lang="en-US" dirty="0"/>
        </a:p>
      </dgm:t>
    </dgm:pt>
    <dgm:pt modelId="{6657D330-FDB3-4D5A-B1C0-5BC4A91BD4A3}" type="parTrans" cxnId="{5C093624-65B9-481D-A246-13F2FB8DF2D6}">
      <dgm:prSet/>
      <dgm:spPr/>
      <dgm:t>
        <a:bodyPr/>
        <a:lstStyle/>
        <a:p>
          <a:endParaRPr lang="en-US"/>
        </a:p>
      </dgm:t>
    </dgm:pt>
    <dgm:pt modelId="{0116C204-A687-4BC1-93A2-1C4776A68226}" type="sibTrans" cxnId="{5C093624-65B9-481D-A246-13F2FB8DF2D6}">
      <dgm:prSet/>
      <dgm:spPr/>
      <dgm:t>
        <a:bodyPr/>
        <a:lstStyle/>
        <a:p>
          <a:endParaRPr lang="en-US"/>
        </a:p>
      </dgm:t>
    </dgm:pt>
    <dgm:pt modelId="{1749CF85-4780-441B-AFD6-30644A5BAC2B}">
      <dgm:prSet phldrT="[Text]"/>
      <dgm:spPr/>
      <dgm:t>
        <a:bodyPr/>
        <a:lstStyle/>
        <a:p>
          <a:r>
            <a:rPr lang="en-US" dirty="0" smtClean="0"/>
            <a:t>Software as a Service (SaaS)</a:t>
          </a:r>
          <a:endParaRPr lang="en-US" dirty="0"/>
        </a:p>
      </dgm:t>
    </dgm:pt>
    <dgm:pt modelId="{5DF32B12-9715-4E50-82C0-14A28E9AD05C}" type="parTrans" cxnId="{D456BCE1-9FE1-4F66-973B-BC91320E0B15}">
      <dgm:prSet/>
      <dgm:spPr/>
      <dgm:t>
        <a:bodyPr/>
        <a:lstStyle/>
        <a:p>
          <a:endParaRPr lang="en-US"/>
        </a:p>
      </dgm:t>
    </dgm:pt>
    <dgm:pt modelId="{D4233E73-74D0-40CB-8BBE-53CFCF413F05}" type="sibTrans" cxnId="{D456BCE1-9FE1-4F66-973B-BC91320E0B15}">
      <dgm:prSet/>
      <dgm:spPr/>
      <dgm:t>
        <a:bodyPr/>
        <a:lstStyle/>
        <a:p>
          <a:endParaRPr lang="en-US"/>
        </a:p>
      </dgm:t>
    </dgm:pt>
    <dgm:pt modelId="{77DCC5D8-20D0-47D6-91CD-3686B7A623E1}">
      <dgm:prSet phldrT="[Text]"/>
      <dgm:spPr/>
      <dgm:t>
        <a:bodyPr/>
        <a:lstStyle/>
        <a:p>
          <a:r>
            <a:rPr lang="en-US" dirty="0" smtClean="0"/>
            <a:t>24 hour access/support</a:t>
          </a:r>
          <a:endParaRPr lang="en-US" dirty="0"/>
        </a:p>
      </dgm:t>
    </dgm:pt>
    <dgm:pt modelId="{CED7E3D8-8AB9-4895-AAAC-B400C84378E2}" type="parTrans" cxnId="{2457A130-1BAE-482A-B26B-7FED4C8107D0}">
      <dgm:prSet/>
      <dgm:spPr/>
      <dgm:t>
        <a:bodyPr/>
        <a:lstStyle/>
        <a:p>
          <a:endParaRPr lang="en-US"/>
        </a:p>
      </dgm:t>
    </dgm:pt>
    <dgm:pt modelId="{62823F79-5590-4FA2-9619-5E3F19D79F24}" type="sibTrans" cxnId="{2457A130-1BAE-482A-B26B-7FED4C8107D0}">
      <dgm:prSet/>
      <dgm:spPr/>
      <dgm:t>
        <a:bodyPr/>
        <a:lstStyle/>
        <a:p>
          <a:endParaRPr lang="en-US"/>
        </a:p>
      </dgm:t>
    </dgm:pt>
    <dgm:pt modelId="{2F57A65B-F767-40A5-9C94-9AC3F5CBB7C5}">
      <dgm:prSet phldrT="[Text]"/>
      <dgm:spPr/>
      <dgm:t>
        <a:bodyPr/>
        <a:lstStyle/>
        <a:p>
          <a:r>
            <a:rPr lang="en-US" dirty="0" smtClean="0"/>
            <a:t>Single Source of Records</a:t>
          </a:r>
          <a:endParaRPr lang="en-US" dirty="0"/>
        </a:p>
      </dgm:t>
    </dgm:pt>
    <dgm:pt modelId="{A5DDAD66-1D4B-41E5-B807-07D57ABB4564}" type="parTrans" cxnId="{62958D32-8830-44ED-879F-277291B088E6}">
      <dgm:prSet/>
      <dgm:spPr/>
      <dgm:t>
        <a:bodyPr/>
        <a:lstStyle/>
        <a:p>
          <a:endParaRPr lang="en-US"/>
        </a:p>
      </dgm:t>
    </dgm:pt>
    <dgm:pt modelId="{E1993F56-1AF3-4B1D-8A0E-2E596445BC59}" type="sibTrans" cxnId="{62958D32-8830-44ED-879F-277291B088E6}">
      <dgm:prSet/>
      <dgm:spPr/>
      <dgm:t>
        <a:bodyPr/>
        <a:lstStyle/>
        <a:p>
          <a:endParaRPr lang="en-US"/>
        </a:p>
      </dgm:t>
    </dgm:pt>
    <dgm:pt modelId="{16FAC6F5-9421-4A90-938A-DB5AB2BEA408}">
      <dgm:prSet phldrT="[Text]"/>
      <dgm:spPr/>
      <dgm:t>
        <a:bodyPr/>
        <a:lstStyle/>
        <a:p>
          <a:r>
            <a:rPr lang="en-US" dirty="0" smtClean="0"/>
            <a:t>Uses LDAP authentication/ Single Sign-on</a:t>
          </a:r>
          <a:endParaRPr lang="en-US" dirty="0"/>
        </a:p>
      </dgm:t>
    </dgm:pt>
    <dgm:pt modelId="{01438082-F266-49AE-BA29-275476CB745B}" type="parTrans" cxnId="{14ADDAA9-752E-411B-B59D-141F11AC8E3B}">
      <dgm:prSet/>
      <dgm:spPr/>
      <dgm:t>
        <a:bodyPr/>
        <a:lstStyle/>
        <a:p>
          <a:endParaRPr lang="en-US"/>
        </a:p>
      </dgm:t>
    </dgm:pt>
    <dgm:pt modelId="{48D702DB-6751-4041-A5E2-2FACCEFC1019}" type="sibTrans" cxnId="{14ADDAA9-752E-411B-B59D-141F11AC8E3B}">
      <dgm:prSet/>
      <dgm:spPr/>
      <dgm:t>
        <a:bodyPr/>
        <a:lstStyle/>
        <a:p>
          <a:endParaRPr lang="en-US"/>
        </a:p>
      </dgm:t>
    </dgm:pt>
    <dgm:pt modelId="{609FA04C-9940-46A8-A030-2DA82255E129}">
      <dgm:prSet phldrT="[Text]"/>
      <dgm:spPr/>
      <dgm:t>
        <a:bodyPr/>
        <a:lstStyle/>
        <a:p>
          <a:r>
            <a:rPr lang="en-US" dirty="0" smtClean="0"/>
            <a:t>Uses SSL Encryption</a:t>
          </a:r>
          <a:endParaRPr lang="en-US" dirty="0"/>
        </a:p>
      </dgm:t>
    </dgm:pt>
    <dgm:pt modelId="{76FB9EB4-33C2-4B41-96F2-6219348DB59D}" type="parTrans" cxnId="{124003F8-CA66-4DFA-AC2D-70983597AFEC}">
      <dgm:prSet/>
      <dgm:spPr/>
      <dgm:t>
        <a:bodyPr/>
        <a:lstStyle/>
        <a:p>
          <a:endParaRPr lang="en-US"/>
        </a:p>
      </dgm:t>
    </dgm:pt>
    <dgm:pt modelId="{A61A4298-9B3D-4D40-8EE3-F17F16236976}" type="sibTrans" cxnId="{124003F8-CA66-4DFA-AC2D-70983597AFEC}">
      <dgm:prSet/>
      <dgm:spPr/>
      <dgm:t>
        <a:bodyPr/>
        <a:lstStyle/>
        <a:p>
          <a:endParaRPr lang="en-US"/>
        </a:p>
      </dgm:t>
    </dgm:pt>
    <dgm:pt modelId="{8A9A09A8-DE27-486F-837A-6E788EE9564A}">
      <dgm:prSet phldrT="[Text]"/>
      <dgm:spPr/>
      <dgm:t>
        <a:bodyPr/>
        <a:lstStyle/>
        <a:p>
          <a:r>
            <a:rPr lang="en-US" dirty="0" smtClean="0"/>
            <a:t>Forefront Identity Management</a:t>
          </a:r>
          <a:endParaRPr lang="en-US" dirty="0"/>
        </a:p>
      </dgm:t>
    </dgm:pt>
    <dgm:pt modelId="{C2DB8A2D-39F1-48FF-847C-9FCF3A50D12A}" type="parTrans" cxnId="{0F9CE4EB-31D1-4D7C-A109-4D200DFAAD82}">
      <dgm:prSet/>
      <dgm:spPr/>
    </dgm:pt>
    <dgm:pt modelId="{386DA899-6D31-4D59-8EB4-EB0DB5258102}" type="sibTrans" cxnId="{0F9CE4EB-31D1-4D7C-A109-4D200DFAAD82}">
      <dgm:prSet/>
      <dgm:spPr/>
    </dgm:pt>
    <dgm:pt modelId="{D923E29F-4B77-4AD1-8618-E69A86A120CA}">
      <dgm:prSet phldrT="[Text]"/>
      <dgm:spPr/>
      <dgm:t>
        <a:bodyPr/>
        <a:lstStyle/>
        <a:p>
          <a:r>
            <a:rPr lang="en-US" dirty="0" smtClean="0"/>
            <a:t>Cloud Connect</a:t>
          </a:r>
          <a:endParaRPr lang="en-US" dirty="0"/>
        </a:p>
      </dgm:t>
    </dgm:pt>
    <dgm:pt modelId="{2EAAE7BA-EE24-48F8-9FA9-59FDE57677BD}" type="parTrans" cxnId="{40BB3E98-79A1-4DF8-B104-4280FA38AA8F}">
      <dgm:prSet/>
      <dgm:spPr/>
    </dgm:pt>
    <dgm:pt modelId="{ECFFE8D9-F0E3-4227-B54F-ACC94D2F0055}" type="sibTrans" cxnId="{40BB3E98-79A1-4DF8-B104-4280FA38AA8F}">
      <dgm:prSet/>
      <dgm:spPr/>
    </dgm:pt>
    <dgm:pt modelId="{63AD2BE3-D363-42DB-8DE9-07AA2CE88E7A}">
      <dgm:prSet phldrT="[Text]"/>
      <dgm:spPr/>
      <dgm:t>
        <a:bodyPr/>
        <a:lstStyle/>
        <a:p>
          <a:r>
            <a:rPr lang="en-US" dirty="0" smtClean="0"/>
            <a:t>System is kept current</a:t>
          </a:r>
          <a:endParaRPr lang="en-US" dirty="0"/>
        </a:p>
      </dgm:t>
    </dgm:pt>
    <dgm:pt modelId="{9C2F8A14-DBA2-417D-AE14-C29BFAD73693}" type="parTrans" cxnId="{7F7DE99B-0280-4ABA-A21F-6D74F9B05D1F}">
      <dgm:prSet/>
      <dgm:spPr/>
    </dgm:pt>
    <dgm:pt modelId="{BF4B0571-3CD0-43B9-95D8-69C11D402377}" type="sibTrans" cxnId="{7F7DE99B-0280-4ABA-A21F-6D74F9B05D1F}">
      <dgm:prSet/>
      <dgm:spPr/>
    </dgm:pt>
    <dgm:pt modelId="{F12226A7-3E2B-44FA-BA63-0C7A0A8BADB5}">
      <dgm:prSet phldrT="[Text]"/>
      <dgm:spPr/>
      <dgm:t>
        <a:bodyPr/>
        <a:lstStyle/>
        <a:p>
          <a:r>
            <a:rPr lang="en-US" dirty="0" smtClean="0"/>
            <a:t>Browser based/ agnostic</a:t>
          </a:r>
          <a:endParaRPr lang="en-US" dirty="0"/>
        </a:p>
      </dgm:t>
    </dgm:pt>
    <dgm:pt modelId="{05B2B921-0367-4102-917A-2E47A51C0B2F}" type="parTrans" cxnId="{369C6AA0-4B13-4ED4-98A6-648B6AA4C8A4}">
      <dgm:prSet/>
      <dgm:spPr/>
    </dgm:pt>
    <dgm:pt modelId="{2C89A82C-3B28-4ACF-8A0D-ABF7DD0573A6}" type="sibTrans" cxnId="{369C6AA0-4B13-4ED4-98A6-648B6AA4C8A4}">
      <dgm:prSet/>
      <dgm:spPr/>
    </dgm:pt>
    <dgm:pt modelId="{0B084C33-7A9E-449E-B9A4-A8691A693857}">
      <dgm:prSet phldrT="[Text]"/>
      <dgm:spPr/>
      <dgm:t>
        <a:bodyPr/>
        <a:lstStyle/>
        <a:p>
          <a:r>
            <a:rPr lang="en-US" dirty="0" smtClean="0"/>
            <a:t>Object based- optimizes performance (vs tables)</a:t>
          </a:r>
          <a:endParaRPr lang="en-US" dirty="0"/>
        </a:p>
      </dgm:t>
    </dgm:pt>
    <dgm:pt modelId="{6C62563F-BD2A-4053-92A7-BA88176D949B}" type="parTrans" cxnId="{56FB2CBF-9C71-43C3-97D4-7B4882A44046}">
      <dgm:prSet/>
      <dgm:spPr/>
    </dgm:pt>
    <dgm:pt modelId="{7F8E5D3F-6FDE-4D70-B595-1173ADD9E9A3}" type="sibTrans" cxnId="{56FB2CBF-9C71-43C3-97D4-7B4882A44046}">
      <dgm:prSet/>
      <dgm:spPr/>
    </dgm:pt>
    <dgm:pt modelId="{F260139D-B916-4C1D-821F-17EFB5AB4EEB}">
      <dgm:prSet phldrT="[Text]"/>
      <dgm:spPr/>
      <dgm:t>
        <a:bodyPr/>
        <a:lstStyle/>
        <a:p>
          <a:r>
            <a:rPr lang="en-US" dirty="0" smtClean="0"/>
            <a:t>Disaster Recovery</a:t>
          </a:r>
          <a:endParaRPr lang="en-US" dirty="0"/>
        </a:p>
      </dgm:t>
    </dgm:pt>
    <dgm:pt modelId="{C563F5D0-51A3-4C47-8647-0D7DED8BAFBC}" type="parTrans" cxnId="{B2891F27-620A-4B07-953F-13FB97096437}">
      <dgm:prSet/>
      <dgm:spPr/>
    </dgm:pt>
    <dgm:pt modelId="{7B463C82-BB03-4E39-8E42-CA3A1AFCCEC2}" type="sibTrans" cxnId="{B2891F27-620A-4B07-953F-13FB97096437}">
      <dgm:prSet/>
      <dgm:spPr/>
    </dgm:pt>
    <dgm:pt modelId="{5A730D38-ACE7-4462-AAB1-F00EB20E1433}">
      <dgm:prSet phldrT="[Text]"/>
      <dgm:spPr/>
      <dgm:t>
        <a:bodyPr/>
        <a:lstStyle/>
        <a:p>
          <a:r>
            <a:rPr lang="en-US" dirty="0" smtClean="0"/>
            <a:t>Only 2 updates per year</a:t>
          </a:r>
          <a:endParaRPr lang="en-US" dirty="0"/>
        </a:p>
      </dgm:t>
    </dgm:pt>
    <dgm:pt modelId="{BBF74564-533B-461F-B16E-468A9B3F709B}" type="parTrans" cxnId="{CDB17162-C07F-4303-A1B5-211BE5AC9E9A}">
      <dgm:prSet/>
      <dgm:spPr/>
    </dgm:pt>
    <dgm:pt modelId="{87BCDFF6-088B-4BFD-85A7-876AAB7650FF}" type="sibTrans" cxnId="{CDB17162-C07F-4303-A1B5-211BE5AC9E9A}">
      <dgm:prSet/>
      <dgm:spPr/>
    </dgm:pt>
    <dgm:pt modelId="{E7380A08-D5DF-490E-B92E-D3DDC977EF43}">
      <dgm:prSet phldrT="[Text]"/>
      <dgm:spPr/>
      <dgm:t>
        <a:bodyPr/>
        <a:lstStyle/>
        <a:p>
          <a:r>
            <a:rPr lang="en-US" dirty="0" smtClean="0"/>
            <a:t>Has Production, Sandbox, Preview and Data Migration environments</a:t>
          </a:r>
          <a:endParaRPr lang="en-US" dirty="0"/>
        </a:p>
      </dgm:t>
    </dgm:pt>
    <dgm:pt modelId="{FF2BB622-5D76-493D-9A5E-51AF097EA65E}" type="parTrans" cxnId="{A01B31A2-D366-4E53-9217-C846DFA9F10A}">
      <dgm:prSet/>
      <dgm:spPr/>
    </dgm:pt>
    <dgm:pt modelId="{3E3AAB24-6755-43DB-968F-5F0FFAB6E83D}" type="sibTrans" cxnId="{A01B31A2-D366-4E53-9217-C846DFA9F10A}">
      <dgm:prSet/>
      <dgm:spPr/>
    </dgm:pt>
    <dgm:pt modelId="{B8B8F0A8-79E2-45CB-BCE0-42640424CB0F}">
      <dgm:prSet phldrT="[Text]"/>
      <dgm:spPr/>
      <dgm:t>
        <a:bodyPr/>
        <a:lstStyle/>
        <a:p>
          <a:r>
            <a:rPr lang="en-US" dirty="0" smtClean="0"/>
            <a:t>No batch processing</a:t>
          </a:r>
          <a:endParaRPr lang="en-US" dirty="0"/>
        </a:p>
      </dgm:t>
    </dgm:pt>
    <dgm:pt modelId="{7F1E1709-A271-4547-99F0-B91E275083B6}" type="parTrans" cxnId="{F2E7A38E-2C40-4079-8C56-4486B459CEC4}">
      <dgm:prSet/>
      <dgm:spPr/>
    </dgm:pt>
    <dgm:pt modelId="{434C4648-7B38-4BB8-BFF1-42278841DF75}" type="sibTrans" cxnId="{F2E7A38E-2C40-4079-8C56-4486B459CEC4}">
      <dgm:prSet/>
      <dgm:spPr/>
    </dgm:pt>
    <dgm:pt modelId="{6BEEE48D-41B5-4DD1-8333-A378B6038B8B}">
      <dgm:prSet phldrT="[Text]"/>
      <dgm:spPr/>
      <dgm:t>
        <a:bodyPr/>
        <a:lstStyle/>
        <a:p>
          <a:r>
            <a:rPr lang="en-US" dirty="0" smtClean="0"/>
            <a:t>Security on every transaction</a:t>
          </a:r>
          <a:endParaRPr lang="en-US" dirty="0"/>
        </a:p>
      </dgm:t>
    </dgm:pt>
    <dgm:pt modelId="{38A7E051-8947-4E9C-927D-7338D37B2FC4}" type="parTrans" cxnId="{BA72BE4F-34EB-43C9-BB2E-549FA0FFE6BE}">
      <dgm:prSet/>
      <dgm:spPr/>
    </dgm:pt>
    <dgm:pt modelId="{956285F0-D78D-4917-A9E2-16AD1BC133B9}" type="sibTrans" cxnId="{BA72BE4F-34EB-43C9-BB2E-549FA0FFE6BE}">
      <dgm:prSet/>
      <dgm:spPr/>
    </dgm:pt>
    <dgm:pt modelId="{56438973-6C92-46EB-85FA-E95A02AB5EB2}">
      <dgm:prSet phldrT="[Text]"/>
      <dgm:spPr/>
      <dgm:t>
        <a:bodyPr/>
        <a:lstStyle/>
        <a:p>
          <a:r>
            <a:rPr lang="en-US" dirty="0" smtClean="0"/>
            <a:t>Access is role based</a:t>
          </a:r>
          <a:endParaRPr lang="en-US" dirty="0"/>
        </a:p>
      </dgm:t>
    </dgm:pt>
    <dgm:pt modelId="{87DCA304-F6EC-4982-8006-7E540D5F6ED0}" type="parTrans" cxnId="{D5D582E8-186E-48FE-A8EC-117B4FFD89A1}">
      <dgm:prSet/>
      <dgm:spPr/>
    </dgm:pt>
    <dgm:pt modelId="{A270EB60-BB2A-4A1F-82E6-8CA0F5B34924}" type="sibTrans" cxnId="{D5D582E8-186E-48FE-A8EC-117B4FFD89A1}">
      <dgm:prSet/>
      <dgm:spPr/>
    </dgm:pt>
    <dgm:pt modelId="{A299FC5C-DB67-462C-A1E6-CB94C1E1FF38}">
      <dgm:prSet phldrT="[Text]"/>
      <dgm:spPr/>
      <dgm:t>
        <a:bodyPr/>
        <a:lstStyle/>
        <a:p>
          <a:r>
            <a:rPr lang="en-US" dirty="0" smtClean="0"/>
            <a:t>FERPA/ HIPPA compliant</a:t>
          </a:r>
          <a:endParaRPr lang="en-US" dirty="0"/>
        </a:p>
      </dgm:t>
    </dgm:pt>
    <dgm:pt modelId="{8329C55A-50D3-4514-B2D7-0D00E47E8342}" type="parTrans" cxnId="{F2112149-4134-4E0E-9D40-92DB93B3FFB7}">
      <dgm:prSet/>
      <dgm:spPr/>
    </dgm:pt>
    <dgm:pt modelId="{1FB2A4D8-5C36-4625-958F-F30F61F60608}" type="sibTrans" cxnId="{F2112149-4134-4E0E-9D40-92DB93B3FFB7}">
      <dgm:prSet/>
      <dgm:spPr/>
    </dgm:pt>
    <dgm:pt modelId="{27161CDF-10C0-421D-9C81-A5CD784AF4B7}">
      <dgm:prSet phldrT="[Text]"/>
      <dgm:spPr/>
      <dgm:t>
        <a:bodyPr/>
        <a:lstStyle/>
        <a:p>
          <a:r>
            <a:rPr lang="en-US" dirty="0" smtClean="0"/>
            <a:t>Provisioning/           De-provisioning</a:t>
          </a:r>
          <a:endParaRPr lang="en-US" dirty="0"/>
        </a:p>
      </dgm:t>
    </dgm:pt>
    <dgm:pt modelId="{A61A403E-6C1F-44DE-A62D-0F15354C8CFF}" type="parTrans" cxnId="{2D807242-FB5C-4E05-9A04-675B33592401}">
      <dgm:prSet/>
      <dgm:spPr/>
    </dgm:pt>
    <dgm:pt modelId="{A1D7477A-E16C-46BB-BB44-74918D21E778}" type="sibTrans" cxnId="{2D807242-FB5C-4E05-9A04-675B33592401}">
      <dgm:prSet/>
      <dgm:spPr/>
    </dgm:pt>
    <dgm:pt modelId="{37B6678E-8E39-417B-9442-289844E1C7DF}">
      <dgm:prSet phldrT="[Text]"/>
      <dgm:spPr/>
      <dgm:t>
        <a:bodyPr/>
        <a:lstStyle/>
        <a:p>
          <a:r>
            <a:rPr lang="en-US" dirty="0" smtClean="0"/>
            <a:t>Easily audited</a:t>
          </a:r>
          <a:endParaRPr lang="en-US" dirty="0"/>
        </a:p>
      </dgm:t>
    </dgm:pt>
    <dgm:pt modelId="{02D9FDA8-B4D0-455D-A711-A9659034F013}" type="parTrans" cxnId="{0A8084EB-4ADF-40CB-A9D3-6BAC6491EADA}">
      <dgm:prSet/>
      <dgm:spPr/>
    </dgm:pt>
    <dgm:pt modelId="{624002E3-E957-4F1D-9E19-03DDF70E2831}" type="sibTrans" cxnId="{0A8084EB-4ADF-40CB-A9D3-6BAC6491EADA}">
      <dgm:prSet/>
      <dgm:spPr/>
    </dgm:pt>
    <dgm:pt modelId="{4B4D70DA-C49F-4C99-8C50-DF93CC713798}" type="pres">
      <dgm:prSet presAssocID="{D6D44CA8-4CB6-4EF3-9032-955223B6F7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9D32C-6D15-4E13-8E48-8B54537564A6}" type="pres">
      <dgm:prSet presAssocID="{63662C18-2466-49DD-9B89-87D006E9A45E}" presName="composite" presStyleCnt="0"/>
      <dgm:spPr/>
    </dgm:pt>
    <dgm:pt modelId="{A4F2064E-9DA2-4B15-B449-C7C9981A4E3A}" type="pres">
      <dgm:prSet presAssocID="{63662C18-2466-49DD-9B89-87D006E9A45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7E583-3FF2-42E9-A4C0-8487B4BEF099}" type="pres">
      <dgm:prSet presAssocID="{63662C18-2466-49DD-9B89-87D006E9A45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1F1C7-3AE3-4AA4-B7C1-0F7EFCA081E8}" type="pres">
      <dgm:prSet presAssocID="{B1F3A986-3826-4973-A175-4A6A76287B9A}" presName="space" presStyleCnt="0"/>
      <dgm:spPr/>
    </dgm:pt>
    <dgm:pt modelId="{C600788A-7FF7-4880-9788-CCF214431525}" type="pres">
      <dgm:prSet presAssocID="{1749CF85-4780-441B-AFD6-30644A5BAC2B}" presName="composite" presStyleCnt="0"/>
      <dgm:spPr/>
    </dgm:pt>
    <dgm:pt modelId="{A4FA50BE-9C1F-48F3-8911-560C3FD8FDDC}" type="pres">
      <dgm:prSet presAssocID="{1749CF85-4780-441B-AFD6-30644A5BAC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FAC68-2139-49B2-995E-ABE6A056742F}" type="pres">
      <dgm:prSet presAssocID="{1749CF85-4780-441B-AFD6-30644A5BAC2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0FB5D-0858-472B-B54D-047785819399}" type="pres">
      <dgm:prSet presAssocID="{D4233E73-74D0-40CB-8BBE-53CFCF413F05}" presName="space" presStyleCnt="0"/>
      <dgm:spPr/>
    </dgm:pt>
    <dgm:pt modelId="{E6CF90EE-457D-4EA0-AF08-9CF31822154D}" type="pres">
      <dgm:prSet presAssocID="{2F57A65B-F767-40A5-9C94-9AC3F5CBB7C5}" presName="composite" presStyleCnt="0"/>
      <dgm:spPr/>
    </dgm:pt>
    <dgm:pt modelId="{C06DE252-ACD6-4BB7-BA03-0553C4316A50}" type="pres">
      <dgm:prSet presAssocID="{2F57A65B-F767-40A5-9C94-9AC3F5CBB7C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5C322-4434-4465-B756-8E38766B8AC8}" type="pres">
      <dgm:prSet presAssocID="{2F57A65B-F767-40A5-9C94-9AC3F5CBB7C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D582E8-186E-48FE-A8EC-117B4FFD89A1}" srcId="{2F57A65B-F767-40A5-9C94-9AC3F5CBB7C5}" destId="{56438973-6C92-46EB-85FA-E95A02AB5EB2}" srcOrd="2" destOrd="0" parTransId="{87DCA304-F6EC-4982-8006-7E540D5F6ED0}" sibTransId="{A270EB60-BB2A-4A1F-82E6-8CA0F5B34924}"/>
    <dgm:cxn modelId="{D003462B-C444-4B39-A5C3-97AC46D430B9}" type="presOf" srcId="{63AD2BE3-D363-42DB-8DE9-07AA2CE88E7A}" destId="{C69FAC68-2139-49B2-995E-ABE6A056742F}" srcOrd="0" destOrd="1" presId="urn:microsoft.com/office/officeart/2005/8/layout/hList1"/>
    <dgm:cxn modelId="{14ADDAA9-752E-411B-B59D-141F11AC8E3B}" srcId="{2F57A65B-F767-40A5-9C94-9AC3F5CBB7C5}" destId="{16FAC6F5-9421-4A90-938A-DB5AB2BEA408}" srcOrd="0" destOrd="0" parTransId="{01438082-F266-49AE-BA29-275476CB745B}" sibTransId="{48D702DB-6751-4041-A5E2-2FACCEFC1019}"/>
    <dgm:cxn modelId="{3F819CBD-13CC-416A-9E6C-249EB9A14C5A}" type="presOf" srcId="{27161CDF-10C0-421D-9C81-A5CD784AF4B7}" destId="{CED5C322-4434-4465-B756-8E38766B8AC8}" srcOrd="0" destOrd="4" presId="urn:microsoft.com/office/officeart/2005/8/layout/hList1"/>
    <dgm:cxn modelId="{7E9C28EC-A993-40D1-B5CF-1CBFC930ABD5}" type="presOf" srcId="{77DCC5D8-20D0-47D6-91CD-3686B7A623E1}" destId="{C69FAC68-2139-49B2-995E-ABE6A056742F}" srcOrd="0" destOrd="0" presId="urn:microsoft.com/office/officeart/2005/8/layout/hList1"/>
    <dgm:cxn modelId="{2D807242-FB5C-4E05-9A04-675B33592401}" srcId="{2F57A65B-F767-40A5-9C94-9AC3F5CBB7C5}" destId="{27161CDF-10C0-421D-9C81-A5CD784AF4B7}" srcOrd="4" destOrd="0" parTransId="{A61A403E-6C1F-44DE-A62D-0F15354C8CFF}" sibTransId="{A1D7477A-E16C-46BB-BB44-74918D21E778}"/>
    <dgm:cxn modelId="{369C6AA0-4B13-4ED4-98A6-648B6AA4C8A4}" srcId="{1749CF85-4780-441B-AFD6-30644A5BAC2B}" destId="{F12226A7-3E2B-44FA-BA63-0C7A0A8BADB5}" srcOrd="3" destOrd="0" parTransId="{05B2B921-0367-4102-917A-2E47A51C0B2F}" sibTransId="{2C89A82C-3B28-4ACF-8A0D-ABF7DD0573A6}"/>
    <dgm:cxn modelId="{F2E7A38E-2C40-4079-8C56-4486B459CEC4}" srcId="{1749CF85-4780-441B-AFD6-30644A5BAC2B}" destId="{B8B8F0A8-79E2-45CB-BCE0-42640424CB0F}" srcOrd="2" destOrd="0" parTransId="{7F1E1709-A271-4547-99F0-B91E275083B6}" sibTransId="{434C4648-7B38-4BB8-BFF1-42278841DF75}"/>
    <dgm:cxn modelId="{56FB2CBF-9C71-43C3-97D4-7B4882A44046}" srcId="{1749CF85-4780-441B-AFD6-30644A5BAC2B}" destId="{0B084C33-7A9E-449E-B9A4-A8691A693857}" srcOrd="4" destOrd="0" parTransId="{6C62563F-BD2A-4053-92A7-BA88176D949B}" sibTransId="{7F8E5D3F-6FDE-4D70-B595-1173ADD9E9A3}"/>
    <dgm:cxn modelId="{0F9CE4EB-31D1-4D7C-A109-4D200DFAAD82}" srcId="{63662C18-2466-49DD-9B89-87D006E9A45E}" destId="{8A9A09A8-DE27-486F-837A-6E788EE9564A}" srcOrd="1" destOrd="0" parTransId="{C2DB8A2D-39F1-48FF-847C-9FCF3A50D12A}" sibTransId="{386DA899-6D31-4D59-8EB4-EB0DB5258102}"/>
    <dgm:cxn modelId="{2457A130-1BAE-482A-B26B-7FED4C8107D0}" srcId="{1749CF85-4780-441B-AFD6-30644A5BAC2B}" destId="{77DCC5D8-20D0-47D6-91CD-3686B7A623E1}" srcOrd="0" destOrd="0" parTransId="{CED7E3D8-8AB9-4895-AAAC-B400C84378E2}" sibTransId="{62823F79-5590-4FA2-9619-5E3F19D79F24}"/>
    <dgm:cxn modelId="{7F7DE99B-0280-4ABA-A21F-6D74F9B05D1F}" srcId="{1749CF85-4780-441B-AFD6-30644A5BAC2B}" destId="{63AD2BE3-D363-42DB-8DE9-07AA2CE88E7A}" srcOrd="1" destOrd="0" parTransId="{9C2F8A14-DBA2-417D-AE14-C29BFAD73693}" sibTransId="{BF4B0571-3CD0-43B9-95D8-69C11D402377}"/>
    <dgm:cxn modelId="{9C537AF8-4F89-4488-9E2F-03DD176C148C}" type="presOf" srcId="{8A9A09A8-DE27-486F-837A-6E788EE9564A}" destId="{3417E583-3FF2-42E9-A4C0-8487B4BEF099}" srcOrd="0" destOrd="1" presId="urn:microsoft.com/office/officeart/2005/8/layout/hList1"/>
    <dgm:cxn modelId="{D2F7DE40-A30A-48DC-AAC3-9509D7F68922}" type="presOf" srcId="{2F57A65B-F767-40A5-9C94-9AC3F5CBB7C5}" destId="{C06DE252-ACD6-4BB7-BA03-0553C4316A50}" srcOrd="0" destOrd="0" presId="urn:microsoft.com/office/officeart/2005/8/layout/hList1"/>
    <dgm:cxn modelId="{F2112149-4134-4E0E-9D40-92DB93B3FFB7}" srcId="{2F57A65B-F767-40A5-9C94-9AC3F5CBB7C5}" destId="{A299FC5C-DB67-462C-A1E6-CB94C1E1FF38}" srcOrd="3" destOrd="0" parTransId="{8329C55A-50D3-4514-B2D7-0D00E47E8342}" sibTransId="{1FB2A4D8-5C36-4625-958F-F30F61F60608}"/>
    <dgm:cxn modelId="{62958D32-8830-44ED-879F-277291B088E6}" srcId="{D6D44CA8-4CB6-4EF3-9032-955223B6F7C7}" destId="{2F57A65B-F767-40A5-9C94-9AC3F5CBB7C5}" srcOrd="2" destOrd="0" parTransId="{A5DDAD66-1D4B-41E5-B807-07D57ABB4564}" sibTransId="{E1993F56-1AF3-4B1D-8A0E-2E596445BC59}"/>
    <dgm:cxn modelId="{97CAAFFE-0CD1-495A-B571-71BC8A07789B}" type="presOf" srcId="{F12226A7-3E2B-44FA-BA63-0C7A0A8BADB5}" destId="{C69FAC68-2139-49B2-995E-ABE6A056742F}" srcOrd="0" destOrd="3" presId="urn:microsoft.com/office/officeart/2005/8/layout/hList1"/>
    <dgm:cxn modelId="{AFFCD5CB-3D12-4E11-BEFC-3C2EDBF25ECA}" type="presOf" srcId="{16FAC6F5-9421-4A90-938A-DB5AB2BEA408}" destId="{CED5C322-4434-4465-B756-8E38766B8AC8}" srcOrd="0" destOrd="0" presId="urn:microsoft.com/office/officeart/2005/8/layout/hList1"/>
    <dgm:cxn modelId="{817F6761-E924-4D9A-9017-CB5A3FBD8183}" type="presOf" srcId="{6BEEE48D-41B5-4DD1-8333-A378B6038B8B}" destId="{CED5C322-4434-4465-B756-8E38766B8AC8}" srcOrd="0" destOrd="1" presId="urn:microsoft.com/office/officeart/2005/8/layout/hList1"/>
    <dgm:cxn modelId="{78297730-6B14-41E6-B282-D247561069CC}" type="presOf" srcId="{5A730D38-ACE7-4462-AAB1-F00EB20E1433}" destId="{C69FAC68-2139-49B2-995E-ABE6A056742F}" srcOrd="0" destOrd="6" presId="urn:microsoft.com/office/officeart/2005/8/layout/hList1"/>
    <dgm:cxn modelId="{B2891F27-620A-4B07-953F-13FB97096437}" srcId="{1749CF85-4780-441B-AFD6-30644A5BAC2B}" destId="{F260139D-B916-4C1D-821F-17EFB5AB4EEB}" srcOrd="5" destOrd="0" parTransId="{C563F5D0-51A3-4C47-8647-0D7DED8BAFBC}" sibTransId="{7B463C82-BB03-4E39-8E42-CA3A1AFCCEC2}"/>
    <dgm:cxn modelId="{58D78D0B-985D-4371-A254-7DB309A34F38}" type="presOf" srcId="{37B6678E-8E39-417B-9442-289844E1C7DF}" destId="{CED5C322-4434-4465-B756-8E38766B8AC8}" srcOrd="0" destOrd="6" presId="urn:microsoft.com/office/officeart/2005/8/layout/hList1"/>
    <dgm:cxn modelId="{352AD63D-4264-4467-B67F-62E2A23DA3C7}" type="presOf" srcId="{1749CF85-4780-441B-AFD6-30644A5BAC2B}" destId="{A4FA50BE-9C1F-48F3-8911-560C3FD8FDDC}" srcOrd="0" destOrd="0" presId="urn:microsoft.com/office/officeart/2005/8/layout/hList1"/>
    <dgm:cxn modelId="{5B464E02-98BC-4ABA-8002-E1948978A92D}" type="presOf" srcId="{609FA04C-9940-46A8-A030-2DA82255E129}" destId="{CED5C322-4434-4465-B756-8E38766B8AC8}" srcOrd="0" destOrd="5" presId="urn:microsoft.com/office/officeart/2005/8/layout/hList1"/>
    <dgm:cxn modelId="{3917BAF0-1559-4EB3-BC7D-08ADC6FFF611}" type="presOf" srcId="{56438973-6C92-46EB-85FA-E95A02AB5EB2}" destId="{CED5C322-4434-4465-B756-8E38766B8AC8}" srcOrd="0" destOrd="2" presId="urn:microsoft.com/office/officeart/2005/8/layout/hList1"/>
    <dgm:cxn modelId="{88BA86F6-FF39-49AE-9003-56752DB4DFBE}" type="presOf" srcId="{0B084C33-7A9E-449E-B9A4-A8691A693857}" destId="{C69FAC68-2139-49B2-995E-ABE6A056742F}" srcOrd="0" destOrd="4" presId="urn:microsoft.com/office/officeart/2005/8/layout/hList1"/>
    <dgm:cxn modelId="{7E5484E1-609B-47B5-B9B0-6AFD687D91D3}" type="presOf" srcId="{A299FC5C-DB67-462C-A1E6-CB94C1E1FF38}" destId="{CED5C322-4434-4465-B756-8E38766B8AC8}" srcOrd="0" destOrd="3" presId="urn:microsoft.com/office/officeart/2005/8/layout/hList1"/>
    <dgm:cxn modelId="{B8C3A1B7-6A73-4859-B160-5B1B729D9D8C}" srcId="{D6D44CA8-4CB6-4EF3-9032-955223B6F7C7}" destId="{63662C18-2466-49DD-9B89-87D006E9A45E}" srcOrd="0" destOrd="0" parTransId="{8D0896D0-0141-495E-B891-F9E867909984}" sibTransId="{B1F3A986-3826-4973-A175-4A6A76287B9A}"/>
    <dgm:cxn modelId="{DE6AA34D-8402-45D0-B99B-A5B55B78E9B2}" type="presOf" srcId="{B8B8F0A8-79E2-45CB-BCE0-42640424CB0F}" destId="{C69FAC68-2139-49B2-995E-ABE6A056742F}" srcOrd="0" destOrd="2" presId="urn:microsoft.com/office/officeart/2005/8/layout/hList1"/>
    <dgm:cxn modelId="{FB964714-28CC-43C6-8BE0-20CA8F4E789F}" type="presOf" srcId="{63662C18-2466-49DD-9B89-87D006E9A45E}" destId="{A4F2064E-9DA2-4B15-B449-C7C9981A4E3A}" srcOrd="0" destOrd="0" presId="urn:microsoft.com/office/officeart/2005/8/layout/hList1"/>
    <dgm:cxn modelId="{E5A4FAA3-4177-4A8B-9E51-9F973C89D4BB}" type="presOf" srcId="{E7380A08-D5DF-490E-B92E-D3DDC977EF43}" destId="{C69FAC68-2139-49B2-995E-ABE6A056742F}" srcOrd="0" destOrd="7" presId="urn:microsoft.com/office/officeart/2005/8/layout/hList1"/>
    <dgm:cxn modelId="{124003F8-CA66-4DFA-AC2D-70983597AFEC}" srcId="{2F57A65B-F767-40A5-9C94-9AC3F5CBB7C5}" destId="{609FA04C-9940-46A8-A030-2DA82255E129}" srcOrd="5" destOrd="0" parTransId="{76FB9EB4-33C2-4B41-96F2-6219348DB59D}" sibTransId="{A61A4298-9B3D-4D40-8EE3-F17F16236976}"/>
    <dgm:cxn modelId="{9AD1D240-053F-4D25-AD8F-9A8EB09D6369}" type="presOf" srcId="{F260139D-B916-4C1D-821F-17EFB5AB4EEB}" destId="{C69FAC68-2139-49B2-995E-ABE6A056742F}" srcOrd="0" destOrd="5" presId="urn:microsoft.com/office/officeart/2005/8/layout/hList1"/>
    <dgm:cxn modelId="{5C093624-65B9-481D-A246-13F2FB8DF2D6}" srcId="{63662C18-2466-49DD-9B89-87D006E9A45E}" destId="{5E70B764-49A4-4270-84CB-7BD37AC0D0C5}" srcOrd="0" destOrd="0" parTransId="{6657D330-FDB3-4D5A-B1C0-5BC4A91BD4A3}" sibTransId="{0116C204-A687-4BC1-93A2-1C4776A68226}"/>
    <dgm:cxn modelId="{CDB17162-C07F-4303-A1B5-211BE5AC9E9A}" srcId="{1749CF85-4780-441B-AFD6-30644A5BAC2B}" destId="{5A730D38-ACE7-4462-AAB1-F00EB20E1433}" srcOrd="6" destOrd="0" parTransId="{BBF74564-533B-461F-B16E-468A9B3F709B}" sibTransId="{87BCDFF6-088B-4BFD-85A7-876AAB7650FF}"/>
    <dgm:cxn modelId="{A01B31A2-D366-4E53-9217-C846DFA9F10A}" srcId="{1749CF85-4780-441B-AFD6-30644A5BAC2B}" destId="{E7380A08-D5DF-490E-B92E-D3DDC977EF43}" srcOrd="7" destOrd="0" parTransId="{FF2BB622-5D76-493D-9A5E-51AF097EA65E}" sibTransId="{3E3AAB24-6755-43DB-968F-5F0FFAB6E83D}"/>
    <dgm:cxn modelId="{66F40DEA-8194-4E0F-B55E-5EA7A5046FC7}" type="presOf" srcId="{D6D44CA8-4CB6-4EF3-9032-955223B6F7C7}" destId="{4B4D70DA-C49F-4C99-8C50-DF93CC713798}" srcOrd="0" destOrd="0" presId="urn:microsoft.com/office/officeart/2005/8/layout/hList1"/>
    <dgm:cxn modelId="{0A8084EB-4ADF-40CB-A9D3-6BAC6491EADA}" srcId="{2F57A65B-F767-40A5-9C94-9AC3F5CBB7C5}" destId="{37B6678E-8E39-417B-9442-289844E1C7DF}" srcOrd="6" destOrd="0" parTransId="{02D9FDA8-B4D0-455D-A711-A9659034F013}" sibTransId="{624002E3-E957-4F1D-9E19-03DDF70E2831}"/>
    <dgm:cxn modelId="{D456BCE1-9FE1-4F66-973B-BC91320E0B15}" srcId="{D6D44CA8-4CB6-4EF3-9032-955223B6F7C7}" destId="{1749CF85-4780-441B-AFD6-30644A5BAC2B}" srcOrd="1" destOrd="0" parTransId="{5DF32B12-9715-4E50-82C0-14A28E9AD05C}" sibTransId="{D4233E73-74D0-40CB-8BBE-53CFCF413F05}"/>
    <dgm:cxn modelId="{E16F5B11-ED11-4827-BA61-1E5DE4F8B1FC}" type="presOf" srcId="{5E70B764-49A4-4270-84CB-7BD37AC0D0C5}" destId="{3417E583-3FF2-42E9-A4C0-8487B4BEF099}" srcOrd="0" destOrd="0" presId="urn:microsoft.com/office/officeart/2005/8/layout/hList1"/>
    <dgm:cxn modelId="{40BB3E98-79A1-4DF8-B104-4280FA38AA8F}" srcId="{63662C18-2466-49DD-9B89-87D006E9A45E}" destId="{D923E29F-4B77-4AD1-8618-E69A86A120CA}" srcOrd="2" destOrd="0" parTransId="{2EAAE7BA-EE24-48F8-9FA9-59FDE57677BD}" sibTransId="{ECFFE8D9-F0E3-4227-B54F-ACC94D2F0055}"/>
    <dgm:cxn modelId="{BA72BE4F-34EB-43C9-BB2E-549FA0FFE6BE}" srcId="{2F57A65B-F767-40A5-9C94-9AC3F5CBB7C5}" destId="{6BEEE48D-41B5-4DD1-8333-A378B6038B8B}" srcOrd="1" destOrd="0" parTransId="{38A7E051-8947-4E9C-927D-7338D37B2FC4}" sibTransId="{956285F0-D78D-4917-A9E2-16AD1BC133B9}"/>
    <dgm:cxn modelId="{53BDCA3D-03A7-47BD-A631-B292CFC44F19}" type="presOf" srcId="{D923E29F-4B77-4AD1-8618-E69A86A120CA}" destId="{3417E583-3FF2-42E9-A4C0-8487B4BEF099}" srcOrd="0" destOrd="2" presId="urn:microsoft.com/office/officeart/2005/8/layout/hList1"/>
    <dgm:cxn modelId="{9792B615-2599-44AE-8494-2E5E41D38364}" type="presParOf" srcId="{4B4D70DA-C49F-4C99-8C50-DF93CC713798}" destId="{BC39D32C-6D15-4E13-8E48-8B54537564A6}" srcOrd="0" destOrd="0" presId="urn:microsoft.com/office/officeart/2005/8/layout/hList1"/>
    <dgm:cxn modelId="{EACA6B9A-F68F-4960-B8EC-29105D3CE7D9}" type="presParOf" srcId="{BC39D32C-6D15-4E13-8E48-8B54537564A6}" destId="{A4F2064E-9DA2-4B15-B449-C7C9981A4E3A}" srcOrd="0" destOrd="0" presId="urn:microsoft.com/office/officeart/2005/8/layout/hList1"/>
    <dgm:cxn modelId="{E38980C0-A682-4E88-A8CE-B60739669D98}" type="presParOf" srcId="{BC39D32C-6D15-4E13-8E48-8B54537564A6}" destId="{3417E583-3FF2-42E9-A4C0-8487B4BEF099}" srcOrd="1" destOrd="0" presId="urn:microsoft.com/office/officeart/2005/8/layout/hList1"/>
    <dgm:cxn modelId="{B81B24E9-651F-480C-A2DA-ECBB5B48B2AA}" type="presParOf" srcId="{4B4D70DA-C49F-4C99-8C50-DF93CC713798}" destId="{C851F1C7-3AE3-4AA4-B7C1-0F7EFCA081E8}" srcOrd="1" destOrd="0" presId="urn:microsoft.com/office/officeart/2005/8/layout/hList1"/>
    <dgm:cxn modelId="{A3B1A787-CDD4-4D72-AFFB-4314A8D7F47A}" type="presParOf" srcId="{4B4D70DA-C49F-4C99-8C50-DF93CC713798}" destId="{C600788A-7FF7-4880-9788-CCF214431525}" srcOrd="2" destOrd="0" presId="urn:microsoft.com/office/officeart/2005/8/layout/hList1"/>
    <dgm:cxn modelId="{2B7C4DA6-5377-4280-984F-69B4D2FC3957}" type="presParOf" srcId="{C600788A-7FF7-4880-9788-CCF214431525}" destId="{A4FA50BE-9C1F-48F3-8911-560C3FD8FDDC}" srcOrd="0" destOrd="0" presId="urn:microsoft.com/office/officeart/2005/8/layout/hList1"/>
    <dgm:cxn modelId="{061222AC-4F59-46B4-9860-43EC5612849D}" type="presParOf" srcId="{C600788A-7FF7-4880-9788-CCF214431525}" destId="{C69FAC68-2139-49B2-995E-ABE6A056742F}" srcOrd="1" destOrd="0" presId="urn:microsoft.com/office/officeart/2005/8/layout/hList1"/>
    <dgm:cxn modelId="{54D9E402-ED1A-441D-9BC8-C1D3E5E0B7AD}" type="presParOf" srcId="{4B4D70DA-C49F-4C99-8C50-DF93CC713798}" destId="{A160FB5D-0858-472B-B54D-047785819399}" srcOrd="3" destOrd="0" presId="urn:microsoft.com/office/officeart/2005/8/layout/hList1"/>
    <dgm:cxn modelId="{36F8BF10-D4DC-430A-9743-8428875205BF}" type="presParOf" srcId="{4B4D70DA-C49F-4C99-8C50-DF93CC713798}" destId="{E6CF90EE-457D-4EA0-AF08-9CF31822154D}" srcOrd="4" destOrd="0" presId="urn:microsoft.com/office/officeart/2005/8/layout/hList1"/>
    <dgm:cxn modelId="{843232B2-4C1F-430E-9158-E68DFCA8E6CD}" type="presParOf" srcId="{E6CF90EE-457D-4EA0-AF08-9CF31822154D}" destId="{C06DE252-ACD6-4BB7-BA03-0553C4316A50}" srcOrd="0" destOrd="0" presId="urn:microsoft.com/office/officeart/2005/8/layout/hList1"/>
    <dgm:cxn modelId="{1A9AF43E-7829-4591-8F72-DD5ADD597F23}" type="presParOf" srcId="{E6CF90EE-457D-4EA0-AF08-9CF31822154D}" destId="{CED5C322-4434-4465-B756-8E38766B8A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AFB5C-84C5-410D-BA41-795C70CBB343}">
      <dsp:nvSpPr>
        <dsp:cNvPr id="0" name=""/>
        <dsp:cNvSpPr/>
      </dsp:nvSpPr>
      <dsp:spPr>
        <a:xfrm>
          <a:off x="4738702" y="602774"/>
          <a:ext cx="3103514" cy="310351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Enable us to be faster, smarter, and more efficient in the way we work, giving us the a</a:t>
          </a:r>
          <a:r>
            <a:rPr lang="en-US" sz="2200" b="0" kern="1200" dirty="0" smtClean="0">
              <a:solidFill>
                <a:schemeClr val="bg1"/>
              </a:solidFill>
            </a:rPr>
            <a:t>bility to focus on teaching and learning</a:t>
          </a:r>
          <a:endParaRPr lang="en-US" sz="2200" b="0" kern="1200" dirty="0">
            <a:solidFill>
              <a:schemeClr val="bg1"/>
            </a:solidFill>
          </a:endParaRPr>
        </a:p>
      </dsp:txBody>
      <dsp:txXfrm>
        <a:off x="5193201" y="1057273"/>
        <a:ext cx="2194516" cy="2194516"/>
      </dsp:txXfrm>
    </dsp:sp>
    <dsp:sp modelId="{B8B7628F-9DF6-4F3E-978B-908894E1814A}">
      <dsp:nvSpPr>
        <dsp:cNvPr id="0" name=""/>
        <dsp:cNvSpPr/>
      </dsp:nvSpPr>
      <dsp:spPr>
        <a:xfrm rot="11854386">
          <a:off x="1512764" y="840406"/>
          <a:ext cx="3195610" cy="6140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1D06F-9270-4851-B987-D7C048EEB7F2}">
      <dsp:nvSpPr>
        <dsp:cNvPr id="0" name=""/>
        <dsp:cNvSpPr/>
      </dsp:nvSpPr>
      <dsp:spPr>
        <a:xfrm>
          <a:off x="35569" y="0"/>
          <a:ext cx="3103521" cy="1330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Reduce manual workloads and streamline processes while maintaining accurate data</a:t>
          </a:r>
          <a:endParaRPr lang="en-US" sz="1700" b="1" kern="1200" dirty="0"/>
        </a:p>
      </dsp:txBody>
      <dsp:txXfrm>
        <a:off x="74526" y="38957"/>
        <a:ext cx="3025607" cy="1252169"/>
      </dsp:txXfrm>
    </dsp:sp>
    <dsp:sp modelId="{A314A462-F667-4AFC-9431-CF9B46BCB95C}">
      <dsp:nvSpPr>
        <dsp:cNvPr id="0" name=""/>
        <dsp:cNvSpPr/>
      </dsp:nvSpPr>
      <dsp:spPr>
        <a:xfrm rot="10812497">
          <a:off x="1587400" y="1835799"/>
          <a:ext cx="2978000" cy="6140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7A192-89DD-4812-B1EE-C30CA373C7E1}">
      <dsp:nvSpPr>
        <dsp:cNvPr id="0" name=""/>
        <dsp:cNvSpPr/>
      </dsp:nvSpPr>
      <dsp:spPr>
        <a:xfrm>
          <a:off x="35649" y="1472392"/>
          <a:ext cx="3103521" cy="1330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Integrate human resource, payroll, finance &amp; purchasing systems improving collaboration and customer experience</a:t>
          </a:r>
          <a:endParaRPr lang="en-US" sz="1700" b="1" kern="1200" dirty="0"/>
        </a:p>
      </dsp:txBody>
      <dsp:txXfrm>
        <a:off x="74606" y="1511349"/>
        <a:ext cx="3025607" cy="1252169"/>
      </dsp:txXfrm>
    </dsp:sp>
    <dsp:sp modelId="{171B69D2-E586-40D2-AC08-99AD96E4C335}">
      <dsp:nvSpPr>
        <dsp:cNvPr id="0" name=""/>
        <dsp:cNvSpPr/>
      </dsp:nvSpPr>
      <dsp:spPr>
        <a:xfrm rot="9659816">
          <a:off x="1499251" y="2940610"/>
          <a:ext cx="3234174" cy="6140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9AA35-5159-490B-889A-2E62884D9F87}">
      <dsp:nvSpPr>
        <dsp:cNvPr id="0" name=""/>
        <dsp:cNvSpPr/>
      </dsp:nvSpPr>
      <dsp:spPr>
        <a:xfrm>
          <a:off x="35620" y="3109171"/>
          <a:ext cx="3103521" cy="1330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Permit employees to securely manage their personal and work information remotely 24/7.</a:t>
          </a:r>
          <a:endParaRPr lang="en-US" sz="1700" b="1" kern="1200" dirty="0"/>
        </a:p>
      </dsp:txBody>
      <dsp:txXfrm>
        <a:off x="74577" y="3148128"/>
        <a:ext cx="3025607" cy="1252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5CDFF-3621-4863-8CE8-28812C8C1732}">
      <dsp:nvSpPr>
        <dsp:cNvPr id="0" name=""/>
        <dsp:cNvSpPr/>
      </dsp:nvSpPr>
      <dsp:spPr>
        <a:xfrm>
          <a:off x="0" y="0"/>
          <a:ext cx="7267303" cy="1070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Ability to Focus on Teaching and Learning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Current, Efficient &amp; Effective Processes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Eliminates redundant processes and minimizes manual work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User Friendly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60485" y="0"/>
        <a:ext cx="5706817" cy="1070253"/>
      </dsp:txXfrm>
    </dsp:sp>
    <dsp:sp modelId="{D52FC6C0-9902-4F45-87C4-1D24F1089362}">
      <dsp:nvSpPr>
        <dsp:cNvPr id="0" name=""/>
        <dsp:cNvSpPr/>
      </dsp:nvSpPr>
      <dsp:spPr>
        <a:xfrm>
          <a:off x="107025" y="107025"/>
          <a:ext cx="1453460" cy="8562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D4DEBB-6037-4403-BC4F-4BB9C3EBAB8D}">
      <dsp:nvSpPr>
        <dsp:cNvPr id="0" name=""/>
        <dsp:cNvSpPr/>
      </dsp:nvSpPr>
      <dsp:spPr>
        <a:xfrm>
          <a:off x="0" y="1177279"/>
          <a:ext cx="7267303" cy="1070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Breaking Down Silos to Improve Customer Experience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Integrated Systems: HR, Payroll, Finance &amp; Procurement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Promotes Collaboration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Improves Employee Self Service capabilities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60485" y="1177279"/>
        <a:ext cx="5706817" cy="1070253"/>
      </dsp:txXfrm>
    </dsp:sp>
    <dsp:sp modelId="{A4137B95-D7DF-42E7-A633-AD10799AA8F7}">
      <dsp:nvSpPr>
        <dsp:cNvPr id="0" name=""/>
        <dsp:cNvSpPr/>
      </dsp:nvSpPr>
      <dsp:spPr>
        <a:xfrm>
          <a:off x="107025" y="1284304"/>
          <a:ext cx="1453460" cy="8562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09BBAEB-181E-4099-96F4-63475FDA6C1D}">
      <dsp:nvSpPr>
        <dsp:cNvPr id="0" name=""/>
        <dsp:cNvSpPr/>
      </dsp:nvSpPr>
      <dsp:spPr>
        <a:xfrm>
          <a:off x="0" y="2354558"/>
          <a:ext cx="7267303" cy="1070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One Source of Data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Same data visible to all users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Improves collaboration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Flexible, user- friendly reports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1560485" y="2354558"/>
        <a:ext cx="5706817" cy="1070253"/>
      </dsp:txXfrm>
    </dsp:sp>
    <dsp:sp modelId="{C69052F3-FDED-4117-B73E-459F4F6B4CC6}">
      <dsp:nvSpPr>
        <dsp:cNvPr id="0" name=""/>
        <dsp:cNvSpPr/>
      </dsp:nvSpPr>
      <dsp:spPr>
        <a:xfrm>
          <a:off x="107025" y="2461584"/>
          <a:ext cx="1453460" cy="85620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E0F018-E554-47E8-B634-C70A899AA343}">
      <dsp:nvSpPr>
        <dsp:cNvPr id="0" name=""/>
        <dsp:cNvSpPr/>
      </dsp:nvSpPr>
      <dsp:spPr>
        <a:xfrm>
          <a:off x="0" y="3531838"/>
          <a:ext cx="7267303" cy="1070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Aligns with The Cleveland Plan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Enables Central Office to focus on key support and governance roles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Data transparency throughout the district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Timely and accurate information aids in school budgeting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60485" y="3531838"/>
        <a:ext cx="5706817" cy="1070253"/>
      </dsp:txXfrm>
    </dsp:sp>
    <dsp:sp modelId="{0BA5E54B-F996-43AB-9906-D44BB1E44BF1}">
      <dsp:nvSpPr>
        <dsp:cNvPr id="0" name=""/>
        <dsp:cNvSpPr/>
      </dsp:nvSpPr>
      <dsp:spPr>
        <a:xfrm>
          <a:off x="107025" y="3638863"/>
          <a:ext cx="1453460" cy="8562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B4BCB5-9697-4818-81D1-2EE30437535C}">
      <dsp:nvSpPr>
        <dsp:cNvPr id="0" name=""/>
        <dsp:cNvSpPr/>
      </dsp:nvSpPr>
      <dsp:spPr>
        <a:xfrm>
          <a:off x="0" y="4709117"/>
          <a:ext cx="7267303" cy="1070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Fully Supported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Shift from technology support to academic enablement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Cloud solution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Systems stay current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60485" y="4709117"/>
        <a:ext cx="5706817" cy="1070253"/>
      </dsp:txXfrm>
    </dsp:sp>
    <dsp:sp modelId="{4A58ED1C-2646-467A-8D60-F6387F1CAE33}">
      <dsp:nvSpPr>
        <dsp:cNvPr id="0" name=""/>
        <dsp:cNvSpPr/>
      </dsp:nvSpPr>
      <dsp:spPr>
        <a:xfrm>
          <a:off x="107025" y="4816142"/>
          <a:ext cx="1453460" cy="8562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639BA-DCD9-47C6-8FBF-3E5F55F35634}">
      <dsp:nvSpPr>
        <dsp:cNvPr id="0" name=""/>
        <dsp:cNvSpPr/>
      </dsp:nvSpPr>
      <dsp:spPr>
        <a:xfrm>
          <a:off x="833" y="574363"/>
          <a:ext cx="3250422" cy="950417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Get people’s attention and build  engagement</a:t>
          </a:r>
          <a:endParaRPr lang="en-US" sz="1700" kern="1200" dirty="0"/>
        </a:p>
      </dsp:txBody>
      <dsp:txXfrm>
        <a:off x="47229" y="620759"/>
        <a:ext cx="3157630" cy="857625"/>
      </dsp:txXfrm>
    </dsp:sp>
    <dsp:sp modelId="{7CC580B9-5562-4270-AED8-AB408BF77109}">
      <dsp:nvSpPr>
        <dsp:cNvPr id="0" name=""/>
        <dsp:cNvSpPr/>
      </dsp:nvSpPr>
      <dsp:spPr>
        <a:xfrm>
          <a:off x="3576298" y="574363"/>
          <a:ext cx="3250422" cy="950417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Maintain awareness and reinforce the transition to Workday</a:t>
          </a:r>
          <a:endParaRPr lang="en-US" sz="1700" strike="sngStrike" kern="1200" baseline="0" dirty="0"/>
        </a:p>
      </dsp:txBody>
      <dsp:txXfrm>
        <a:off x="3622694" y="620759"/>
        <a:ext cx="3157630" cy="857625"/>
      </dsp:txXfrm>
    </dsp:sp>
    <dsp:sp modelId="{DECCD234-39CC-4694-A141-234F55D8C687}">
      <dsp:nvSpPr>
        <dsp:cNvPr id="0" name=""/>
        <dsp:cNvSpPr/>
      </dsp:nvSpPr>
      <dsp:spPr>
        <a:xfrm>
          <a:off x="833" y="1849822"/>
          <a:ext cx="3250422" cy="950417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Embed changed business processes into daily life</a:t>
          </a:r>
          <a:endParaRPr lang="en-US" sz="1700" kern="1200" dirty="0"/>
        </a:p>
      </dsp:txBody>
      <dsp:txXfrm>
        <a:off x="47229" y="1896218"/>
        <a:ext cx="3157630" cy="857625"/>
      </dsp:txXfrm>
    </dsp:sp>
    <dsp:sp modelId="{F0C9608A-7ADC-4AE9-ABA8-DC78F918532A}">
      <dsp:nvSpPr>
        <dsp:cNvPr id="0" name=""/>
        <dsp:cNvSpPr/>
      </dsp:nvSpPr>
      <dsp:spPr>
        <a:xfrm>
          <a:off x="3576298" y="1849822"/>
          <a:ext cx="3250422" cy="950417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Be a visible presence of support and information (with excellent communications!)</a:t>
          </a:r>
          <a:endParaRPr lang="en-US" sz="1700" strike="sngStrike" kern="1200" baseline="0" dirty="0"/>
        </a:p>
      </dsp:txBody>
      <dsp:txXfrm>
        <a:off x="3622694" y="1896218"/>
        <a:ext cx="3157630" cy="857625"/>
      </dsp:txXfrm>
    </dsp:sp>
    <dsp:sp modelId="{60A2283F-0B86-4722-90D3-AB94EF8AE46E}">
      <dsp:nvSpPr>
        <dsp:cNvPr id="0" name=""/>
        <dsp:cNvSpPr/>
      </dsp:nvSpPr>
      <dsp:spPr>
        <a:xfrm>
          <a:off x="833" y="3125282"/>
          <a:ext cx="3250422" cy="950417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Strengthen knowledge sharing and collaboration</a:t>
          </a:r>
          <a:endParaRPr lang="en-US" sz="1700" kern="1200" dirty="0"/>
        </a:p>
      </dsp:txBody>
      <dsp:txXfrm>
        <a:off x="47229" y="3171678"/>
        <a:ext cx="3157630" cy="857625"/>
      </dsp:txXfrm>
    </dsp:sp>
    <dsp:sp modelId="{BC004F10-B9AF-4B23-91F5-3C84419B9056}">
      <dsp:nvSpPr>
        <dsp:cNvPr id="0" name=""/>
        <dsp:cNvSpPr/>
      </dsp:nvSpPr>
      <dsp:spPr>
        <a:xfrm>
          <a:off x="3576298" y="3112976"/>
          <a:ext cx="3250422" cy="950417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Establish a foundation for change that can be used on future Workday updates</a:t>
          </a:r>
          <a:endParaRPr lang="en-US" sz="1700" kern="1200" dirty="0"/>
        </a:p>
      </dsp:txBody>
      <dsp:txXfrm>
        <a:off x="3622694" y="3159372"/>
        <a:ext cx="3157630" cy="857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E474-036A-46C7-ABC4-9AD5CA565219}">
      <dsp:nvSpPr>
        <dsp:cNvPr id="0" name=""/>
        <dsp:cNvSpPr/>
      </dsp:nvSpPr>
      <dsp:spPr>
        <a:xfrm>
          <a:off x="-5858768" y="-896635"/>
          <a:ext cx="6974870" cy="6974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0F348-7EA2-4B18-AD1C-7FF37344637D}">
      <dsp:nvSpPr>
        <dsp:cNvPr id="0" name=""/>
        <dsp:cNvSpPr/>
      </dsp:nvSpPr>
      <dsp:spPr>
        <a:xfrm>
          <a:off x="487811" y="323746"/>
          <a:ext cx="6602150" cy="6479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2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Help build ownership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487811" y="323746"/>
        <a:ext cx="6602150" cy="647907"/>
      </dsp:txXfrm>
    </dsp:sp>
    <dsp:sp modelId="{F2957787-36F3-4A0E-8B60-B8BF40D4C615}">
      <dsp:nvSpPr>
        <dsp:cNvPr id="0" name=""/>
        <dsp:cNvSpPr/>
      </dsp:nvSpPr>
      <dsp:spPr>
        <a:xfrm>
          <a:off x="82869" y="242757"/>
          <a:ext cx="809884" cy="80988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4558C1-4408-4326-A4BC-26E41EB55D35}">
      <dsp:nvSpPr>
        <dsp:cNvPr id="0" name=""/>
        <dsp:cNvSpPr/>
      </dsp:nvSpPr>
      <dsp:spPr>
        <a:xfrm>
          <a:off x="952082" y="1295296"/>
          <a:ext cx="6137879" cy="6479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2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Promote understanding</a:t>
          </a:r>
        </a:p>
      </dsp:txBody>
      <dsp:txXfrm>
        <a:off x="952082" y="1295296"/>
        <a:ext cx="6137879" cy="647907"/>
      </dsp:txXfrm>
    </dsp:sp>
    <dsp:sp modelId="{E68DB530-8EEC-4299-AB83-F261A025CF7C}">
      <dsp:nvSpPr>
        <dsp:cNvPr id="0" name=""/>
        <dsp:cNvSpPr/>
      </dsp:nvSpPr>
      <dsp:spPr>
        <a:xfrm>
          <a:off x="547140" y="1214307"/>
          <a:ext cx="809884" cy="80988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F9BFF9-6135-4930-B522-48600DD1E43E}">
      <dsp:nvSpPr>
        <dsp:cNvPr id="0" name=""/>
        <dsp:cNvSpPr/>
      </dsp:nvSpPr>
      <dsp:spPr>
        <a:xfrm>
          <a:off x="1094576" y="2266846"/>
          <a:ext cx="5995385" cy="6479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2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Are advocates for change and Workday</a:t>
          </a:r>
        </a:p>
      </dsp:txBody>
      <dsp:txXfrm>
        <a:off x="1094576" y="2266846"/>
        <a:ext cx="5995385" cy="647907"/>
      </dsp:txXfrm>
    </dsp:sp>
    <dsp:sp modelId="{9B8EEB39-3729-4C0D-8020-7F62D97C8460}">
      <dsp:nvSpPr>
        <dsp:cNvPr id="0" name=""/>
        <dsp:cNvSpPr/>
      </dsp:nvSpPr>
      <dsp:spPr>
        <a:xfrm>
          <a:off x="689634" y="2185857"/>
          <a:ext cx="809884" cy="80988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26B1C4-5E59-4264-B24A-374439A0292A}">
      <dsp:nvSpPr>
        <dsp:cNvPr id="0" name=""/>
        <dsp:cNvSpPr/>
      </dsp:nvSpPr>
      <dsp:spPr>
        <a:xfrm>
          <a:off x="952082" y="3238396"/>
          <a:ext cx="6137879" cy="6479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2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Communicate “what’s in it for me”</a:t>
          </a:r>
        </a:p>
      </dsp:txBody>
      <dsp:txXfrm>
        <a:off x="952082" y="3238396"/>
        <a:ext cx="6137879" cy="647907"/>
      </dsp:txXfrm>
    </dsp:sp>
    <dsp:sp modelId="{5E6E460A-D974-4D40-A7A3-2010DB3852D6}">
      <dsp:nvSpPr>
        <dsp:cNvPr id="0" name=""/>
        <dsp:cNvSpPr/>
      </dsp:nvSpPr>
      <dsp:spPr>
        <a:xfrm>
          <a:off x="547140" y="3157407"/>
          <a:ext cx="809884" cy="80988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A303B8-8334-4445-B20B-0603D8B2B71F}">
      <dsp:nvSpPr>
        <dsp:cNvPr id="0" name=""/>
        <dsp:cNvSpPr/>
      </dsp:nvSpPr>
      <dsp:spPr>
        <a:xfrm>
          <a:off x="487811" y="4209946"/>
          <a:ext cx="6602150" cy="6479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27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Communicate Agency needs</a:t>
          </a:r>
        </a:p>
      </dsp:txBody>
      <dsp:txXfrm>
        <a:off x="487811" y="4209946"/>
        <a:ext cx="6602150" cy="647907"/>
      </dsp:txXfrm>
    </dsp:sp>
    <dsp:sp modelId="{C6F1BC58-FB22-4D70-BED1-035E5ABF8300}">
      <dsp:nvSpPr>
        <dsp:cNvPr id="0" name=""/>
        <dsp:cNvSpPr/>
      </dsp:nvSpPr>
      <dsp:spPr>
        <a:xfrm>
          <a:off x="82869" y="4128957"/>
          <a:ext cx="809884" cy="80988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38481-8891-4D4F-8B61-823200F7C202}">
      <dsp:nvSpPr>
        <dsp:cNvPr id="0" name=""/>
        <dsp:cNvSpPr/>
      </dsp:nvSpPr>
      <dsp:spPr>
        <a:xfrm>
          <a:off x="0" y="94461"/>
          <a:ext cx="2331392" cy="7208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Single Source of Records</a:t>
          </a:r>
          <a:endParaRPr lang="en-US" sz="2000" kern="1200" dirty="0"/>
        </a:p>
      </dsp:txBody>
      <dsp:txXfrm>
        <a:off x="0" y="94461"/>
        <a:ext cx="2331392" cy="720851"/>
      </dsp:txXfrm>
    </dsp:sp>
    <dsp:sp modelId="{FEEF39F4-EE4E-4B7D-B6A5-7F7BF92297FC}">
      <dsp:nvSpPr>
        <dsp:cNvPr id="0" name=""/>
        <dsp:cNvSpPr/>
      </dsp:nvSpPr>
      <dsp:spPr>
        <a:xfrm>
          <a:off x="2391" y="796260"/>
          <a:ext cx="2331392" cy="468140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Data is visible to all users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Improves collaboration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Flexible, user-friendly and accurate financial reporting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391" y="796260"/>
        <a:ext cx="2331392" cy="4681404"/>
      </dsp:txXfrm>
    </dsp:sp>
    <dsp:sp modelId="{A15753AA-C8F8-43BB-8AC9-C9FEEAEC5B45}">
      <dsp:nvSpPr>
        <dsp:cNvPr id="0" name=""/>
        <dsp:cNvSpPr/>
      </dsp:nvSpPr>
      <dsp:spPr>
        <a:xfrm>
          <a:off x="2660178" y="75409"/>
          <a:ext cx="2331392" cy="7208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Automated Processes</a:t>
          </a:r>
          <a:endParaRPr lang="en-US" sz="2000" kern="1200" dirty="0"/>
        </a:p>
      </dsp:txBody>
      <dsp:txXfrm>
        <a:off x="2660178" y="75409"/>
        <a:ext cx="2331392" cy="720851"/>
      </dsp:txXfrm>
    </dsp:sp>
    <dsp:sp modelId="{2F12A86F-C589-4D37-A562-D496E2B9CBA3}">
      <dsp:nvSpPr>
        <dsp:cNvPr id="0" name=""/>
        <dsp:cNvSpPr/>
      </dsp:nvSpPr>
      <dsp:spPr>
        <a:xfrm>
          <a:off x="2660178" y="796260"/>
          <a:ext cx="2331392" cy="468140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Time &amp; Attendance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Tax payments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Bank statement reconciliation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Adjusting journal entries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Change of address, direct deposit, W4, W2 &amp; voucher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Improved overall efficiencies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660178" y="796260"/>
        <a:ext cx="2331392" cy="4681404"/>
      </dsp:txXfrm>
    </dsp:sp>
    <dsp:sp modelId="{00A87488-AB77-47F5-974B-0D61685B1B57}">
      <dsp:nvSpPr>
        <dsp:cNvPr id="0" name=""/>
        <dsp:cNvSpPr/>
      </dsp:nvSpPr>
      <dsp:spPr>
        <a:xfrm>
          <a:off x="5317966" y="75409"/>
          <a:ext cx="2331392" cy="7208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System Flexibility</a:t>
          </a:r>
          <a:endParaRPr lang="en-US" sz="2000" kern="1200" dirty="0"/>
        </a:p>
      </dsp:txBody>
      <dsp:txXfrm>
        <a:off x="5317966" y="75409"/>
        <a:ext cx="2331392" cy="720851"/>
      </dsp:txXfrm>
    </dsp:sp>
    <dsp:sp modelId="{E376BCF2-E7CA-4318-BB2E-7FD4691F1A75}">
      <dsp:nvSpPr>
        <dsp:cNvPr id="0" name=""/>
        <dsp:cNvSpPr/>
      </dsp:nvSpPr>
      <dsp:spPr>
        <a:xfrm>
          <a:off x="5317966" y="796260"/>
          <a:ext cx="2331392" cy="468140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Enables deduction per classification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Ability to process payments via ACH, credit card or check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Payroll &amp; AP will process in the background- no need for downtime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Improved requisition workflow</a:t>
          </a:r>
          <a:endParaRPr lang="en-US" sz="2000" kern="1200" dirty="0"/>
        </a:p>
      </dsp:txBody>
      <dsp:txXfrm>
        <a:off x="5317966" y="796260"/>
        <a:ext cx="2331392" cy="4681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F0C27-0D17-42C8-8FF8-14836313A0C4}">
      <dsp:nvSpPr>
        <dsp:cNvPr id="0" name=""/>
        <dsp:cNvSpPr/>
      </dsp:nvSpPr>
      <dsp:spPr>
        <a:xfrm>
          <a:off x="2391" y="203959"/>
          <a:ext cx="2331392" cy="69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Single Source of Records</a:t>
          </a:r>
          <a:endParaRPr lang="en-US" sz="1900" kern="1200" dirty="0"/>
        </a:p>
      </dsp:txBody>
      <dsp:txXfrm>
        <a:off x="2391" y="203959"/>
        <a:ext cx="2331392" cy="691708"/>
      </dsp:txXfrm>
    </dsp:sp>
    <dsp:sp modelId="{6D52AB7E-03EB-4237-9EF2-7A833D336ACD}">
      <dsp:nvSpPr>
        <dsp:cNvPr id="0" name=""/>
        <dsp:cNvSpPr/>
      </dsp:nvSpPr>
      <dsp:spPr>
        <a:xfrm>
          <a:off x="2391" y="895668"/>
          <a:ext cx="2331392" cy="4453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One source for all HR and Finance data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Data is visible to every user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Improved, standard reporting capabilities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Improves collaboration</a:t>
          </a:r>
          <a:endParaRPr lang="en-US" sz="1900" kern="1200" dirty="0"/>
        </a:p>
      </dsp:txBody>
      <dsp:txXfrm>
        <a:off x="2391" y="895668"/>
        <a:ext cx="2331392" cy="4453446"/>
      </dsp:txXfrm>
    </dsp:sp>
    <dsp:sp modelId="{F0518C5A-5391-4A3B-838C-86B2833D8477}">
      <dsp:nvSpPr>
        <dsp:cNvPr id="0" name=""/>
        <dsp:cNvSpPr/>
      </dsp:nvSpPr>
      <dsp:spPr>
        <a:xfrm>
          <a:off x="2660178" y="203959"/>
          <a:ext cx="2331392" cy="69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Applications Integration</a:t>
          </a:r>
          <a:endParaRPr lang="en-US" sz="1900" kern="1200" dirty="0"/>
        </a:p>
      </dsp:txBody>
      <dsp:txXfrm>
        <a:off x="2660178" y="203959"/>
        <a:ext cx="2331392" cy="691708"/>
      </dsp:txXfrm>
    </dsp:sp>
    <dsp:sp modelId="{3A222C9E-AF3F-46D3-A025-846FC03EB89E}">
      <dsp:nvSpPr>
        <dsp:cNvPr id="0" name=""/>
        <dsp:cNvSpPr/>
      </dsp:nvSpPr>
      <dsp:spPr>
        <a:xfrm>
          <a:off x="2660178" y="895668"/>
          <a:ext cx="2331392" cy="4453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Ability to have multiple users in the system at any given time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Functions found in </a:t>
          </a:r>
          <a:r>
            <a:rPr lang="en-US" sz="1900" b="0" kern="1200" dirty="0" smtClean="0"/>
            <a:t>CIMS EMS &amp; FMS, </a:t>
          </a:r>
          <a:r>
            <a:rPr lang="en-US" sz="1900" b="0" kern="1200" dirty="0" err="1" smtClean="0"/>
            <a:t>esweb</a:t>
          </a:r>
          <a:r>
            <a:rPr lang="en-US" sz="1900" b="0" kern="1200" dirty="0" smtClean="0"/>
            <a:t>, TDES System from True North Logic, and </a:t>
          </a:r>
          <a:r>
            <a:rPr lang="en-US" sz="1900" b="0" kern="1200" dirty="0" err="1" smtClean="0"/>
            <a:t>Applitrack</a:t>
          </a:r>
          <a:r>
            <a:rPr lang="en-US" sz="1900" b="0" kern="1200" dirty="0" smtClean="0"/>
            <a:t> (and others) will be integrated into one system</a:t>
          </a:r>
          <a:endParaRPr lang="en-US" sz="1900" b="0" kern="1200" dirty="0"/>
        </a:p>
      </dsp:txBody>
      <dsp:txXfrm>
        <a:off x="2660178" y="895668"/>
        <a:ext cx="2331392" cy="4453446"/>
      </dsp:txXfrm>
    </dsp:sp>
    <dsp:sp modelId="{62FE870B-5CA9-41CF-B72B-C03E5D01F5D3}">
      <dsp:nvSpPr>
        <dsp:cNvPr id="0" name=""/>
        <dsp:cNvSpPr/>
      </dsp:nvSpPr>
      <dsp:spPr>
        <a:xfrm>
          <a:off x="5317966" y="203959"/>
          <a:ext cx="2331392" cy="69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Efficient Processes</a:t>
          </a:r>
          <a:endParaRPr lang="en-US" sz="1900" kern="1200" dirty="0"/>
        </a:p>
      </dsp:txBody>
      <dsp:txXfrm>
        <a:off x="5317966" y="203959"/>
        <a:ext cx="2331392" cy="691708"/>
      </dsp:txXfrm>
    </dsp:sp>
    <dsp:sp modelId="{3420F7AD-1397-4D01-9B8A-72CFB54EFB4B}">
      <dsp:nvSpPr>
        <dsp:cNvPr id="0" name=""/>
        <dsp:cNvSpPr/>
      </dsp:nvSpPr>
      <dsp:spPr>
        <a:xfrm>
          <a:off x="5317966" y="895668"/>
          <a:ext cx="2331392" cy="4453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Eliminates redundant processes and minimizes manual work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Eliminates ERF process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Ability to measure operational effectiveness including application tracking and onboarding status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5317966" y="895668"/>
        <a:ext cx="2331392" cy="4453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2064E-9DA2-4B15-B449-C7C9981A4E3A}">
      <dsp:nvSpPr>
        <dsp:cNvPr id="0" name=""/>
        <dsp:cNvSpPr/>
      </dsp:nvSpPr>
      <dsp:spPr>
        <a:xfrm>
          <a:off x="2391" y="185778"/>
          <a:ext cx="2331392" cy="6141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Integrated Applications</a:t>
          </a:r>
          <a:endParaRPr lang="en-US" sz="1700" kern="1200" dirty="0"/>
        </a:p>
      </dsp:txBody>
      <dsp:txXfrm>
        <a:off x="2391" y="185778"/>
        <a:ext cx="2331392" cy="614181"/>
      </dsp:txXfrm>
    </dsp:sp>
    <dsp:sp modelId="{3417E583-3FF2-42E9-A4C0-8487B4BEF099}">
      <dsp:nvSpPr>
        <dsp:cNvPr id="0" name=""/>
        <dsp:cNvSpPr/>
      </dsp:nvSpPr>
      <dsp:spPr>
        <a:xfrm>
          <a:off x="2391" y="799959"/>
          <a:ext cx="2331392" cy="456733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Active Directory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Forefront Identity Management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Cloud Connect</a:t>
          </a:r>
          <a:endParaRPr lang="en-US" sz="1700" kern="1200" dirty="0"/>
        </a:p>
      </dsp:txBody>
      <dsp:txXfrm>
        <a:off x="2391" y="799959"/>
        <a:ext cx="2331392" cy="4567336"/>
      </dsp:txXfrm>
    </dsp:sp>
    <dsp:sp modelId="{A4FA50BE-9C1F-48F3-8911-560C3FD8FDDC}">
      <dsp:nvSpPr>
        <dsp:cNvPr id="0" name=""/>
        <dsp:cNvSpPr/>
      </dsp:nvSpPr>
      <dsp:spPr>
        <a:xfrm>
          <a:off x="2660178" y="185778"/>
          <a:ext cx="2331392" cy="6141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Software as a Service (SaaS)</a:t>
          </a:r>
          <a:endParaRPr lang="en-US" sz="1700" kern="1200" dirty="0"/>
        </a:p>
      </dsp:txBody>
      <dsp:txXfrm>
        <a:off x="2660178" y="185778"/>
        <a:ext cx="2331392" cy="614181"/>
      </dsp:txXfrm>
    </dsp:sp>
    <dsp:sp modelId="{C69FAC68-2139-49B2-995E-ABE6A056742F}">
      <dsp:nvSpPr>
        <dsp:cNvPr id="0" name=""/>
        <dsp:cNvSpPr/>
      </dsp:nvSpPr>
      <dsp:spPr>
        <a:xfrm>
          <a:off x="2660178" y="799959"/>
          <a:ext cx="2331392" cy="456733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24 hour access/support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System is kept current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 batch processing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Browser based/ agnostic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Object based- optimizes performance (vs tables)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Disaster Recovery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Only 2 updates per year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Has Production, Sandbox, Preview and Data Migration environments</a:t>
          </a:r>
          <a:endParaRPr lang="en-US" sz="1700" kern="1200" dirty="0"/>
        </a:p>
      </dsp:txBody>
      <dsp:txXfrm>
        <a:off x="2660178" y="799959"/>
        <a:ext cx="2331392" cy="4567336"/>
      </dsp:txXfrm>
    </dsp:sp>
    <dsp:sp modelId="{C06DE252-ACD6-4BB7-BA03-0553C4316A50}">
      <dsp:nvSpPr>
        <dsp:cNvPr id="0" name=""/>
        <dsp:cNvSpPr/>
      </dsp:nvSpPr>
      <dsp:spPr>
        <a:xfrm>
          <a:off x="5317966" y="185778"/>
          <a:ext cx="2331392" cy="6141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Single Source of Records</a:t>
          </a:r>
          <a:endParaRPr lang="en-US" sz="1700" kern="1200" dirty="0"/>
        </a:p>
      </dsp:txBody>
      <dsp:txXfrm>
        <a:off x="5317966" y="185778"/>
        <a:ext cx="2331392" cy="614181"/>
      </dsp:txXfrm>
    </dsp:sp>
    <dsp:sp modelId="{CED5C322-4434-4465-B756-8E38766B8AC8}">
      <dsp:nvSpPr>
        <dsp:cNvPr id="0" name=""/>
        <dsp:cNvSpPr/>
      </dsp:nvSpPr>
      <dsp:spPr>
        <a:xfrm>
          <a:off x="5317966" y="799959"/>
          <a:ext cx="2331392" cy="456733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Uses LDAP authentication/ Single Sign-on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Security on every transaction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Access is role based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FERPA/ HIPPA compliant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Provisioning/           De-provisioning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Uses SSL Encryption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Easily audited</a:t>
          </a:r>
          <a:endParaRPr lang="en-US" sz="1700" kern="1200" dirty="0"/>
        </a:p>
      </dsp:txBody>
      <dsp:txXfrm>
        <a:off x="5317966" y="799959"/>
        <a:ext cx="2331392" cy="4567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DE6276-0D72-462E-9B9A-756785AE37B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209903-B6CE-438C-91BA-2817B6B6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Times New Roman" panose="02020603050405020304" pitchFamily="18" charset="0"/>
              </a:rPr>
              <a:t>Hello, welcome, introduce myself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2F0D2027-ECAB-4A30-B336-217CD6D576BD}" type="slidenum">
              <a:rPr lang="en-US" altLang="en-US"/>
              <a:pPr eaLnBrk="0" hangingPunct="0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383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9903-B6CE-438C-91BA-2817B6B661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26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143 respondents – from 250 people throughout the district (both central office and schools) that were asked to respond to the survey</a:t>
            </a:r>
          </a:p>
          <a:p>
            <a:pPr lvl="2"/>
            <a:r>
              <a:rPr lang="en-US" dirty="0" smtClean="0"/>
              <a:t>Very good response rate of 57%</a:t>
            </a:r>
          </a:p>
          <a:p>
            <a:pPr lvl="2"/>
            <a:r>
              <a:rPr lang="en-US" dirty="0" smtClean="0"/>
              <a:t>54% identified as working in the schools</a:t>
            </a:r>
          </a:p>
          <a:p>
            <a:pPr lvl="2"/>
            <a:r>
              <a:rPr lang="en-US" dirty="0" smtClean="0"/>
              <a:t>46% identified as working in the central office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0F759-A62F-4D5B-85A7-DD3C62BAEB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17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14750-02C8-408E-B0BF-4B2BC8CF590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3303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Gather highlights from the change characteristics assessment including how many employees, how many groups, type of change, magnitude of the change, etc. – do not use the “score” from the assessment since that is only meaningful to you and not your audience.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793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</a:t>
            </a:r>
          </a:p>
          <a:p>
            <a:r>
              <a:rPr lang="en-US" dirty="0" smtClean="0"/>
              <a:t>You were chosen</a:t>
            </a:r>
            <a:r>
              <a:rPr lang="en-US" baseline="0" dirty="0" smtClean="0"/>
              <a:t> as a respected member of your agency/department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A3BB-E126-4487-B6CE-12079306D0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16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Cedar Start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0CBA975-A639-4020-B563-6DB97B75256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4/11/2016</a:t>
            </a:fld>
            <a:r>
              <a:rPr lang="en-US" dirty="0" smtClean="0">
                <a:solidFill>
                  <a:srgbClr val="000000"/>
                </a:solidFill>
              </a:rPr>
              <a:t>August 2001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Proprietary and Confidential to Cedar Enterprise Solutions,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Cedar NA - </a:t>
            </a:r>
            <a:fld id="{14061D02-227E-4FD6-8132-D771B9AB39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90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FD2C7-D2CD-0342-9D42-EC120667345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31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CM goal is to make the dip as shallow as possible</a:t>
            </a:r>
          </a:p>
        </p:txBody>
      </p:sp>
    </p:spTree>
    <p:extLst>
      <p:ext uri="{BB962C8B-B14F-4D97-AF65-F5344CB8AC3E}">
        <p14:creationId xmlns:p14="http://schemas.microsoft.com/office/powerpoint/2010/main" val="4105032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</a:rPr>
              <a:t>What looked easy on a nice little graph- really feels like this….</a:t>
            </a:r>
          </a:p>
          <a:p>
            <a:pPr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768494E7-E046-47E3-9333-94A776CDC060}" type="slidenum">
              <a:rPr lang="en-US" altLang="en-US"/>
              <a:pPr eaLnBrk="0" hangingPunct="0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987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Consider all the emotions felt in this room- (list them)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 imagine if these emotions spread like wild fire across an organization how that might slow a project down</a:t>
            </a:r>
          </a:p>
        </p:txBody>
      </p:sp>
    </p:spTree>
    <p:extLst>
      <p:ext uri="{BB962C8B-B14F-4D97-AF65-F5344CB8AC3E}">
        <p14:creationId xmlns:p14="http://schemas.microsoft.com/office/powerpoint/2010/main" val="3143518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BD8E58-E5C3-454D-AD30-7EB2F4821F90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Patti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This visual shows how over time, logistical barriers and variability in readiness and fidelity of implementing new practices across an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30403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Debrief- what do you know about WD?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9903-B6CE-438C-91BA-2817B6B661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3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9BE080-B0AB-47AE-9D86-85383E26D806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Patti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People move at their own pace; neither good nor bad- but all the paces have to be cared for so that people don’t get left behind; or so that the slower folks don’t drag others back with them.</a:t>
            </a:r>
          </a:p>
          <a:p>
            <a:pPr>
              <a:spcBef>
                <a:spcPct val="0"/>
              </a:spcBef>
            </a:pP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976365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AF5B9B-CE00-4161-9190-20B441DE3FFA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Patti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Everyone gets to the end point- and will have the beliefs, skills and knowledge to do their job. We want people to get there quickly and smoothly; some people want to get there fast – others do not.  Our goal as Change ambassadors is to support that movement. </a:t>
            </a:r>
          </a:p>
        </p:txBody>
      </p:sp>
    </p:spTree>
    <p:extLst>
      <p:ext uri="{BB962C8B-B14F-4D97-AF65-F5344CB8AC3E}">
        <p14:creationId xmlns:p14="http://schemas.microsoft.com/office/powerpoint/2010/main" val="1851671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0" dirty="0" smtClean="0">
                <a:latin typeface="Gill Sans MT" pitchFamily="34" charset="0"/>
              </a:rPr>
              <a:t>Patti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 smtClean="0">
                <a:latin typeface="Gill Sans MT" pitchFamily="34" charset="0"/>
              </a:rPr>
              <a:t>Ambassadors  </a:t>
            </a:r>
            <a:r>
              <a:rPr lang="en-US" b="1" dirty="0">
                <a:latin typeface="Gill Sans MT" pitchFamily="34" charset="0"/>
              </a:rPr>
              <a:t>(</a:t>
            </a:r>
            <a:r>
              <a:rPr lang="en-US" dirty="0">
                <a:latin typeface="Gill Sans MT" pitchFamily="34" charset="0"/>
              </a:rPr>
              <a:t>approximately 5-10% of all impacted groups within the organization)</a:t>
            </a:r>
            <a:r>
              <a:rPr lang="en-US" b="1" dirty="0">
                <a:latin typeface="Gill Sans MT" pitchFamily="34" charset="0"/>
              </a:rPr>
              <a:t> – </a:t>
            </a:r>
            <a:r>
              <a:rPr lang="en-US" dirty="0">
                <a:latin typeface="Gill Sans MT" pitchFamily="34" charset="0"/>
              </a:rPr>
              <a:t>use informal peer networks to communicate and gather information from the business.</a:t>
            </a:r>
            <a:r>
              <a:rPr lang="en-US" b="1" dirty="0">
                <a:latin typeface="Gill Sans MT" pitchFamily="34" charset="0"/>
              </a:rPr>
              <a:t> </a:t>
            </a:r>
            <a:endParaRPr lang="en-US" dirty="0">
              <a:latin typeface="Gill Sans MT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9/16/2013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89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i="1" dirty="0" smtClean="0"/>
              <a:t>Facilitator Notes:  Depending on the make-up of the group (people that have been there a long time, people new to the organization) you want people to think of a change effort they remember while at this organization. This will help understand the history of the culture there. </a:t>
            </a:r>
          </a:p>
        </p:txBody>
      </p:sp>
    </p:spTree>
    <p:extLst>
      <p:ext uri="{BB962C8B-B14F-4D97-AF65-F5344CB8AC3E}">
        <p14:creationId xmlns:p14="http://schemas.microsoft.com/office/powerpoint/2010/main" val="602126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A3BB-E126-4487-B6CE-12079306D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53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http://www.clevelandmetroschools.org/workday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9903-B6CE-438C-91BA-2817B6B6612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81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A3BB-E126-4487-B6CE-12079306D0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7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FD2C7-D2CD-0342-9D42-EC120667345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25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FD2C7-D2CD-0342-9D42-EC120667345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5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https://www.youtube.com/watch?v=5RGx69GkFsM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FD2C7-D2CD-0342-9D42-EC120667345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8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http://www.clevelandmetroschools.org/Workday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9903-B6CE-438C-91BA-2817B6B661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9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A3BB-E126-4487-B6CE-12079306D0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Debrief- what do you know about WD?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09903-B6CE-438C-91BA-2817B6B661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6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Karuna and Troy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0A3BB-E126-4487-B6CE-12079306D0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2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61C0-5A2D-4273-A07C-42384F5AF3C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8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0605">
              <a:defRPr/>
            </a:pPr>
            <a:r>
              <a:rPr lang="en-US" dirty="0" smtClean="0"/>
              <a:t>This is the high level timeline for the launch of EPM in RDE&amp;Q. The Consumer</a:t>
            </a:r>
            <a:r>
              <a:rPr lang="en-US" baseline="0" dirty="0" smtClean="0"/>
              <a:t> &amp; Commercial </a:t>
            </a:r>
            <a:r>
              <a:rPr lang="en-US" dirty="0" smtClean="0"/>
              <a:t>Applied TPL’s and team members will soon begin their training.</a:t>
            </a:r>
            <a:r>
              <a:rPr lang="en-US" baseline="0" dirty="0" smtClean="0"/>
              <a:t> </a:t>
            </a:r>
          </a:p>
          <a:p>
            <a:pPr defTabSz="930605">
              <a:defRPr/>
            </a:pPr>
            <a:endParaRPr lang="en-US" baseline="0" dirty="0" smtClean="0"/>
          </a:p>
          <a:p>
            <a:pPr defTabSz="930605">
              <a:defRPr/>
            </a:pPr>
            <a:r>
              <a:rPr lang="en-US" dirty="0" smtClean="0"/>
              <a:t>The remaining businesses will start to use EPM in the beginning</a:t>
            </a:r>
            <a:r>
              <a:rPr lang="en-US" baseline="0" dirty="0" smtClean="0"/>
              <a:t> of 2015. All projects must be entered and maintained in EPM to be considered for 2016 AOP planning.</a:t>
            </a:r>
          </a:p>
          <a:p>
            <a:pPr defTabSz="930605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11BD-6110-4EE3-B9BE-7012E278A41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08EF7A-ACC6-4679-9C19-6CEBDFC7F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3954" y="3068589"/>
            <a:ext cx="7274212" cy="54246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73799" y="3635776"/>
            <a:ext cx="7274212" cy="4593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baseline="0">
                <a:latin typeface="Corbel"/>
                <a:cs typeface="Corbe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063954" y="4223754"/>
            <a:ext cx="7274212" cy="393366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Corbel"/>
                <a:cs typeface="Corbel"/>
              </a:defRPr>
            </a:lvl1pPr>
            <a:lvl5pPr marL="1828800" indent="0" algn="l">
              <a:buNone/>
              <a:defRPr sz="1400" b="0" i="0">
                <a:latin typeface="WhitneyHTF-Medium"/>
                <a:cs typeface="WhitneyHTF-Medium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63955" y="4147948"/>
            <a:ext cx="7284056" cy="0"/>
          </a:xfrm>
          <a:prstGeom prst="line">
            <a:avLst/>
          </a:prstGeom>
          <a:ln w="3175" cmpd="sng">
            <a:solidFill>
              <a:srgbClr val="2D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1" y="3339821"/>
            <a:ext cx="1073799" cy="8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3954" y="3068589"/>
            <a:ext cx="7274212" cy="54246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73799" y="3635776"/>
            <a:ext cx="7274212" cy="4593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baseline="0">
                <a:latin typeface="Corbel"/>
                <a:cs typeface="Corbe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063954" y="4223754"/>
            <a:ext cx="7274212" cy="393366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Corbel"/>
                <a:cs typeface="Corbel"/>
              </a:defRPr>
            </a:lvl1pPr>
            <a:lvl5pPr marL="1828800" indent="0" algn="l">
              <a:buNone/>
              <a:defRPr sz="1400" b="0" i="0">
                <a:latin typeface="WhitneyHTF-Medium"/>
                <a:cs typeface="WhitneyHTF-Medium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63955" y="4147948"/>
            <a:ext cx="7284056" cy="0"/>
          </a:xfrm>
          <a:prstGeom prst="line">
            <a:avLst/>
          </a:prstGeom>
          <a:ln w="3175" cmpd="sng">
            <a:solidFill>
              <a:srgbClr val="2D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1" y="3339821"/>
            <a:ext cx="1073799" cy="8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9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00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3954" y="3068589"/>
            <a:ext cx="7274212" cy="54246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73799" y="3635776"/>
            <a:ext cx="7274212" cy="4593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baseline="0">
                <a:latin typeface="Corbel"/>
                <a:cs typeface="Corbe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063954" y="4223754"/>
            <a:ext cx="7274212" cy="393366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Corbel"/>
                <a:cs typeface="Corbel"/>
              </a:defRPr>
            </a:lvl1pPr>
            <a:lvl5pPr marL="1828800" indent="0" algn="l">
              <a:buNone/>
              <a:defRPr sz="1400" b="0" i="0">
                <a:latin typeface="WhitneyHTF-Medium"/>
                <a:cs typeface="WhitneyHTF-Medium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63955" y="4147948"/>
            <a:ext cx="7284056" cy="0"/>
          </a:xfrm>
          <a:prstGeom prst="line">
            <a:avLst/>
          </a:prstGeom>
          <a:ln w="3175" cmpd="sng">
            <a:solidFill>
              <a:srgbClr val="2D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1" y="3339821"/>
            <a:ext cx="1073799" cy="8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95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1122286"/>
            <a:ext cx="7651569" cy="555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>
          <a:xfrm>
            <a:off x="1035230" y="133249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38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1122286"/>
            <a:ext cx="7651569" cy="555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>
          <a:xfrm>
            <a:off x="1035230" y="133249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1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3954" y="3068589"/>
            <a:ext cx="7274212" cy="54246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73799" y="3635776"/>
            <a:ext cx="7274212" cy="4593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baseline="0">
                <a:latin typeface="Corbel"/>
                <a:cs typeface="Corbe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063954" y="4223754"/>
            <a:ext cx="7274212" cy="393366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Corbel"/>
                <a:cs typeface="Corbel"/>
              </a:defRPr>
            </a:lvl1pPr>
            <a:lvl5pPr marL="1828800" indent="0" algn="l">
              <a:buNone/>
              <a:defRPr sz="1400" b="0" i="0">
                <a:latin typeface="WhitneyHTF-Medium"/>
                <a:cs typeface="WhitneyHTF-Medium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63955" y="4147948"/>
            <a:ext cx="7284056" cy="0"/>
          </a:xfrm>
          <a:prstGeom prst="line">
            <a:avLst/>
          </a:prstGeom>
          <a:ln w="3175" cmpd="sng">
            <a:solidFill>
              <a:srgbClr val="2D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1" y="3339821"/>
            <a:ext cx="1073799" cy="8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5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3954" y="3068589"/>
            <a:ext cx="7274212" cy="54246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73799" y="3635776"/>
            <a:ext cx="7274212" cy="4593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baseline="0">
                <a:latin typeface="Corbel"/>
                <a:cs typeface="Corbe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063954" y="4223754"/>
            <a:ext cx="7274212" cy="393366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Corbel"/>
                <a:cs typeface="Corbel"/>
              </a:defRPr>
            </a:lvl1pPr>
            <a:lvl5pPr marL="1828800" indent="0" algn="l">
              <a:buNone/>
              <a:defRPr sz="1400" b="0" i="0">
                <a:latin typeface="WhitneyHTF-Medium"/>
                <a:cs typeface="WhitneyHTF-Medium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63955" y="4147948"/>
            <a:ext cx="7284056" cy="0"/>
          </a:xfrm>
          <a:prstGeom prst="line">
            <a:avLst/>
          </a:prstGeom>
          <a:ln w="3175" cmpd="sng">
            <a:solidFill>
              <a:srgbClr val="2DA4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1" y="3339821"/>
            <a:ext cx="1073799" cy="8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6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1122286"/>
            <a:ext cx="7651569" cy="555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>
          <a:xfrm>
            <a:off x="1035230" y="133249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1122286"/>
            <a:ext cx="7651569" cy="555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>
          <a:xfrm>
            <a:off x="1035230" y="133249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9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1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1122286"/>
            <a:ext cx="7651569" cy="555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>
          <a:xfrm>
            <a:off x="1035230" y="133249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5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68D38E-CCD7-47A7-A2AD-35B9CE0E5B8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F64B89-8BB3-4F0A-9C21-4591CEA0F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4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C3BAA7-74CF-4FD6-8958-D081E76EB5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8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1" y="1122285"/>
            <a:ext cx="7651570" cy="548344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800" b="0" i="0">
                <a:latin typeface="Corbel"/>
                <a:cs typeface="Corbel"/>
              </a:defRPr>
            </a:lvl1pPr>
            <a:lvl2pPr marL="742950" indent="-285750">
              <a:buFont typeface="Wingdings" charset="2"/>
              <a:buChar char="§"/>
              <a:defRPr sz="2400" b="0" i="0">
                <a:latin typeface="Corbel"/>
                <a:cs typeface="Corbel"/>
              </a:defRPr>
            </a:lvl2pPr>
            <a:lvl3pPr marL="1143000" indent="-228600">
              <a:buFont typeface="Wingdings" charset="2"/>
              <a:buChar char="§"/>
              <a:defRPr sz="2000" b="0" i="0">
                <a:latin typeface="Corbel"/>
                <a:cs typeface="Corbel"/>
              </a:defRPr>
            </a:lvl3pPr>
            <a:lvl4pPr marL="1600200" indent="-228600">
              <a:buFont typeface="Wingdings" charset="2"/>
              <a:buChar char="§"/>
              <a:defRPr sz="1800" b="0" i="0">
                <a:latin typeface="Corbel"/>
                <a:cs typeface="Corbel"/>
              </a:defRPr>
            </a:lvl4pPr>
            <a:lvl5pPr marL="2057400" indent="-228600">
              <a:buFont typeface="Wingdings" charset="2"/>
              <a:buChar char="§"/>
              <a:defRPr sz="1600" b="0" i="0">
                <a:latin typeface="Corbel"/>
                <a:cs typeface="Corbe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>
          <a:xfrm>
            <a:off x="1035230" y="133249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1777C9-3547-457E-88C3-2DEDD2D8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tmp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tm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tmp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39534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0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5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</a:t>
            </a:r>
            <a:r>
              <a:rPr lang="en-GB" sz="800" i="1" dirty="0" smtClean="0">
                <a:solidFill>
                  <a:prstClr val="black"/>
                </a:solidFill>
              </a:rPr>
              <a:t>the Cleveland Metropolitan Schools. </a:t>
            </a:r>
            <a:endParaRPr lang="en-GB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80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</a:t>
            </a:r>
            <a:r>
              <a:rPr lang="en-GB" sz="800" i="1" dirty="0" smtClean="0">
                <a:solidFill>
                  <a:prstClr val="black"/>
                </a:solidFill>
              </a:rPr>
              <a:t>the Cleveland Metropolitan Schools. </a:t>
            </a:r>
            <a:endParaRPr lang="en-GB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5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</a:t>
            </a:r>
            <a:r>
              <a:rPr lang="en-GB" sz="800" i="1" dirty="0" smtClean="0">
                <a:solidFill>
                  <a:prstClr val="black"/>
                </a:solidFill>
              </a:rPr>
              <a:t>the Cleveland Metropolitan Schools. </a:t>
            </a:r>
            <a:endParaRPr lang="en-GB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26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</a:t>
            </a:r>
            <a:r>
              <a:rPr lang="en-GB" sz="800" i="1" dirty="0" smtClean="0">
                <a:solidFill>
                  <a:prstClr val="black"/>
                </a:solidFill>
              </a:rPr>
              <a:t>the Cleveland Metropolitan Schools. </a:t>
            </a:r>
            <a:endParaRPr lang="en-GB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20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 smtClean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</a:t>
            </a:r>
            <a:r>
              <a:rPr lang="en-GB" sz="800" i="1" dirty="0" smtClean="0">
                <a:solidFill>
                  <a:prstClr val="black"/>
                </a:solidFill>
              </a:rPr>
              <a:t>the Cleveland Metropolitan Schools. </a:t>
            </a:r>
            <a:endParaRPr lang="en-GB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75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3584615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2274563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4829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3154183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 userDrawn="1"/>
        </p:nvSpPr>
        <p:spPr bwMode="auto">
          <a:xfrm>
            <a:off x="-1403773" y="6643687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273689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7"/>
          <p:cNvSpPr txBox="1">
            <a:spLocks noChangeArrowheads="1"/>
          </p:cNvSpPr>
          <p:nvPr userDrawn="1"/>
        </p:nvSpPr>
        <p:spPr bwMode="auto">
          <a:xfrm>
            <a:off x="-1236133" y="6604001"/>
            <a:ext cx="1038013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eaLnBrk="0" hangingPunct="0">
              <a:defRPr/>
            </a:pPr>
            <a:r>
              <a:rPr lang="en-GB" sz="800" i="1" dirty="0">
                <a:solidFill>
                  <a:prstClr val="black"/>
                </a:solidFill>
              </a:rPr>
              <a:t>May contain confidential and/or proprietary information. May not be copied or disseminated without express written consent of the Cleveland Metropolitan Schools. </a:t>
            </a:r>
          </a:p>
        </p:txBody>
      </p:sp>
    </p:spTree>
    <p:extLst>
      <p:ext uri="{BB962C8B-B14F-4D97-AF65-F5344CB8AC3E}">
        <p14:creationId xmlns:p14="http://schemas.microsoft.com/office/powerpoint/2010/main" val="37691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WhitneyHTF-Black"/>
          <a:ea typeface="+mj-ea"/>
          <a:cs typeface="WhitneyHTF-Blac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WhitneyHTF-Medium"/>
          <a:ea typeface="+mn-ea"/>
          <a:cs typeface="WhitneyHTF-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3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35230" y="1082908"/>
            <a:ext cx="7651570" cy="559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542" y="914400"/>
            <a:ext cx="1042772" cy="594360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Great Teachers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Leaders 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pc="100" dirty="0">
                <a:solidFill>
                  <a:prstClr val="white">
                    <a:lumMod val="65000"/>
                  </a:prstClr>
                </a:solidFill>
                <a:latin typeface="Corbel"/>
                <a:cs typeface="Corbel"/>
              </a:rPr>
              <a:t> Great Schools</a:t>
            </a:r>
            <a:endParaRPr lang="en-US" b="1" spc="100" dirty="0">
              <a:solidFill>
                <a:prstClr val="white">
                  <a:lumMod val="65000"/>
                </a:prstClr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906858" y="904075"/>
            <a:ext cx="8286437" cy="1"/>
          </a:xfrm>
          <a:prstGeom prst="line">
            <a:avLst/>
          </a:prstGeom>
          <a:ln>
            <a:solidFill>
              <a:srgbClr val="49B4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207684" y="33175"/>
            <a:ext cx="7101676" cy="870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/>
          <a:stretch/>
        </p:blipFill>
        <p:spPr>
          <a:xfrm>
            <a:off x="-7542" y="33175"/>
            <a:ext cx="1035230" cy="9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4" r:id="rId4"/>
    <p:sldLayoutId id="2147483715" r:id="rId5"/>
    <p:sldLayoutId id="2147483716" r:id="rId6"/>
    <p:sldLayoutId id="2147483719" r:id="rId7"/>
    <p:sldLayoutId id="2147483720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971550" indent="-514350" algn="l" defTabSz="457200" rtl="0" eaLnBrk="1" latinLnBrk="0" hangingPunct="1">
        <a:spcBef>
          <a:spcPct val="20000"/>
        </a:spcBef>
        <a:buFont typeface="Wingdings" charset="2"/>
        <a:buChar char="§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3716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8288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286000" indent="-4572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hange+is+scary&amp;source=images&amp;cd=&amp;docid=yKeRNYcQJ474DM&amp;tbnid=ffJv_8Ejj9ld9M:&amp;ved=0CAUQjRw&amp;url=http://www.bluegurus.com/geninfo/8-scary-halloween-tips-for-business-owners/&amp;ei=gm50UbOKOKPS0wGu_YGQBQ&amp;bvm=bv.45512109,d.dmQ&amp;psig=AFQjCNGZl3MFG9uyCEGj4P3EYrA8yqc2Jg&amp;ust=136667111359007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landmetroschools.org/workda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WorkdayInfo@clevelandmetroschools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tim.Oberschlake@clevelandmetroschools.org" TargetMode="External"/><Relationship Id="rId4" Type="http://schemas.openxmlformats.org/officeDocument/2006/relationships/hyperlink" Target="mailto:Jessica.Thomas@clevelandmetroschools.or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RGx69GkFs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landmetroschools.org/Workda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868" y="2614659"/>
            <a:ext cx="7720818" cy="542464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Workday Support Network Kick Off</a:t>
            </a:r>
            <a:endParaRPr lang="en-US" sz="40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0171" y="3443322"/>
            <a:ext cx="7274212" cy="459335"/>
          </a:xfrm>
        </p:spPr>
        <p:txBody>
          <a:bodyPr>
            <a:noAutofit/>
          </a:bodyPr>
          <a:lstStyle/>
          <a:p>
            <a:r>
              <a:rPr lang="en-US" sz="36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</a:t>
            </a:r>
            <a:endParaRPr lang="en-US" sz="36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1600" dirty="0"/>
          </a:p>
          <a:p>
            <a:r>
              <a:rPr lang="en-US" i="1" dirty="0" smtClean="0"/>
              <a:t>April 2016</a:t>
            </a:r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03" y="4509953"/>
            <a:ext cx="2640208" cy="19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799" y="2233230"/>
            <a:ext cx="7274212" cy="542464"/>
          </a:xfrm>
        </p:spPr>
        <p:txBody>
          <a:bodyPr/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Project Overview &amp; Demo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3799" y="3061893"/>
            <a:ext cx="7274212" cy="1033218"/>
          </a:xfrm>
        </p:spPr>
        <p:txBody>
          <a:bodyPr>
            <a:normAutofit fontScale="92500" lnSpcReduction="20000"/>
          </a:bodyPr>
          <a:lstStyle/>
          <a:p>
            <a:pPr indent="-285750"/>
            <a:r>
              <a:rPr lang="en-US" altLang="en-US" sz="2200" b="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Liz Mills, </a:t>
            </a:r>
            <a:r>
              <a:rPr lang="en-US" altLang="en-US" sz="2200" b="0" i="1" dirty="0">
                <a:solidFill>
                  <a:prstClr val="black"/>
                </a:solidFill>
                <a:latin typeface="Calibri" panose="020F0502020204030204" pitchFamily="34" charset="0"/>
              </a:rPr>
              <a:t>Workday </a:t>
            </a:r>
            <a:r>
              <a:rPr lang="en-US" altLang="en-US" sz="2200" b="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Functional Consultant</a:t>
            </a:r>
            <a:endParaRPr lang="en-US" altLang="en-US" sz="2200" b="0" i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indent="-285750"/>
            <a:r>
              <a:rPr lang="en-US" altLang="en-US" sz="2200" b="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Tim Oberschlake, CMSD Program Manager</a:t>
            </a:r>
          </a:p>
          <a:p>
            <a:pPr indent="-285750"/>
            <a:r>
              <a:rPr lang="en-US" altLang="en-US" sz="2200" b="0" i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Machelle</a:t>
            </a:r>
            <a:r>
              <a:rPr lang="en-US" altLang="en-US" sz="2200" b="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Starling, Workday Engagement Manager</a:t>
            </a:r>
            <a:endParaRPr lang="en-US" altLang="en-US" sz="2200" b="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03" y="4509953"/>
            <a:ext cx="2640208" cy="19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Why Workday</a:t>
            </a:r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?- Tim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13349793"/>
              </p:ext>
            </p:extLst>
          </p:nvPr>
        </p:nvGraphicFramePr>
        <p:xfrm>
          <a:off x="1207684" y="1545771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7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Workday Program- Tim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229808"/>
            <a:ext cx="7820696" cy="10143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chemeClr val="tx1"/>
                </a:solidFill>
                <a:ea typeface="Calibri" panose="020F0502020204030204" pitchFamily="34" charset="0"/>
              </a:rPr>
              <a:t>This multi-year </a:t>
            </a:r>
            <a:r>
              <a:rPr lang="en-US" sz="2400" b="1" i="1" dirty="0" smtClean="0">
                <a:solidFill>
                  <a:schemeClr val="tx1"/>
                </a:solidFill>
                <a:ea typeface="Calibri" panose="020F0502020204030204" pitchFamily="34" charset="0"/>
              </a:rPr>
              <a:t>program will implement a </a:t>
            </a:r>
            <a:r>
              <a:rPr lang="en-US" sz="2400" b="1" i="1" dirty="0">
                <a:solidFill>
                  <a:schemeClr val="tx1"/>
                </a:solidFill>
                <a:ea typeface="Calibri" panose="020F0502020204030204" pitchFamily="34" charset="0"/>
              </a:rPr>
              <a:t>new </a:t>
            </a:r>
            <a:r>
              <a:rPr lang="en-US" sz="2400" b="1" i="1" dirty="0" smtClean="0">
                <a:solidFill>
                  <a:schemeClr val="tx1"/>
                </a:solidFill>
                <a:ea typeface="Calibri" panose="020F0502020204030204" pitchFamily="34" charset="0"/>
              </a:rPr>
              <a:t>software </a:t>
            </a:r>
            <a:r>
              <a:rPr lang="en-US" sz="2400" b="1" i="1" dirty="0">
                <a:solidFill>
                  <a:schemeClr val="tx1"/>
                </a:solidFill>
                <a:ea typeface="Calibri" panose="020F0502020204030204" pitchFamily="34" charset="0"/>
              </a:rPr>
              <a:t>called Workday across the entire </a:t>
            </a:r>
            <a:r>
              <a:rPr lang="en-US" sz="2400" b="1" i="1" dirty="0" smtClean="0">
                <a:solidFill>
                  <a:schemeClr val="tx1"/>
                </a:solidFill>
                <a:ea typeface="Calibri" panose="020F0502020204030204" pitchFamily="34" charset="0"/>
              </a:rPr>
              <a:t>district. </a:t>
            </a:r>
            <a:endParaRPr lang="en-US" sz="2400" b="1" i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1" y="2469857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Calibri" panose="020F0502020204030204" pitchFamily="34" charset="0"/>
              </a:rPr>
              <a:t>This software solution </a:t>
            </a:r>
            <a:r>
              <a:rPr lang="en-US" dirty="0">
                <a:ea typeface="Calibri" panose="020F0502020204030204" pitchFamily="34" charset="0"/>
              </a:rPr>
              <a:t>includes the </a:t>
            </a:r>
            <a:r>
              <a:rPr lang="en-US" dirty="0" smtClean="0">
                <a:ea typeface="Calibri" panose="020F0502020204030204" pitchFamily="34" charset="0"/>
              </a:rPr>
              <a:t>integration and consolidation of: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</a:rPr>
              <a:t>	Human Resources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smtClean="0">
                <a:ea typeface="Calibri" panose="020F0502020204030204" pitchFamily="34" charset="0"/>
              </a:rPr>
              <a:t>	Purchasing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</a:rPr>
              <a:t>	Payroll </a:t>
            </a:r>
            <a:r>
              <a:rPr lang="en-US" dirty="0">
                <a:ea typeface="Calibri" panose="020F0502020204030204" pitchFamily="34" charset="0"/>
              </a:rPr>
              <a:t>and </a:t>
            </a:r>
            <a:endParaRPr lang="en-US" dirty="0" smtClean="0">
              <a:ea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</a:rPr>
              <a:t>	Financial systems. </a:t>
            </a:r>
            <a:endParaRPr lang="en-US" sz="600" dirty="0" smtClean="0">
              <a:ea typeface="Calibri" panose="020F0502020204030204" pitchFamily="34" charset="0"/>
            </a:endParaRPr>
          </a:p>
          <a:p>
            <a:r>
              <a:rPr lang="en-US" dirty="0" smtClean="0">
                <a:ea typeface="Calibri" panose="020F0502020204030204" pitchFamily="34" charset="0"/>
              </a:rPr>
              <a:t>This program will redefine how we support the schools, impacting all employees of Cleveland Metropolitan School.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</a:rPr>
              <a:t>Human Resources and Payroll features are targeted to go live in December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</a:rPr>
              <a:t>Purchasing and Financial services are targeted for Summer 2017.</a:t>
            </a:r>
          </a:p>
        </p:txBody>
      </p:sp>
    </p:spTree>
    <p:extLst>
      <p:ext uri="{BB962C8B-B14F-4D97-AF65-F5344CB8AC3E}">
        <p14:creationId xmlns:p14="http://schemas.microsoft.com/office/powerpoint/2010/main" val="5953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5230" y="1004151"/>
            <a:ext cx="7651569" cy="55523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Personal Profile/ Benefits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Org Chart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Time Entry/ Time Off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Demonstration- </a:t>
            </a:r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Liz</a:t>
            </a:r>
            <a:endParaRPr lang="en-US" sz="32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56380"/>
            <a:ext cx="9135145" cy="40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Using Mobile- </a:t>
            </a:r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Liz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Content Placeholder 3" descr="image of mobile Workday home page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49" y="1193282"/>
            <a:ext cx="2545854" cy="4525963"/>
          </a:xfrm>
          <a:prstGeom prst="rect">
            <a:avLst/>
          </a:prstGeom>
          <a:noFill/>
          <a:ln w="76200">
            <a:solidFill>
              <a:srgbClr val="EAEAEA"/>
            </a:solidFill>
            <a:miter lim="800000"/>
          </a:ln>
        </p:spPr>
      </p:pic>
      <p:pic>
        <p:nvPicPr>
          <p:cNvPr id="5" name="Picture 4" descr="Image of Mobile Org Chart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/>
          <a:stretch/>
        </p:blipFill>
        <p:spPr bwMode="auto">
          <a:xfrm>
            <a:off x="4091351" y="1855905"/>
            <a:ext cx="2274570" cy="3863340"/>
          </a:xfrm>
          <a:prstGeom prst="rect">
            <a:avLst/>
          </a:prstGeom>
          <a:noFill/>
          <a:ln w="76200">
            <a:solidFill>
              <a:srgbClr val="EAEAEA"/>
            </a:solidFill>
            <a:miter lim="800000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of mobile confirmation screen after submitting an expense report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 b="32671"/>
          <a:stretch/>
        </p:blipFill>
        <p:spPr bwMode="auto">
          <a:xfrm>
            <a:off x="6610369" y="3137970"/>
            <a:ext cx="2308225" cy="2581275"/>
          </a:xfrm>
          <a:prstGeom prst="rect">
            <a:avLst/>
          </a:prstGeom>
          <a:noFill/>
          <a:ln w="76200">
            <a:solidFill>
              <a:srgbClr val="EAEAEA"/>
            </a:solidFill>
            <a:miter lim="800000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49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230" y="58445"/>
            <a:ext cx="7994470" cy="870902"/>
          </a:xfrm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Workday Program Implementation Methodology- </a:t>
            </a:r>
            <a:r>
              <a:rPr lang="en-US" b="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Machelle</a:t>
            </a:r>
            <a:endParaRPr lang="en-US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06590" y="6478031"/>
            <a:ext cx="2057400" cy="365125"/>
          </a:xfrm>
          <a:prstGeom prst="rect">
            <a:avLst/>
          </a:prstGeom>
        </p:spPr>
        <p:txBody>
          <a:bodyPr/>
          <a:lstStyle/>
          <a:p>
            <a:fld id="{0BE1E372-283B-432C-9FF1-0D6ACF2763E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35229" y="997929"/>
            <a:ext cx="7994471" cy="5677191"/>
            <a:chOff x="65641" y="911461"/>
            <a:chExt cx="8964060" cy="5367419"/>
          </a:xfrm>
        </p:grpSpPr>
        <p:sp>
          <p:nvSpPr>
            <p:cNvPr id="37" name="TextBox 36"/>
            <p:cNvSpPr txBox="1"/>
            <p:nvPr/>
          </p:nvSpPr>
          <p:spPr>
            <a:xfrm>
              <a:off x="65641" y="2151965"/>
              <a:ext cx="1809752" cy="165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Project Team Assembled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Project Plan and Charter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Communication Plan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Initial Prototype </a:t>
              </a:r>
              <a:r>
                <a:rPr lang="en-US" sz="1050" dirty="0">
                  <a:solidFill>
                    <a:srgbClr val="00B050"/>
                  </a:solidFill>
                  <a:latin typeface="Arial" charset="0"/>
                </a:rPr>
                <a:t>Tenant (P0)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Project Kick-off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06706" y="2133600"/>
              <a:ext cx="1850894" cy="1818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Conceptual Designs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Detailed Business Process Design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Integrations &amp; Reports Discovery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Review &amp; Approve Design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Solution &amp; Gap Analysis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57601" y="2133600"/>
              <a:ext cx="1914712" cy="1585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Configuration Prototype  </a:t>
              </a:r>
              <a:r>
                <a:rPr lang="en-US" sz="1050" dirty="0">
                  <a:solidFill>
                    <a:srgbClr val="00B050"/>
                  </a:solidFill>
                  <a:latin typeface="Arial" charset="0"/>
                </a:rPr>
                <a:t>Tenant (P1)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Unit Test, Validate Configuration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Build Integrations &amp; Reports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Final Configuration Prototype </a:t>
              </a:r>
              <a:r>
                <a:rPr lang="en-US" sz="1050" dirty="0">
                  <a:solidFill>
                    <a:srgbClr val="00B050"/>
                  </a:solidFill>
                  <a:latin typeface="Arial" charset="0"/>
                </a:rPr>
                <a:t>Tenant (P2)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28268" y="2133600"/>
              <a:ext cx="1886932" cy="149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Create System &amp; UAT Test Cases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End to End Test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Prototype </a:t>
              </a:r>
              <a:r>
                <a:rPr lang="en-US" sz="1050" dirty="0">
                  <a:solidFill>
                    <a:srgbClr val="00B050"/>
                  </a:solidFill>
                  <a:latin typeface="Arial" charset="0"/>
                </a:rPr>
                <a:t>Tenant (P3)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User Acceptance Test (UAT)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Parallel Testing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15200" y="2133600"/>
              <a:ext cx="1714501" cy="212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Training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rgbClr val="00B050"/>
                  </a:solidFill>
                  <a:latin typeface="Arial" charset="0"/>
                </a:rPr>
                <a:t>Tenant (Gold)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Production Data Conversion &amp; Configuration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Go-Live Checklist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u="sng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Go-Live!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Arial" charset="0"/>
              </a:endParaRP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Post-Production Support</a:t>
              </a:r>
            </a:p>
            <a:p>
              <a:pPr marL="114300" indent="-114300">
                <a:spcBef>
                  <a:spcPts val="600"/>
                </a:spcBef>
                <a:buClr>
                  <a:schemeClr val="tx2"/>
                </a:buClr>
                <a:buFont typeface="Wingdings" pitchFamily="2" charset="2"/>
                <a:buChar char="§"/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Close-Out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562600" y="1130705"/>
              <a:ext cx="1568852" cy="696119"/>
            </a:xfrm>
            <a:prstGeom prst="round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" rIns="0" rtlCol="0" anchor="ctr"/>
            <a:lstStyle/>
            <a:p>
              <a:pPr marL="91440" indent="-91440" algn="ctr" fontAlgn="auto">
                <a:spcBef>
                  <a:spcPts val="1200"/>
                </a:spcBef>
                <a:buClr>
                  <a:schemeClr val="tx2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Test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786447" y="911461"/>
              <a:ext cx="1547554" cy="1145939"/>
              <a:chOff x="3786447" y="1219200"/>
              <a:chExt cx="1547554" cy="1145939"/>
            </a:xfrm>
            <a:solidFill>
              <a:schemeClr val="tx2"/>
            </a:solidFill>
          </p:grpSpPr>
          <p:grpSp>
            <p:nvGrpSpPr>
              <p:cNvPr id="60" name="Group 56"/>
              <p:cNvGrpSpPr/>
              <p:nvPr/>
            </p:nvGrpSpPr>
            <p:grpSpPr>
              <a:xfrm>
                <a:off x="4038601" y="1219200"/>
                <a:ext cx="1077854" cy="1145939"/>
                <a:chOff x="5912624" y="2734532"/>
                <a:chExt cx="1077854" cy="1145939"/>
              </a:xfrm>
              <a:grpFill/>
            </p:grpSpPr>
            <p:sp>
              <p:nvSpPr>
                <p:cNvPr id="62" name="Oval 61"/>
                <p:cNvSpPr/>
                <p:nvPr/>
              </p:nvSpPr>
              <p:spPr>
                <a:xfrm>
                  <a:off x="5912624" y="2777428"/>
                  <a:ext cx="1077854" cy="1059466"/>
                </a:xfrm>
                <a:prstGeom prst="ellipse">
                  <a:avLst/>
                </a:prstGeom>
                <a:noFill/>
                <a:ln w="127000">
                  <a:solidFill>
                    <a:srgbClr val="0067A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91440" indent="-91440" algn="ctr" fontAlgn="auto">
                    <a:spcBef>
                      <a:spcPts val="1200"/>
                    </a:spcBef>
                    <a:buClr>
                      <a:schemeClr val="tx2"/>
                    </a:buClr>
                  </a:pPr>
                  <a:endParaRPr lang="en-US" sz="14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 rot="5400000">
                  <a:off x="6438675" y="2737451"/>
                  <a:ext cx="86467" cy="80630"/>
                </a:xfrm>
                <a:prstGeom prst="triangle">
                  <a:avLst/>
                </a:prstGeom>
                <a:solidFill>
                  <a:srgbClr val="FFFFFF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91440" indent="-91440" algn="ctr" fontAlgn="auto">
                    <a:spcBef>
                      <a:spcPts val="1200"/>
                    </a:spcBef>
                    <a:buClr>
                      <a:schemeClr val="tx2"/>
                    </a:buClr>
                  </a:pPr>
                  <a:endParaRPr lang="en-US" sz="14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 rot="16200000">
                  <a:off x="6424840" y="3796923"/>
                  <a:ext cx="86467" cy="80630"/>
                </a:xfrm>
                <a:prstGeom prst="triangle">
                  <a:avLst/>
                </a:prstGeom>
                <a:solidFill>
                  <a:srgbClr val="FFFFFF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91440" indent="-91440" algn="ctr" fontAlgn="auto">
                    <a:spcBef>
                      <a:spcPts val="1200"/>
                    </a:spcBef>
                    <a:buClr>
                      <a:schemeClr val="tx2"/>
                    </a:buClr>
                  </a:pPr>
                  <a:endParaRPr lang="en-US" sz="1400" b="1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1" name="Rounded Rectangle 60"/>
              <p:cNvSpPr/>
              <p:nvPr/>
            </p:nvSpPr>
            <p:spPr>
              <a:xfrm>
                <a:off x="3786447" y="1444110"/>
                <a:ext cx="1547554" cy="696119"/>
              </a:xfrm>
              <a:prstGeom prst="round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8288" rIns="0" rtlCol="0" anchor="ctr"/>
              <a:lstStyle/>
              <a:p>
                <a:pPr algn="ctr" fontAlgn="auto">
                  <a:spcBef>
                    <a:spcPts val="1200"/>
                  </a:spcBef>
                  <a:buClr>
                    <a:schemeClr val="tx2"/>
                  </a:buClr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Configure </a:t>
                </a:r>
                <a:br>
                  <a:rPr lang="en-US" sz="1400" b="1" dirty="0" smtClean="0">
                    <a:solidFill>
                      <a:schemeClr val="bg1"/>
                    </a:solidFill>
                  </a:rPr>
                </a:br>
                <a:r>
                  <a:rPr lang="en-US" sz="1400" b="1" dirty="0" smtClean="0">
                    <a:solidFill>
                      <a:schemeClr val="bg1"/>
                    </a:solidFill>
                  </a:rPr>
                  <a:t>&amp;</a:t>
                </a:r>
                <a:br>
                  <a:rPr lang="en-US" sz="1400" b="1" dirty="0" smtClean="0">
                    <a:solidFill>
                      <a:schemeClr val="bg1"/>
                    </a:solidFill>
                  </a:rPr>
                </a:br>
                <a:r>
                  <a:rPr lang="en-US" sz="1400" b="1" dirty="0" smtClean="0">
                    <a:solidFill>
                      <a:schemeClr val="bg1"/>
                    </a:solidFill>
                  </a:rPr>
                  <a:t>Prototype</a:t>
                </a:r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7411529" y="1130705"/>
              <a:ext cx="1568852" cy="696119"/>
            </a:xfrm>
            <a:prstGeom prst="round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" rIns="0" rtlCol="0" anchor="ctr"/>
            <a:lstStyle/>
            <a:p>
              <a:pPr marL="91440" indent="-91440" algn="ctr" fontAlgn="auto">
                <a:spcBef>
                  <a:spcPts val="1200"/>
                </a:spcBef>
                <a:buClr>
                  <a:schemeClr val="tx2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Deploy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959815" y="1130705"/>
              <a:ext cx="1545385" cy="696119"/>
            </a:xfrm>
            <a:prstGeom prst="round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" rIns="0" rtlCol="0" anchor="ctr"/>
            <a:lstStyle/>
            <a:p>
              <a:pPr marL="91440" indent="-91440" algn="ctr" fontAlgn="auto">
                <a:spcBef>
                  <a:spcPts val="1200"/>
                </a:spcBef>
                <a:buClr>
                  <a:schemeClr val="tx2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Architect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52400" y="1136371"/>
              <a:ext cx="1549469" cy="696119"/>
            </a:xfrm>
            <a:prstGeom prst="round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" rIns="0" rtlCol="0" anchor="ctr"/>
            <a:lstStyle/>
            <a:p>
              <a:pPr marL="91440" indent="-91440" algn="ctr" fontAlgn="auto">
                <a:spcBef>
                  <a:spcPts val="1200"/>
                </a:spcBef>
                <a:buClr>
                  <a:schemeClr val="tx2"/>
                </a:buClr>
              </a:pPr>
              <a:r>
                <a:rPr lang="en-US" sz="1400" b="1" dirty="0" smtClean="0">
                  <a:solidFill>
                    <a:schemeClr val="bg1"/>
                  </a:solidFill>
                </a:rPr>
                <a:t>Plan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54614" y="5029200"/>
              <a:ext cx="8827981" cy="640080"/>
              <a:chOff x="154614" y="5029200"/>
              <a:chExt cx="8827981" cy="640080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154614" y="5181600"/>
                <a:ext cx="8827981" cy="304799"/>
              </a:xfrm>
              <a:prstGeom prst="roundRect">
                <a:avLst>
                  <a:gd name="adj" fmla="val 27988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001838" lvl="5">
                  <a:defRPr/>
                </a:pPr>
                <a:r>
                  <a:rPr lang="en-US" sz="1200" b="1" dirty="0" smtClean="0">
                    <a:solidFill>
                      <a:schemeClr val="bg1"/>
                    </a:solidFill>
                  </a:rPr>
                  <a:t>Project Management, Change Management, Education &amp; Training 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417320" y="5029200"/>
                <a:ext cx="640080" cy="640080"/>
                <a:chOff x="837328" y="4267200"/>
                <a:chExt cx="640080" cy="64008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837328" y="4267200"/>
                  <a:ext cx="640080" cy="640080"/>
                </a:xfrm>
                <a:prstGeom prst="ellipse">
                  <a:avLst/>
                </a:prstGeom>
                <a:solidFill>
                  <a:schemeClr val="accent4"/>
                </a:solidFill>
                <a:ln w="2349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91440" indent="-91440" fontAlgn="auto">
                    <a:spcBef>
                      <a:spcPts val="1200"/>
                    </a:spcBef>
                    <a:buClr>
                      <a:schemeClr val="tx2"/>
                    </a:buClr>
                  </a:pPr>
                  <a:endParaRPr lang="en-US" sz="900" b="1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Freeform 300"/>
                <p:cNvSpPr>
                  <a:spLocks noChangeAspect="1" noEditPoints="1"/>
                </p:cNvSpPr>
                <p:nvPr/>
              </p:nvSpPr>
              <p:spPr bwMode="auto">
                <a:xfrm>
                  <a:off x="1000579" y="4419600"/>
                  <a:ext cx="294821" cy="327109"/>
                </a:xfrm>
                <a:custGeom>
                  <a:avLst/>
                  <a:gdLst>
                    <a:gd name="T0" fmla="*/ 81 w 232"/>
                    <a:gd name="T1" fmla="*/ 140 h 259"/>
                    <a:gd name="T2" fmla="*/ 98 w 232"/>
                    <a:gd name="T3" fmla="*/ 123 h 259"/>
                    <a:gd name="T4" fmla="*/ 130 w 232"/>
                    <a:gd name="T5" fmla="*/ 63 h 259"/>
                    <a:gd name="T6" fmla="*/ 158 w 232"/>
                    <a:gd name="T7" fmla="*/ 91 h 259"/>
                    <a:gd name="T8" fmla="*/ 130 w 232"/>
                    <a:gd name="T9" fmla="*/ 63 h 259"/>
                    <a:gd name="T10" fmla="*/ 139 w 232"/>
                    <a:gd name="T11" fmla="*/ 3 h 259"/>
                    <a:gd name="T12" fmla="*/ 19 w 232"/>
                    <a:gd name="T13" fmla="*/ 105 h 259"/>
                    <a:gd name="T14" fmla="*/ 2 w 232"/>
                    <a:gd name="T15" fmla="*/ 160 h 259"/>
                    <a:gd name="T16" fmla="*/ 22 w 232"/>
                    <a:gd name="T17" fmla="*/ 183 h 259"/>
                    <a:gd name="T18" fmla="*/ 24 w 232"/>
                    <a:gd name="T19" fmla="*/ 193 h 259"/>
                    <a:gd name="T20" fmla="*/ 30 w 232"/>
                    <a:gd name="T21" fmla="*/ 223 h 259"/>
                    <a:gd name="T22" fmla="*/ 106 w 232"/>
                    <a:gd name="T23" fmla="*/ 259 h 259"/>
                    <a:gd name="T24" fmla="*/ 192 w 232"/>
                    <a:gd name="T25" fmla="*/ 172 h 259"/>
                    <a:gd name="T26" fmla="*/ 115 w 232"/>
                    <a:gd name="T27" fmla="*/ 148 h 259"/>
                    <a:gd name="T28" fmla="*/ 100 w 232"/>
                    <a:gd name="T29" fmla="*/ 152 h 259"/>
                    <a:gd name="T30" fmla="*/ 88 w 232"/>
                    <a:gd name="T31" fmla="*/ 163 h 259"/>
                    <a:gd name="T32" fmla="*/ 77 w 232"/>
                    <a:gd name="T33" fmla="*/ 151 h 259"/>
                    <a:gd name="T34" fmla="*/ 70 w 232"/>
                    <a:gd name="T35" fmla="*/ 144 h 259"/>
                    <a:gd name="T36" fmla="*/ 58 w 232"/>
                    <a:gd name="T37" fmla="*/ 133 h 259"/>
                    <a:gd name="T38" fmla="*/ 69 w 232"/>
                    <a:gd name="T39" fmla="*/ 121 h 259"/>
                    <a:gd name="T40" fmla="*/ 72 w 232"/>
                    <a:gd name="T41" fmla="*/ 105 h 259"/>
                    <a:gd name="T42" fmla="*/ 88 w 232"/>
                    <a:gd name="T43" fmla="*/ 108 h 259"/>
                    <a:gd name="T44" fmla="*/ 104 w 232"/>
                    <a:gd name="T45" fmla="*/ 104 h 259"/>
                    <a:gd name="T46" fmla="*/ 105 w 232"/>
                    <a:gd name="T47" fmla="*/ 115 h 259"/>
                    <a:gd name="T48" fmla="*/ 117 w 232"/>
                    <a:gd name="T49" fmla="*/ 117 h 259"/>
                    <a:gd name="T50" fmla="*/ 112 w 232"/>
                    <a:gd name="T51" fmla="*/ 132 h 259"/>
                    <a:gd name="T52" fmla="*/ 115 w 232"/>
                    <a:gd name="T53" fmla="*/ 148 h 259"/>
                    <a:gd name="T54" fmla="*/ 175 w 232"/>
                    <a:gd name="T55" fmla="*/ 84 h 259"/>
                    <a:gd name="T56" fmla="*/ 179 w 232"/>
                    <a:gd name="T57" fmla="*/ 101 h 259"/>
                    <a:gd name="T58" fmla="*/ 161 w 232"/>
                    <a:gd name="T59" fmla="*/ 104 h 259"/>
                    <a:gd name="T60" fmla="*/ 151 w 232"/>
                    <a:gd name="T61" fmla="*/ 119 h 259"/>
                    <a:gd name="T62" fmla="*/ 136 w 232"/>
                    <a:gd name="T63" fmla="*/ 108 h 259"/>
                    <a:gd name="T64" fmla="*/ 119 w 232"/>
                    <a:gd name="T65" fmla="*/ 112 h 259"/>
                    <a:gd name="T66" fmla="*/ 116 w 232"/>
                    <a:gd name="T67" fmla="*/ 94 h 259"/>
                    <a:gd name="T68" fmla="*/ 102 w 232"/>
                    <a:gd name="T69" fmla="*/ 84 h 259"/>
                    <a:gd name="T70" fmla="*/ 112 w 232"/>
                    <a:gd name="T71" fmla="*/ 69 h 259"/>
                    <a:gd name="T72" fmla="*/ 109 w 232"/>
                    <a:gd name="T73" fmla="*/ 52 h 259"/>
                    <a:gd name="T74" fmla="*/ 127 w 232"/>
                    <a:gd name="T75" fmla="*/ 49 h 259"/>
                    <a:gd name="T76" fmla="*/ 136 w 232"/>
                    <a:gd name="T77" fmla="*/ 35 h 259"/>
                    <a:gd name="T78" fmla="*/ 151 w 232"/>
                    <a:gd name="T79" fmla="*/ 45 h 259"/>
                    <a:gd name="T80" fmla="*/ 168 w 232"/>
                    <a:gd name="T81" fmla="*/ 42 h 259"/>
                    <a:gd name="T82" fmla="*/ 171 w 232"/>
                    <a:gd name="T83" fmla="*/ 60 h 259"/>
                    <a:gd name="T84" fmla="*/ 186 w 232"/>
                    <a:gd name="T85" fmla="*/ 69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2" h="259">
                      <a:moveTo>
                        <a:pt x="81" y="123"/>
                      </a:moveTo>
                      <a:cubicBezTo>
                        <a:pt x="76" y="128"/>
                        <a:pt x="76" y="135"/>
                        <a:pt x="81" y="140"/>
                      </a:cubicBezTo>
                      <a:cubicBezTo>
                        <a:pt x="85" y="145"/>
                        <a:pt x="93" y="145"/>
                        <a:pt x="98" y="140"/>
                      </a:cubicBezTo>
                      <a:cubicBezTo>
                        <a:pt x="102" y="135"/>
                        <a:pt x="102" y="128"/>
                        <a:pt x="98" y="123"/>
                      </a:cubicBezTo>
                      <a:cubicBezTo>
                        <a:pt x="93" y="118"/>
                        <a:pt x="85" y="118"/>
                        <a:pt x="81" y="123"/>
                      </a:cubicBezTo>
                      <a:close/>
                      <a:moveTo>
                        <a:pt x="130" y="63"/>
                      </a:moveTo>
                      <a:cubicBezTo>
                        <a:pt x="122" y="70"/>
                        <a:pt x="122" y="83"/>
                        <a:pt x="130" y="91"/>
                      </a:cubicBezTo>
                      <a:cubicBezTo>
                        <a:pt x="137" y="99"/>
                        <a:pt x="150" y="99"/>
                        <a:pt x="158" y="91"/>
                      </a:cubicBezTo>
                      <a:cubicBezTo>
                        <a:pt x="166" y="83"/>
                        <a:pt x="166" y="70"/>
                        <a:pt x="158" y="63"/>
                      </a:cubicBezTo>
                      <a:cubicBezTo>
                        <a:pt x="150" y="55"/>
                        <a:pt x="137" y="55"/>
                        <a:pt x="130" y="63"/>
                      </a:cubicBezTo>
                      <a:close/>
                      <a:moveTo>
                        <a:pt x="226" y="100"/>
                      </a:moveTo>
                      <a:cubicBezTo>
                        <a:pt x="232" y="32"/>
                        <a:pt x="169" y="4"/>
                        <a:pt x="139" y="3"/>
                      </a:cubicBezTo>
                      <a:cubicBezTo>
                        <a:pt x="80" y="0"/>
                        <a:pt x="44" y="31"/>
                        <a:pt x="27" y="71"/>
                      </a:cubicBezTo>
                      <a:cubicBezTo>
                        <a:pt x="23" y="80"/>
                        <a:pt x="17" y="95"/>
                        <a:pt x="19" y="105"/>
                      </a:cubicBezTo>
                      <a:cubicBezTo>
                        <a:pt x="20" y="110"/>
                        <a:pt x="25" y="114"/>
                        <a:pt x="25" y="117"/>
                      </a:cubicBezTo>
                      <a:cubicBezTo>
                        <a:pt x="27" y="129"/>
                        <a:pt x="0" y="149"/>
                        <a:pt x="2" y="160"/>
                      </a:cubicBezTo>
                      <a:cubicBezTo>
                        <a:pt x="3" y="168"/>
                        <a:pt x="25" y="163"/>
                        <a:pt x="26" y="171"/>
                      </a:cubicBezTo>
                      <a:cubicBezTo>
                        <a:pt x="26" y="173"/>
                        <a:pt x="21" y="180"/>
                        <a:pt x="22" y="183"/>
                      </a:cubicBezTo>
                      <a:cubicBezTo>
                        <a:pt x="23" y="184"/>
                        <a:pt x="28" y="187"/>
                        <a:pt x="28" y="187"/>
                      </a:cubicBezTo>
                      <a:cubicBezTo>
                        <a:pt x="28" y="187"/>
                        <a:pt x="24" y="191"/>
                        <a:pt x="24" y="193"/>
                      </a:cubicBezTo>
                      <a:cubicBezTo>
                        <a:pt x="25" y="196"/>
                        <a:pt x="32" y="199"/>
                        <a:pt x="33" y="202"/>
                      </a:cubicBezTo>
                      <a:cubicBezTo>
                        <a:pt x="34" y="206"/>
                        <a:pt x="29" y="218"/>
                        <a:pt x="30" y="223"/>
                      </a:cubicBezTo>
                      <a:cubicBezTo>
                        <a:pt x="36" y="244"/>
                        <a:pt x="75" y="221"/>
                        <a:pt x="87" y="229"/>
                      </a:cubicBezTo>
                      <a:cubicBezTo>
                        <a:pt x="101" y="237"/>
                        <a:pt x="106" y="259"/>
                        <a:pt x="106" y="259"/>
                      </a:cubicBezTo>
                      <a:cubicBezTo>
                        <a:pt x="206" y="224"/>
                        <a:pt x="206" y="224"/>
                        <a:pt x="206" y="224"/>
                      </a:cubicBezTo>
                      <a:cubicBezTo>
                        <a:pt x="206" y="224"/>
                        <a:pt x="191" y="183"/>
                        <a:pt x="192" y="172"/>
                      </a:cubicBezTo>
                      <a:cubicBezTo>
                        <a:pt x="193" y="153"/>
                        <a:pt x="222" y="135"/>
                        <a:pt x="226" y="100"/>
                      </a:cubicBezTo>
                      <a:close/>
                      <a:moveTo>
                        <a:pt x="115" y="148"/>
                      </a:moveTo>
                      <a:cubicBezTo>
                        <a:pt x="106" y="158"/>
                        <a:pt x="106" y="158"/>
                        <a:pt x="106" y="158"/>
                      </a:cubicBezTo>
                      <a:cubicBezTo>
                        <a:pt x="100" y="152"/>
                        <a:pt x="100" y="152"/>
                        <a:pt x="100" y="152"/>
                      </a:cubicBezTo>
                      <a:cubicBezTo>
                        <a:pt x="97" y="153"/>
                        <a:pt x="93" y="154"/>
                        <a:pt x="90" y="154"/>
                      </a:cubicBezTo>
                      <a:cubicBezTo>
                        <a:pt x="88" y="163"/>
                        <a:pt x="88" y="163"/>
                        <a:pt x="88" y="163"/>
                      </a:cubicBezTo>
                      <a:cubicBezTo>
                        <a:pt x="75" y="159"/>
                        <a:pt x="75" y="159"/>
                        <a:pt x="75" y="159"/>
                      </a:cubicBezTo>
                      <a:cubicBezTo>
                        <a:pt x="77" y="151"/>
                        <a:pt x="77" y="151"/>
                        <a:pt x="77" y="151"/>
                      </a:cubicBezTo>
                      <a:cubicBezTo>
                        <a:pt x="76" y="150"/>
                        <a:pt x="74" y="149"/>
                        <a:pt x="73" y="148"/>
                      </a:cubicBezTo>
                      <a:cubicBezTo>
                        <a:pt x="72" y="146"/>
                        <a:pt x="71" y="145"/>
                        <a:pt x="70" y="144"/>
                      </a:cubicBezTo>
                      <a:cubicBezTo>
                        <a:pt x="61" y="146"/>
                        <a:pt x="61" y="146"/>
                        <a:pt x="61" y="146"/>
                      </a:cubicBezTo>
                      <a:cubicBezTo>
                        <a:pt x="58" y="133"/>
                        <a:pt x="58" y="133"/>
                        <a:pt x="58" y="133"/>
                      </a:cubicBezTo>
                      <a:cubicBezTo>
                        <a:pt x="66" y="131"/>
                        <a:pt x="66" y="131"/>
                        <a:pt x="66" y="131"/>
                      </a:cubicBezTo>
                      <a:cubicBezTo>
                        <a:pt x="66" y="127"/>
                        <a:pt x="67" y="124"/>
                        <a:pt x="69" y="121"/>
                      </a:cubicBezTo>
                      <a:cubicBezTo>
                        <a:pt x="63" y="114"/>
                        <a:pt x="63" y="114"/>
                        <a:pt x="63" y="114"/>
                      </a:cubicBezTo>
                      <a:cubicBezTo>
                        <a:pt x="72" y="105"/>
                        <a:pt x="72" y="105"/>
                        <a:pt x="72" y="105"/>
                      </a:cubicBezTo>
                      <a:cubicBezTo>
                        <a:pt x="78" y="111"/>
                        <a:pt x="78" y="111"/>
                        <a:pt x="78" y="111"/>
                      </a:cubicBezTo>
                      <a:cubicBezTo>
                        <a:pt x="82" y="109"/>
                        <a:pt x="85" y="109"/>
                        <a:pt x="88" y="108"/>
                      </a:cubicBez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104" y="104"/>
                        <a:pt x="104" y="104"/>
                        <a:pt x="104" y="104"/>
                      </a:cubicBezTo>
                      <a:cubicBezTo>
                        <a:pt x="101" y="112"/>
                        <a:pt x="101" y="112"/>
                        <a:pt x="101" y="112"/>
                      </a:cubicBezTo>
                      <a:cubicBezTo>
                        <a:pt x="103" y="113"/>
                        <a:pt x="104" y="114"/>
                        <a:pt x="105" y="115"/>
                      </a:cubicBezTo>
                      <a:cubicBezTo>
                        <a:pt x="107" y="116"/>
                        <a:pt x="108" y="118"/>
                        <a:pt x="109" y="119"/>
                      </a:cubicBezTo>
                      <a:cubicBezTo>
                        <a:pt x="117" y="117"/>
                        <a:pt x="117" y="117"/>
                        <a:pt x="117" y="117"/>
                      </a:cubicBezTo>
                      <a:cubicBezTo>
                        <a:pt x="120" y="130"/>
                        <a:pt x="120" y="130"/>
                        <a:pt x="120" y="130"/>
                      </a:cubicBezTo>
                      <a:cubicBezTo>
                        <a:pt x="112" y="132"/>
                        <a:pt x="112" y="132"/>
                        <a:pt x="112" y="132"/>
                      </a:cubicBezTo>
                      <a:cubicBezTo>
                        <a:pt x="112" y="136"/>
                        <a:pt x="111" y="139"/>
                        <a:pt x="109" y="142"/>
                      </a:cubicBezTo>
                      <a:lnTo>
                        <a:pt x="115" y="148"/>
                      </a:lnTo>
                      <a:close/>
                      <a:moveTo>
                        <a:pt x="186" y="84"/>
                      </a:moveTo>
                      <a:cubicBezTo>
                        <a:pt x="175" y="84"/>
                        <a:pt x="175" y="84"/>
                        <a:pt x="175" y="84"/>
                      </a:cubicBezTo>
                      <a:cubicBezTo>
                        <a:pt x="174" y="88"/>
                        <a:pt x="173" y="91"/>
                        <a:pt x="171" y="94"/>
                      </a:cubicBezTo>
                      <a:cubicBezTo>
                        <a:pt x="179" y="101"/>
                        <a:pt x="179" y="101"/>
                        <a:pt x="179" y="101"/>
                      </a:cubicBezTo>
                      <a:cubicBezTo>
                        <a:pt x="168" y="112"/>
                        <a:pt x="168" y="112"/>
                        <a:pt x="168" y="112"/>
                      </a:cubicBezTo>
                      <a:cubicBezTo>
                        <a:pt x="161" y="104"/>
                        <a:pt x="161" y="104"/>
                        <a:pt x="161" y="104"/>
                      </a:cubicBezTo>
                      <a:cubicBezTo>
                        <a:pt x="158" y="106"/>
                        <a:pt x="155" y="108"/>
                        <a:pt x="151" y="108"/>
                      </a:cubicBezTo>
                      <a:cubicBezTo>
                        <a:pt x="151" y="119"/>
                        <a:pt x="151" y="119"/>
                        <a:pt x="151" y="119"/>
                      </a:cubicBezTo>
                      <a:cubicBezTo>
                        <a:pt x="136" y="119"/>
                        <a:pt x="136" y="119"/>
                        <a:pt x="136" y="119"/>
                      </a:cubicBezTo>
                      <a:cubicBezTo>
                        <a:pt x="136" y="108"/>
                        <a:pt x="136" y="108"/>
                        <a:pt x="136" y="108"/>
                      </a:cubicBezTo>
                      <a:cubicBezTo>
                        <a:pt x="133" y="108"/>
                        <a:pt x="130" y="106"/>
                        <a:pt x="127" y="104"/>
                      </a:cubicBezTo>
                      <a:cubicBezTo>
                        <a:pt x="119" y="112"/>
                        <a:pt x="119" y="112"/>
                        <a:pt x="119" y="112"/>
                      </a:cubicBezTo>
                      <a:cubicBezTo>
                        <a:pt x="109" y="101"/>
                        <a:pt x="109" y="101"/>
                        <a:pt x="109" y="101"/>
                      </a:cubicBezTo>
                      <a:cubicBezTo>
                        <a:pt x="116" y="94"/>
                        <a:pt x="116" y="94"/>
                        <a:pt x="116" y="94"/>
                      </a:cubicBezTo>
                      <a:cubicBezTo>
                        <a:pt x="114" y="91"/>
                        <a:pt x="113" y="88"/>
                        <a:pt x="112" y="84"/>
                      </a:cubicBezTo>
                      <a:cubicBezTo>
                        <a:pt x="102" y="84"/>
                        <a:pt x="102" y="84"/>
                        <a:pt x="102" y="84"/>
                      </a:cubicBezTo>
                      <a:cubicBezTo>
                        <a:pt x="102" y="69"/>
                        <a:pt x="102" y="69"/>
                        <a:pt x="102" y="69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3" y="66"/>
                        <a:pt x="114" y="63"/>
                        <a:pt x="116" y="60"/>
                      </a:cubicBezTo>
                      <a:cubicBezTo>
                        <a:pt x="109" y="52"/>
                        <a:pt x="109" y="52"/>
                        <a:pt x="109" y="52"/>
                      </a:cubicBezTo>
                      <a:cubicBezTo>
                        <a:pt x="119" y="42"/>
                        <a:pt x="119" y="42"/>
                        <a:pt x="119" y="42"/>
                      </a:cubicBezTo>
                      <a:cubicBezTo>
                        <a:pt x="127" y="49"/>
                        <a:pt x="127" y="49"/>
                        <a:pt x="127" y="49"/>
                      </a:cubicBezTo>
                      <a:cubicBezTo>
                        <a:pt x="130" y="47"/>
                        <a:pt x="133" y="46"/>
                        <a:pt x="136" y="45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51" y="35"/>
                        <a:pt x="151" y="35"/>
                        <a:pt x="151" y="35"/>
                      </a:cubicBezTo>
                      <a:cubicBezTo>
                        <a:pt x="151" y="45"/>
                        <a:pt x="151" y="45"/>
                        <a:pt x="151" y="45"/>
                      </a:cubicBezTo>
                      <a:cubicBezTo>
                        <a:pt x="155" y="46"/>
                        <a:pt x="158" y="47"/>
                        <a:pt x="161" y="49"/>
                      </a:cubicBezTo>
                      <a:cubicBezTo>
                        <a:pt x="168" y="42"/>
                        <a:pt x="168" y="42"/>
                        <a:pt x="168" y="42"/>
                      </a:cubicBezTo>
                      <a:cubicBezTo>
                        <a:pt x="179" y="52"/>
                        <a:pt x="179" y="52"/>
                        <a:pt x="179" y="52"/>
                      </a:cubicBezTo>
                      <a:cubicBezTo>
                        <a:pt x="171" y="60"/>
                        <a:pt x="171" y="60"/>
                        <a:pt x="171" y="60"/>
                      </a:cubicBezTo>
                      <a:cubicBezTo>
                        <a:pt x="173" y="63"/>
                        <a:pt x="174" y="66"/>
                        <a:pt x="175" y="69"/>
                      </a:cubicBezTo>
                      <a:cubicBezTo>
                        <a:pt x="186" y="69"/>
                        <a:pt x="186" y="69"/>
                        <a:pt x="186" y="69"/>
                      </a:cubicBezTo>
                      <a:lnTo>
                        <a:pt x="186" y="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152399" y="4388063"/>
              <a:ext cx="8820936" cy="685800"/>
              <a:chOff x="152399" y="4388063"/>
              <a:chExt cx="8820936" cy="685800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52399" y="4595066"/>
                <a:ext cx="8820936" cy="304799"/>
              </a:xfrm>
              <a:prstGeom prst="roundRect">
                <a:avLst>
                  <a:gd name="adj" fmla="val 25158"/>
                </a:avLst>
              </a:prstGeom>
              <a:solidFill>
                <a:srgbClr val="1583BE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1144588" lvl="2">
                  <a:defRPr/>
                </a:pPr>
                <a:r>
                  <a:rPr lang="en-US" sz="1200" b="1" dirty="0" smtClean="0">
                    <a:solidFill>
                      <a:schemeClr val="bg1"/>
                    </a:solidFill>
                  </a:rPr>
                  <a:t>Delivery Assurance 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5" name="Picture 54" descr="DeliveryAssurance_borde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358" y="4388063"/>
                <a:ext cx="685800" cy="685800"/>
              </a:xfrm>
              <a:prstGeom prst="rect">
                <a:avLst/>
              </a:prstGeom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154614" y="5638800"/>
              <a:ext cx="8850827" cy="640080"/>
              <a:chOff x="154614" y="5638800"/>
              <a:chExt cx="8850827" cy="640080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54614" y="5791201"/>
                <a:ext cx="8850827" cy="304799"/>
              </a:xfrm>
              <a:prstGeom prst="roundRect">
                <a:avLst>
                  <a:gd name="adj" fmla="val 25158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922588" lvl="6">
                  <a:defRPr/>
                </a:pPr>
                <a:r>
                  <a:rPr lang="en-US" sz="1200" b="1" dirty="0" smtClean="0">
                    <a:solidFill>
                      <a:schemeClr val="bg1"/>
                    </a:solidFill>
                  </a:rPr>
                  <a:t>Customer Success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2286000" y="5638800"/>
                <a:ext cx="640080" cy="640080"/>
                <a:chOff x="6810322" y="4419600"/>
                <a:chExt cx="504878" cy="515293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6810322" y="4419600"/>
                  <a:ext cx="504878" cy="515293"/>
                </a:xfrm>
                <a:prstGeom prst="ellipse">
                  <a:avLst/>
                </a:prstGeom>
                <a:solidFill>
                  <a:srgbClr val="F5A01A"/>
                </a:solidFill>
                <a:ln w="2349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91440" indent="-91440" algn="ctr" defTabSz="914400">
                    <a:spcBef>
                      <a:spcPts val="1200"/>
                    </a:spcBef>
                    <a:buClr>
                      <a:srgbClr val="0067AB"/>
                    </a:buClr>
                  </a:pPr>
                  <a:endParaRPr lang="en-US" sz="1400" b="1" dirty="0">
                    <a:solidFill>
                      <a:srgbClr val="7F7F7F"/>
                    </a:solidFill>
                    <a:latin typeface="Arial"/>
                    <a:ea typeface="ヒラギノ角ゴ Pro W3"/>
                  </a:endParaRPr>
                </a:p>
              </p:txBody>
            </p:sp>
            <p:sp>
              <p:nvSpPr>
                <p:cNvPr id="53" name="Freeform 7"/>
                <p:cNvSpPr>
                  <a:spLocks noEditPoints="1"/>
                </p:cNvSpPr>
                <p:nvPr/>
              </p:nvSpPr>
              <p:spPr bwMode="auto">
                <a:xfrm>
                  <a:off x="6918717" y="4552852"/>
                  <a:ext cx="288087" cy="271132"/>
                </a:xfrm>
                <a:custGeom>
                  <a:avLst/>
                  <a:gdLst>
                    <a:gd name="T0" fmla="*/ 160 w 256"/>
                    <a:gd name="T1" fmla="*/ 208 h 256"/>
                    <a:gd name="T2" fmla="*/ 160 w 256"/>
                    <a:gd name="T3" fmla="*/ 192 h 256"/>
                    <a:gd name="T4" fmla="*/ 88 w 256"/>
                    <a:gd name="T5" fmla="*/ 200 h 256"/>
                    <a:gd name="T6" fmla="*/ 160 w 256"/>
                    <a:gd name="T7" fmla="*/ 216 h 256"/>
                    <a:gd name="T8" fmla="*/ 88 w 256"/>
                    <a:gd name="T9" fmla="*/ 224 h 256"/>
                    <a:gd name="T10" fmla="*/ 160 w 256"/>
                    <a:gd name="T11" fmla="*/ 232 h 256"/>
                    <a:gd name="T12" fmla="*/ 160 w 256"/>
                    <a:gd name="T13" fmla="*/ 216 h 256"/>
                    <a:gd name="T14" fmla="*/ 152 w 256"/>
                    <a:gd name="T15" fmla="*/ 240 h 256"/>
                    <a:gd name="T16" fmla="*/ 128 w 256"/>
                    <a:gd name="T17" fmla="*/ 256 h 256"/>
                    <a:gd name="T18" fmla="*/ 48 w 256"/>
                    <a:gd name="T19" fmla="*/ 80 h 256"/>
                    <a:gd name="T20" fmla="*/ 88 w 256"/>
                    <a:gd name="T21" fmla="*/ 166 h 256"/>
                    <a:gd name="T22" fmla="*/ 91 w 256"/>
                    <a:gd name="T23" fmla="*/ 182 h 256"/>
                    <a:gd name="T24" fmla="*/ 160 w 256"/>
                    <a:gd name="T25" fmla="*/ 184 h 256"/>
                    <a:gd name="T26" fmla="*/ 168 w 256"/>
                    <a:gd name="T27" fmla="*/ 176 h 256"/>
                    <a:gd name="T28" fmla="*/ 181 w 256"/>
                    <a:gd name="T29" fmla="*/ 140 h 256"/>
                    <a:gd name="T30" fmla="*/ 128 w 256"/>
                    <a:gd name="T31" fmla="*/ 0 h 256"/>
                    <a:gd name="T32" fmla="*/ 80 w 256"/>
                    <a:gd name="T33" fmla="*/ 80 h 256"/>
                    <a:gd name="T34" fmla="*/ 64 w 256"/>
                    <a:gd name="T35" fmla="*/ 80 h 256"/>
                    <a:gd name="T36" fmla="*/ 136 w 256"/>
                    <a:gd name="T37" fmla="*/ 24 h 256"/>
                    <a:gd name="T38" fmla="*/ 25 w 256"/>
                    <a:gd name="T39" fmla="*/ 17 h 256"/>
                    <a:gd name="T40" fmla="*/ 43 w 256"/>
                    <a:gd name="T41" fmla="*/ 27 h 256"/>
                    <a:gd name="T42" fmla="*/ 48 w 256"/>
                    <a:gd name="T43" fmla="*/ 13 h 256"/>
                    <a:gd name="T44" fmla="*/ 23 w 256"/>
                    <a:gd name="T45" fmla="*/ 5 h 256"/>
                    <a:gd name="T46" fmla="*/ 231 w 256"/>
                    <a:gd name="T47" fmla="*/ 141 h 256"/>
                    <a:gd name="T48" fmla="*/ 207 w 256"/>
                    <a:gd name="T49" fmla="*/ 134 h 256"/>
                    <a:gd name="T50" fmla="*/ 222 w 256"/>
                    <a:gd name="T51" fmla="*/ 154 h 256"/>
                    <a:gd name="T52" fmla="*/ 233 w 256"/>
                    <a:gd name="T53" fmla="*/ 152 h 256"/>
                    <a:gd name="T54" fmla="*/ 32 w 256"/>
                    <a:gd name="T55" fmla="*/ 80 h 256"/>
                    <a:gd name="T56" fmla="*/ 8 w 256"/>
                    <a:gd name="T57" fmla="*/ 72 h 256"/>
                    <a:gd name="T58" fmla="*/ 8 w 256"/>
                    <a:gd name="T59" fmla="*/ 88 h 256"/>
                    <a:gd name="T60" fmla="*/ 32 w 256"/>
                    <a:gd name="T61" fmla="*/ 80 h 256"/>
                    <a:gd name="T62" fmla="*/ 218 w 256"/>
                    <a:gd name="T63" fmla="*/ 26 h 256"/>
                    <a:gd name="T64" fmla="*/ 233 w 256"/>
                    <a:gd name="T65" fmla="*/ 5 h 256"/>
                    <a:gd name="T66" fmla="*/ 209 w 256"/>
                    <a:gd name="T67" fmla="*/ 13 h 256"/>
                    <a:gd name="T68" fmla="*/ 214 w 256"/>
                    <a:gd name="T69" fmla="*/ 27 h 256"/>
                    <a:gd name="T70" fmla="*/ 232 w 256"/>
                    <a:gd name="T71" fmla="*/ 72 h 256"/>
                    <a:gd name="T72" fmla="*/ 232 w 256"/>
                    <a:gd name="T73" fmla="*/ 88 h 256"/>
                    <a:gd name="T74" fmla="*/ 256 w 256"/>
                    <a:gd name="T75" fmla="*/ 80 h 256"/>
                    <a:gd name="T76" fmla="*/ 39 w 256"/>
                    <a:gd name="T77" fmla="*/ 132 h 256"/>
                    <a:gd name="T78" fmla="*/ 23 w 256"/>
                    <a:gd name="T79" fmla="*/ 152 h 256"/>
                    <a:gd name="T80" fmla="*/ 35 w 256"/>
                    <a:gd name="T81" fmla="*/ 154 h 256"/>
                    <a:gd name="T82" fmla="*/ 50 w 256"/>
                    <a:gd name="T83" fmla="*/ 134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56" h="256">
                      <a:moveTo>
                        <a:pt x="96" y="208"/>
                      </a:moveTo>
                      <a:cubicBezTo>
                        <a:pt x="160" y="208"/>
                        <a:pt x="160" y="208"/>
                        <a:pt x="160" y="208"/>
                      </a:cubicBezTo>
                      <a:cubicBezTo>
                        <a:pt x="165" y="208"/>
                        <a:pt x="168" y="204"/>
                        <a:pt x="168" y="200"/>
                      </a:cubicBezTo>
                      <a:cubicBezTo>
                        <a:pt x="168" y="195"/>
                        <a:pt x="165" y="192"/>
                        <a:pt x="160" y="192"/>
                      </a:cubicBezTo>
                      <a:cubicBezTo>
                        <a:pt x="96" y="192"/>
                        <a:pt x="96" y="192"/>
                        <a:pt x="96" y="192"/>
                      </a:cubicBezTo>
                      <a:cubicBezTo>
                        <a:pt x="92" y="192"/>
                        <a:pt x="88" y="195"/>
                        <a:pt x="88" y="200"/>
                      </a:cubicBezTo>
                      <a:cubicBezTo>
                        <a:pt x="88" y="204"/>
                        <a:pt x="92" y="208"/>
                        <a:pt x="96" y="208"/>
                      </a:cubicBezTo>
                      <a:close/>
                      <a:moveTo>
                        <a:pt x="160" y="216"/>
                      </a:moveTo>
                      <a:cubicBezTo>
                        <a:pt x="96" y="216"/>
                        <a:pt x="96" y="216"/>
                        <a:pt x="96" y="216"/>
                      </a:cubicBezTo>
                      <a:cubicBezTo>
                        <a:pt x="92" y="216"/>
                        <a:pt x="88" y="219"/>
                        <a:pt x="88" y="224"/>
                      </a:cubicBezTo>
                      <a:cubicBezTo>
                        <a:pt x="88" y="228"/>
                        <a:pt x="92" y="232"/>
                        <a:pt x="96" y="232"/>
                      </a:cubicBezTo>
                      <a:cubicBezTo>
                        <a:pt x="160" y="232"/>
                        <a:pt x="160" y="232"/>
                        <a:pt x="160" y="232"/>
                      </a:cubicBezTo>
                      <a:cubicBezTo>
                        <a:pt x="165" y="232"/>
                        <a:pt x="168" y="228"/>
                        <a:pt x="168" y="224"/>
                      </a:cubicBezTo>
                      <a:cubicBezTo>
                        <a:pt x="168" y="219"/>
                        <a:pt x="165" y="216"/>
                        <a:pt x="160" y="216"/>
                      </a:cubicBezTo>
                      <a:close/>
                      <a:moveTo>
                        <a:pt x="128" y="256"/>
                      </a:moveTo>
                      <a:cubicBezTo>
                        <a:pt x="142" y="256"/>
                        <a:pt x="152" y="249"/>
                        <a:pt x="152" y="240"/>
                      </a:cubicBezTo>
                      <a:cubicBezTo>
                        <a:pt x="104" y="240"/>
                        <a:pt x="104" y="240"/>
                        <a:pt x="104" y="240"/>
                      </a:cubicBezTo>
                      <a:cubicBezTo>
                        <a:pt x="104" y="249"/>
                        <a:pt x="115" y="256"/>
                        <a:pt x="128" y="256"/>
                      </a:cubicBezTo>
                      <a:close/>
                      <a:moveTo>
                        <a:pt x="128" y="0"/>
                      </a:moveTo>
                      <a:cubicBezTo>
                        <a:pt x="84" y="0"/>
                        <a:pt x="48" y="36"/>
                        <a:pt x="48" y="80"/>
                      </a:cubicBezTo>
                      <a:cubicBezTo>
                        <a:pt x="48" y="104"/>
                        <a:pt x="59" y="125"/>
                        <a:pt x="75" y="140"/>
                      </a:cubicBezTo>
                      <a:cubicBezTo>
                        <a:pt x="83" y="146"/>
                        <a:pt x="88" y="156"/>
                        <a:pt x="88" y="16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8"/>
                        <a:pt x="89" y="180"/>
                        <a:pt x="91" y="182"/>
                      </a:cubicBezTo>
                      <a:cubicBezTo>
                        <a:pt x="92" y="183"/>
                        <a:pt x="94" y="184"/>
                        <a:pt x="96" y="184"/>
                      </a:cubicBezTo>
                      <a:cubicBezTo>
                        <a:pt x="160" y="184"/>
                        <a:pt x="160" y="184"/>
                        <a:pt x="160" y="184"/>
                      </a:cubicBezTo>
                      <a:cubicBezTo>
                        <a:pt x="162" y="184"/>
                        <a:pt x="164" y="183"/>
                        <a:pt x="166" y="182"/>
                      </a:cubicBezTo>
                      <a:cubicBezTo>
                        <a:pt x="168" y="180"/>
                        <a:pt x="168" y="178"/>
                        <a:pt x="168" y="176"/>
                      </a:cubicBezTo>
                      <a:cubicBezTo>
                        <a:pt x="168" y="166"/>
                        <a:pt x="168" y="166"/>
                        <a:pt x="168" y="166"/>
                      </a:cubicBezTo>
                      <a:cubicBezTo>
                        <a:pt x="168" y="156"/>
                        <a:pt x="174" y="146"/>
                        <a:pt x="181" y="140"/>
                      </a:cubicBezTo>
                      <a:cubicBezTo>
                        <a:pt x="198" y="125"/>
                        <a:pt x="208" y="104"/>
                        <a:pt x="208" y="80"/>
                      </a:cubicBezTo>
                      <a:cubicBezTo>
                        <a:pt x="208" y="36"/>
                        <a:pt x="173" y="0"/>
                        <a:pt x="128" y="0"/>
                      </a:cubicBezTo>
                      <a:close/>
                      <a:moveTo>
                        <a:pt x="128" y="32"/>
                      </a:moveTo>
                      <a:cubicBezTo>
                        <a:pt x="102" y="32"/>
                        <a:pt x="80" y="53"/>
                        <a:pt x="80" y="80"/>
                      </a:cubicBezTo>
                      <a:cubicBezTo>
                        <a:pt x="80" y="84"/>
                        <a:pt x="77" y="88"/>
                        <a:pt x="72" y="88"/>
                      </a:cubicBezTo>
                      <a:cubicBezTo>
                        <a:pt x="68" y="88"/>
                        <a:pt x="64" y="84"/>
                        <a:pt x="64" y="80"/>
                      </a:cubicBezTo>
                      <a:cubicBezTo>
                        <a:pt x="64" y="45"/>
                        <a:pt x="93" y="16"/>
                        <a:pt x="128" y="16"/>
                      </a:cubicBezTo>
                      <a:cubicBezTo>
                        <a:pt x="133" y="16"/>
                        <a:pt x="136" y="19"/>
                        <a:pt x="136" y="24"/>
                      </a:cubicBezTo>
                      <a:cubicBezTo>
                        <a:pt x="136" y="28"/>
                        <a:pt x="133" y="32"/>
                        <a:pt x="128" y="32"/>
                      </a:cubicBezTo>
                      <a:close/>
                      <a:moveTo>
                        <a:pt x="25" y="17"/>
                      </a:move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40" y="27"/>
                        <a:pt x="42" y="27"/>
                        <a:pt x="43" y="27"/>
                      </a:cubicBezTo>
                      <a:cubicBezTo>
                        <a:pt x="46" y="27"/>
                        <a:pt x="48" y="26"/>
                        <a:pt x="50" y="24"/>
                      </a:cubicBezTo>
                      <a:cubicBezTo>
                        <a:pt x="52" y="20"/>
                        <a:pt x="51" y="15"/>
                        <a:pt x="48" y="1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1" y="1"/>
                        <a:pt x="26" y="2"/>
                        <a:pt x="23" y="5"/>
                      </a:cubicBezTo>
                      <a:cubicBezTo>
                        <a:pt x="21" y="9"/>
                        <a:pt x="22" y="14"/>
                        <a:pt x="25" y="17"/>
                      </a:cubicBezTo>
                      <a:close/>
                      <a:moveTo>
                        <a:pt x="231" y="141"/>
                      </a:moveTo>
                      <a:cubicBezTo>
                        <a:pt x="218" y="132"/>
                        <a:pt x="218" y="132"/>
                        <a:pt x="218" y="132"/>
                      </a:cubicBezTo>
                      <a:cubicBezTo>
                        <a:pt x="214" y="129"/>
                        <a:pt x="210" y="130"/>
                        <a:pt x="207" y="134"/>
                      </a:cubicBezTo>
                      <a:cubicBezTo>
                        <a:pt x="204" y="138"/>
                        <a:pt x="205" y="143"/>
                        <a:pt x="209" y="145"/>
                      </a:cubicBezTo>
                      <a:cubicBezTo>
                        <a:pt x="222" y="154"/>
                        <a:pt x="222" y="154"/>
                        <a:pt x="222" y="154"/>
                      </a:cubicBezTo>
                      <a:cubicBezTo>
                        <a:pt x="223" y="155"/>
                        <a:pt x="225" y="156"/>
                        <a:pt x="227" y="156"/>
                      </a:cubicBezTo>
                      <a:cubicBezTo>
                        <a:pt x="229" y="156"/>
                        <a:pt x="232" y="155"/>
                        <a:pt x="233" y="152"/>
                      </a:cubicBezTo>
                      <a:cubicBezTo>
                        <a:pt x="236" y="149"/>
                        <a:pt x="235" y="144"/>
                        <a:pt x="231" y="141"/>
                      </a:cubicBezTo>
                      <a:close/>
                      <a:moveTo>
                        <a:pt x="32" y="80"/>
                      </a:moveTo>
                      <a:cubicBezTo>
                        <a:pt x="32" y="75"/>
                        <a:pt x="29" y="72"/>
                        <a:pt x="24" y="72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4" y="72"/>
                        <a:pt x="0" y="75"/>
                        <a:pt x="0" y="80"/>
                      </a:cubicBezTo>
                      <a:cubicBezTo>
                        <a:pt x="0" y="84"/>
                        <a:pt x="4" y="88"/>
                        <a:pt x="8" y="88"/>
                      </a:cubicBezTo>
                      <a:cubicBezTo>
                        <a:pt x="24" y="88"/>
                        <a:pt x="24" y="88"/>
                        <a:pt x="24" y="88"/>
                      </a:cubicBezTo>
                      <a:cubicBezTo>
                        <a:pt x="29" y="88"/>
                        <a:pt x="32" y="84"/>
                        <a:pt x="32" y="80"/>
                      </a:cubicBezTo>
                      <a:close/>
                      <a:moveTo>
                        <a:pt x="214" y="27"/>
                      </a:moveTo>
                      <a:cubicBezTo>
                        <a:pt x="215" y="27"/>
                        <a:pt x="217" y="27"/>
                        <a:pt x="218" y="26"/>
                      </a:cubicBezTo>
                      <a:cubicBezTo>
                        <a:pt x="231" y="17"/>
                        <a:pt x="231" y="17"/>
                        <a:pt x="231" y="17"/>
                      </a:cubicBezTo>
                      <a:cubicBezTo>
                        <a:pt x="235" y="14"/>
                        <a:pt x="236" y="9"/>
                        <a:pt x="233" y="5"/>
                      </a:cubicBezTo>
                      <a:cubicBezTo>
                        <a:pt x="231" y="2"/>
                        <a:pt x="226" y="1"/>
                        <a:pt x="222" y="4"/>
                      </a:cubicBezTo>
                      <a:cubicBezTo>
                        <a:pt x="209" y="13"/>
                        <a:pt x="209" y="13"/>
                        <a:pt x="209" y="13"/>
                      </a:cubicBezTo>
                      <a:cubicBezTo>
                        <a:pt x="205" y="15"/>
                        <a:pt x="204" y="20"/>
                        <a:pt x="207" y="24"/>
                      </a:cubicBezTo>
                      <a:cubicBezTo>
                        <a:pt x="209" y="26"/>
                        <a:pt x="211" y="27"/>
                        <a:pt x="214" y="27"/>
                      </a:cubicBezTo>
                      <a:close/>
                      <a:moveTo>
                        <a:pt x="248" y="72"/>
                      </a:moveTo>
                      <a:cubicBezTo>
                        <a:pt x="232" y="72"/>
                        <a:pt x="232" y="72"/>
                        <a:pt x="232" y="72"/>
                      </a:cubicBezTo>
                      <a:cubicBezTo>
                        <a:pt x="228" y="72"/>
                        <a:pt x="224" y="75"/>
                        <a:pt x="224" y="80"/>
                      </a:cubicBezTo>
                      <a:cubicBezTo>
                        <a:pt x="224" y="84"/>
                        <a:pt x="228" y="88"/>
                        <a:pt x="232" y="88"/>
                      </a:cubicBezTo>
                      <a:cubicBezTo>
                        <a:pt x="248" y="88"/>
                        <a:pt x="248" y="88"/>
                        <a:pt x="248" y="88"/>
                      </a:cubicBezTo>
                      <a:cubicBezTo>
                        <a:pt x="253" y="88"/>
                        <a:pt x="256" y="84"/>
                        <a:pt x="256" y="80"/>
                      </a:cubicBezTo>
                      <a:cubicBezTo>
                        <a:pt x="256" y="75"/>
                        <a:pt x="253" y="72"/>
                        <a:pt x="248" y="72"/>
                      </a:cubicBezTo>
                      <a:close/>
                      <a:moveTo>
                        <a:pt x="39" y="132"/>
                      </a:moveTo>
                      <a:cubicBezTo>
                        <a:pt x="25" y="141"/>
                        <a:pt x="25" y="141"/>
                        <a:pt x="25" y="141"/>
                      </a:cubicBezTo>
                      <a:cubicBezTo>
                        <a:pt x="22" y="144"/>
                        <a:pt x="21" y="149"/>
                        <a:pt x="23" y="152"/>
                      </a:cubicBezTo>
                      <a:cubicBezTo>
                        <a:pt x="25" y="155"/>
                        <a:pt x="28" y="156"/>
                        <a:pt x="30" y="156"/>
                      </a:cubicBezTo>
                      <a:cubicBezTo>
                        <a:pt x="32" y="156"/>
                        <a:pt x="33" y="155"/>
                        <a:pt x="35" y="154"/>
                      </a:cubicBezTo>
                      <a:cubicBezTo>
                        <a:pt x="48" y="145"/>
                        <a:pt x="48" y="145"/>
                        <a:pt x="48" y="145"/>
                      </a:cubicBezTo>
                      <a:cubicBezTo>
                        <a:pt x="51" y="143"/>
                        <a:pt x="52" y="138"/>
                        <a:pt x="50" y="134"/>
                      </a:cubicBezTo>
                      <a:cubicBezTo>
                        <a:pt x="47" y="130"/>
                        <a:pt x="42" y="129"/>
                        <a:pt x="39" y="1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400" dirty="0">
                    <a:solidFill>
                      <a:srgbClr val="7F7F7F"/>
                    </a:solidFill>
                    <a:latin typeface="Arial"/>
                    <a:ea typeface="ヒラギノ角ゴ Pro W3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33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3399" y="77283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Workday High Level Timeline- Tim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32195" y="1031429"/>
            <a:ext cx="8631548" cy="5690046"/>
            <a:chOff x="609600" y="1193354"/>
            <a:chExt cx="8631548" cy="5690046"/>
          </a:xfrm>
        </p:grpSpPr>
        <p:grpSp>
          <p:nvGrpSpPr>
            <p:cNvPr id="16" name="Group 15"/>
            <p:cNvGrpSpPr/>
            <p:nvPr/>
          </p:nvGrpSpPr>
          <p:grpSpPr>
            <a:xfrm>
              <a:off x="609600" y="1594155"/>
              <a:ext cx="7861300" cy="5289245"/>
              <a:chOff x="609600" y="1581455"/>
              <a:chExt cx="7861300" cy="5289245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524500" y="1600200"/>
                <a:ext cx="0" cy="5257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413500" y="1911760"/>
                <a:ext cx="0" cy="49589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480300" y="1897405"/>
                <a:ext cx="0" cy="49478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470900" y="1600200"/>
                <a:ext cx="0" cy="5257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597400" y="1600200"/>
                <a:ext cx="0" cy="5257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670300" y="1600200"/>
                <a:ext cx="0" cy="5257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679700" y="1600200"/>
                <a:ext cx="0" cy="5257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09600" y="1581455"/>
                <a:ext cx="0" cy="5257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676400" y="1600200"/>
                <a:ext cx="0" cy="5257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609600" y="6845300"/>
                <a:ext cx="78613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51"/>
            <p:cNvGrpSpPr/>
            <p:nvPr/>
          </p:nvGrpSpPr>
          <p:grpSpPr>
            <a:xfrm>
              <a:off x="622301" y="1193354"/>
              <a:ext cx="5772863" cy="716751"/>
              <a:chOff x="381001" y="838200"/>
              <a:chExt cx="5943978" cy="759985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388276" y="838200"/>
                <a:ext cx="2111107" cy="342455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kern="0" dirty="0" smtClean="0">
                    <a:solidFill>
                      <a:sysClr val="windowText" lastClr="000000"/>
                    </a:solidFill>
                  </a:rPr>
                  <a:t>2015</a:t>
                </a:r>
                <a:endParaRPr lang="en-US" sz="140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2521210" y="838200"/>
                <a:ext cx="3803768" cy="460742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kern="0" dirty="0" smtClean="0">
                    <a:solidFill>
                      <a:sysClr val="windowText" lastClr="000000"/>
                    </a:solidFill>
                  </a:rPr>
                  <a:t>2016</a:t>
                </a:r>
                <a:endParaRPr lang="en-US" sz="140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381001" y="1195875"/>
                <a:ext cx="1086083" cy="40231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kern="0" dirty="0" smtClean="0">
                    <a:solidFill>
                      <a:sysClr val="window" lastClr="FFFFFF"/>
                    </a:solidFill>
                  </a:rPr>
                  <a:t>Jul - Sept</a:t>
                </a:r>
                <a:endParaRPr lang="en-US" sz="1400" b="1" kern="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66346" y="1195875"/>
                <a:ext cx="1033038" cy="388872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kern="0" dirty="0" smtClean="0">
                    <a:solidFill>
                      <a:sysClr val="window" lastClr="FFFFFF"/>
                    </a:solidFill>
                  </a:rPr>
                  <a:t>Oct - Dec</a:t>
                </a:r>
                <a:endParaRPr lang="en-US" sz="1400" b="1" kern="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2500863" y="1195875"/>
                <a:ext cx="1021052" cy="388872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kern="0" dirty="0" smtClean="0">
                    <a:solidFill>
                      <a:sysClr val="window" lastClr="FFFFFF"/>
                    </a:solidFill>
                  </a:rPr>
                  <a:t>Jan - Mar</a:t>
                </a:r>
                <a:endParaRPr lang="en-US" sz="1400" b="1" kern="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3515374" y="1207980"/>
                <a:ext cx="959496" cy="376768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kern="0" dirty="0" smtClean="0">
                    <a:solidFill>
                      <a:sysClr val="window" lastClr="FFFFFF"/>
                    </a:solidFill>
                  </a:rPr>
                  <a:t>Apr - June</a:t>
                </a:r>
                <a:endParaRPr lang="en-US" sz="1400" b="1" kern="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473391" y="1207980"/>
                <a:ext cx="948786" cy="371328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kern="0" dirty="0" smtClean="0">
                    <a:solidFill>
                      <a:sysClr val="window" lastClr="FFFFFF"/>
                    </a:solidFill>
                  </a:rPr>
                  <a:t>Jul - Sept</a:t>
                </a:r>
                <a:endParaRPr lang="en-US" sz="1400" b="1" kern="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5436731" y="1207981"/>
                <a:ext cx="888248" cy="371326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kern="0" dirty="0" smtClean="0">
                    <a:solidFill>
                      <a:sysClr val="window" lastClr="FFFFFF"/>
                    </a:solidFill>
                  </a:rPr>
                  <a:t>Oct - Dec</a:t>
                </a:r>
                <a:endParaRPr lang="en-US" sz="1400" b="1" kern="0" dirty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6421999" y="1206027"/>
              <a:ext cx="2050333" cy="322973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Text" lastClr="000000"/>
                  </a:solidFill>
                </a:rPr>
                <a:t>2017</a:t>
              </a:r>
              <a:endParaRPr lang="en-US" sz="14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14933" y="1543355"/>
              <a:ext cx="1054817" cy="348946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</a:rPr>
                <a:t>Jan - Mar</a:t>
              </a:r>
              <a:endParaRPr lang="en-US" sz="14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69033" y="1543355"/>
              <a:ext cx="1003299" cy="340772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</a:rPr>
                <a:t>Apr - Jun</a:t>
              </a:r>
              <a:endParaRPr lang="en-US" sz="14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622300" y="1924460"/>
              <a:ext cx="859399" cy="1136240"/>
            </a:xfrm>
            <a:prstGeom prst="rightArrow">
              <a:avLst/>
            </a:prstGeom>
            <a:gradFill rotWithShape="1">
              <a:gsLst>
                <a:gs pos="0">
                  <a:srgbClr val="1F497D">
                    <a:lumMod val="20000"/>
                    <a:lumOff val="8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algn="ctr"/>
              <a:endParaRPr lang="en-US" sz="1600" b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24142" y="2614331"/>
              <a:ext cx="6870699" cy="2049878"/>
              <a:chOff x="1024142" y="2806700"/>
              <a:chExt cx="6870699" cy="2049878"/>
            </a:xfrm>
          </p:grpSpPr>
          <p:sp>
            <p:nvSpPr>
              <p:cNvPr id="18" name="Pentagon 17"/>
              <p:cNvSpPr/>
              <p:nvPr/>
            </p:nvSpPr>
            <p:spPr>
              <a:xfrm>
                <a:off x="1024142" y="3313042"/>
                <a:ext cx="4881358" cy="1051413"/>
              </a:xfrm>
              <a:prstGeom prst="homePlat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algn="ctr"/>
                <a:r>
                  <a:rPr lang="en-US" sz="1600" b="1" kern="0" dirty="0">
                    <a:solidFill>
                      <a:sysClr val="windowText" lastClr="000000"/>
                    </a:solidFill>
                  </a:rPr>
                  <a:t>Benefits, Compensation, Payroll, Performance </a:t>
                </a:r>
                <a:r>
                  <a:rPr lang="en-US" sz="1600" b="1" kern="0" dirty="0" err="1">
                    <a:solidFill>
                      <a:sysClr val="windowText" lastClr="000000"/>
                    </a:solidFill>
                  </a:rPr>
                  <a:t>Mgt</a:t>
                </a:r>
                <a:r>
                  <a:rPr lang="en-US" sz="1600" b="1" kern="0" dirty="0">
                    <a:solidFill>
                      <a:sysClr val="windowText" lastClr="000000"/>
                    </a:solidFill>
                  </a:rPr>
                  <a:t>, Talent Acquisition, Employee Self Service</a:t>
                </a:r>
              </a:p>
            </p:txBody>
          </p:sp>
          <p:sp>
            <p:nvSpPr>
              <p:cNvPr id="20" name="Notched Right Arrow 19"/>
              <p:cNvSpPr/>
              <p:nvPr/>
            </p:nvSpPr>
            <p:spPr>
              <a:xfrm>
                <a:off x="5393299" y="2896110"/>
                <a:ext cx="1045804" cy="1960468"/>
              </a:xfrm>
              <a:prstGeom prst="notchedRightArrow">
                <a:avLst>
                  <a:gd name="adj1" fmla="val 50000"/>
                  <a:gd name="adj2" fmla="val 4635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vert="vert270" rtlCol="0" anchor="ctr"/>
              <a:lstStyle/>
              <a:p>
                <a:pPr algn="ctr"/>
                <a:r>
                  <a:rPr lang="en-US" sz="1400" b="1" kern="0" dirty="0">
                    <a:solidFill>
                      <a:sysClr val="windowText" lastClr="000000"/>
                    </a:solidFill>
                  </a:rPr>
                  <a:t>Training</a:t>
                </a:r>
                <a:endParaRPr lang="en-US" sz="90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Diamond 20"/>
              <p:cNvSpPr/>
              <p:nvPr/>
            </p:nvSpPr>
            <p:spPr>
              <a:xfrm>
                <a:off x="6294999" y="3655944"/>
                <a:ext cx="283601" cy="393205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algn="ctr"/>
                <a:endParaRPr lang="en-US" sz="160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96598" y="2806700"/>
                <a:ext cx="14982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Go Live </a:t>
                </a:r>
              </a:p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</a:rPr>
                  <a:t>Dec 17, 2016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759893" y="3897409"/>
              <a:ext cx="6481255" cy="2587465"/>
              <a:chOff x="2751698" y="4231857"/>
              <a:chExt cx="6481255" cy="2587465"/>
            </a:xfrm>
          </p:grpSpPr>
          <p:sp>
            <p:nvSpPr>
              <p:cNvPr id="24" name="Pentagon 23"/>
              <p:cNvSpPr/>
              <p:nvPr/>
            </p:nvSpPr>
            <p:spPr>
              <a:xfrm>
                <a:off x="2751698" y="5258482"/>
                <a:ext cx="5300102" cy="10796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algn="ctr"/>
                <a:r>
                  <a:rPr lang="en-US" sz="1600" b="1" kern="0" dirty="0">
                    <a:solidFill>
                      <a:sysClr val="windowText" lastClr="000000"/>
                    </a:solidFill>
                  </a:rPr>
                  <a:t>Accounting, Assets </a:t>
                </a:r>
                <a:r>
                  <a:rPr lang="en-US" sz="1600" b="1" kern="0" dirty="0" err="1">
                    <a:solidFill>
                      <a:sysClr val="windowText" lastClr="000000"/>
                    </a:solidFill>
                  </a:rPr>
                  <a:t>Mgt</a:t>
                </a:r>
                <a:r>
                  <a:rPr lang="en-US" sz="1600" b="1" kern="0" dirty="0">
                    <a:solidFill>
                      <a:sysClr val="windowText" lastClr="000000"/>
                    </a:solidFill>
                  </a:rPr>
                  <a:t>, Budgets, Expenses,               Grants </a:t>
                </a:r>
                <a:r>
                  <a:rPr lang="en-US" sz="1600" b="1" kern="0" dirty="0" err="1">
                    <a:solidFill>
                      <a:sysClr val="windowText" lastClr="000000"/>
                    </a:solidFill>
                  </a:rPr>
                  <a:t>Mgt</a:t>
                </a:r>
                <a:r>
                  <a:rPr lang="en-US" sz="1600" b="1" kern="0" dirty="0">
                    <a:solidFill>
                      <a:sysClr val="windowText" lastClr="000000"/>
                    </a:solidFill>
                  </a:rPr>
                  <a:t>, Procurement, Vendor Self Service </a:t>
                </a:r>
              </a:p>
            </p:txBody>
          </p:sp>
          <p:sp>
            <p:nvSpPr>
              <p:cNvPr id="25" name="Notched Right Arrow 24"/>
              <p:cNvSpPr/>
              <p:nvPr/>
            </p:nvSpPr>
            <p:spPr>
              <a:xfrm>
                <a:off x="7555991" y="4793077"/>
                <a:ext cx="876808" cy="2026245"/>
              </a:xfrm>
              <a:prstGeom prst="notchedRightArrow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vert="vert270" rtlCol="0" anchor="ctr"/>
              <a:lstStyle/>
              <a:p>
                <a:pPr algn="ctr"/>
                <a:r>
                  <a:rPr lang="en-US" sz="1400" b="1" kern="0" dirty="0">
                    <a:solidFill>
                      <a:sysClr val="windowText" lastClr="000000"/>
                    </a:solidFill>
                  </a:rPr>
                  <a:t>Training</a:t>
                </a:r>
              </a:p>
            </p:txBody>
          </p:sp>
          <p:sp>
            <p:nvSpPr>
              <p:cNvPr id="61" name="Diamond 60"/>
              <p:cNvSpPr/>
              <p:nvPr/>
            </p:nvSpPr>
            <p:spPr>
              <a:xfrm>
                <a:off x="8303699" y="5609596"/>
                <a:ext cx="283601" cy="393205"/>
              </a:xfrm>
              <a:prstGeom prst="diamond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algn="ctr"/>
                <a:endParaRPr lang="en-US" sz="160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886647" y="4231857"/>
                <a:ext cx="13463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Go Live </a:t>
                </a:r>
              </a:p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July 1, 2017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456353" y="1871427"/>
              <a:ext cx="1346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Program Alignment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EF7A-ACC6-4679-9C19-6CEBDFC7F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3680878" y="1444368"/>
            <a:ext cx="522511" cy="39756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4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84" y="33175"/>
            <a:ext cx="7822016" cy="870902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Workday Benefits- Tim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7243391"/>
              </p:ext>
            </p:extLst>
          </p:nvPr>
        </p:nvGraphicFramePr>
        <p:xfrm>
          <a:off x="1524000" y="1005677"/>
          <a:ext cx="7267303" cy="578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27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Workday Support Network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1" dirty="0" smtClean="0">
                <a:latin typeface="Calibri" panose="020F0502020204030204" pitchFamily="34" charset="0"/>
              </a:rPr>
              <a:t>Jessica Thomas, CMSD Change Support Manager</a:t>
            </a:r>
            <a:endParaRPr lang="en-US" b="0" i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03" y="4509953"/>
            <a:ext cx="2640208" cy="199816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sz="28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Communication</a:t>
            </a:r>
            <a:r>
              <a:rPr lang="en-US" sz="2800" kern="0" dirty="0">
                <a:latin typeface="Calibri" panose="020F0502020204030204" pitchFamily="34" charset="0"/>
                <a:ea typeface="ＭＳ Ｐゴシック" charset="-128"/>
              </a:rPr>
              <a:t>– </a:t>
            </a:r>
            <a:r>
              <a:rPr lang="en-US" sz="2800" kern="0" dirty="0" smtClean="0">
                <a:latin typeface="Calibri" panose="020F0502020204030204" pitchFamily="34" charset="0"/>
                <a:ea typeface="ＭＳ Ｐゴシック" charset="-128"/>
              </a:rPr>
              <a:t>information around projects (</a:t>
            </a:r>
            <a:r>
              <a:rPr lang="en-US" sz="2800" dirty="0" smtClean="0">
                <a:latin typeface="Calibri" panose="020F0502020204030204" pitchFamily="34" charset="0"/>
              </a:rPr>
              <a:t>what</a:t>
            </a:r>
            <a:r>
              <a:rPr lang="en-US" sz="2800" dirty="0">
                <a:latin typeface="Calibri" panose="020F0502020204030204" pitchFamily="34" charset="0"/>
              </a:rPr>
              <a:t>, who, where, when</a:t>
            </a:r>
            <a:r>
              <a:rPr lang="en-US" sz="2800" dirty="0" smtClean="0">
                <a:latin typeface="Calibri" panose="020F0502020204030204" pitchFamily="34" charset="0"/>
              </a:rPr>
              <a:t>, how) is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 always clear or sufficient</a:t>
            </a:r>
            <a:r>
              <a:rPr lang="en-US" sz="2800" kern="0" dirty="0" smtClean="0">
                <a:latin typeface="Calibri" panose="020F0502020204030204" pitchFamily="34" charset="0"/>
                <a:ea typeface="ＭＳ Ｐゴシック" charset="-128"/>
              </a:rPr>
              <a:t>; </a:t>
            </a:r>
            <a:endParaRPr lang="en-US" sz="2800" kern="0" dirty="0">
              <a:latin typeface="Calibri" panose="020F0502020204030204" pitchFamily="34" charset="0"/>
              <a:ea typeface="ＭＳ Ｐゴシック" charset="-128"/>
            </a:endParaRP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sz="28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Support</a:t>
            </a:r>
            <a:r>
              <a:rPr lang="en-US" sz="2800" i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lang="en-US" sz="2800" kern="0" dirty="0" smtClean="0">
                <a:latin typeface="Calibri" panose="020F0502020204030204" pitchFamily="34" charset="0"/>
                <a:ea typeface="ＭＳ Ｐゴシック" charset="-128"/>
              </a:rPr>
              <a:t>– employees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don’t</a:t>
            </a:r>
            <a:r>
              <a:rPr lang="en-US" sz="2800" kern="0" dirty="0" smtClean="0">
                <a:latin typeface="Calibri" panose="020F0502020204030204" pitchFamily="34" charset="0"/>
                <a:ea typeface="ＭＳ Ｐゴシック" charset="-128"/>
              </a:rPr>
              <a:t> always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feel there is enough support </a:t>
            </a:r>
            <a:r>
              <a:rPr lang="en-US" sz="2800" kern="0" dirty="0" smtClean="0">
                <a:latin typeface="Calibri" panose="020F0502020204030204" pitchFamily="34" charset="0"/>
                <a:ea typeface="ＭＳ Ｐゴシック" charset="-128"/>
              </a:rPr>
              <a:t>when new tools are implemented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sz="2800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Training</a:t>
            </a:r>
            <a:r>
              <a:rPr lang="en-US" sz="2800" kern="0" dirty="0">
                <a:latin typeface="Calibri" panose="020F0502020204030204" pitchFamily="34" charset="0"/>
                <a:ea typeface="ＭＳ Ｐゴシック" charset="-128"/>
              </a:rPr>
              <a:t>– 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desire</a:t>
            </a:r>
            <a:r>
              <a:rPr lang="en-US" sz="2800" kern="0" dirty="0">
                <a:latin typeface="Calibri" panose="020F0502020204030204" pitchFamily="34" charset="0"/>
                <a:ea typeface="ＭＳ Ｐゴシック" charset="-128"/>
              </a:rPr>
              <a:t> for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hands-on</a:t>
            </a:r>
            <a:r>
              <a:rPr lang="en-US" sz="2800" kern="0" dirty="0" smtClean="0">
                <a:latin typeface="Calibri" panose="020F0502020204030204" pitchFamily="34" charset="0"/>
                <a:ea typeface="ＭＳ Ｐゴシック" charset="-128"/>
              </a:rPr>
              <a:t> effective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training</a:t>
            </a:r>
            <a:r>
              <a:rPr lang="en-US" sz="2800" kern="0" dirty="0" smtClean="0">
                <a:latin typeface="Calibri" panose="020F0502020204030204" pitchFamily="34" charset="0"/>
                <a:ea typeface="ＭＳ Ｐゴシック" charset="-128"/>
              </a:rPr>
              <a:t> before and after go-live</a:t>
            </a:r>
            <a:endParaRPr lang="en-US" sz="2800" kern="0" dirty="0">
              <a:latin typeface="Calibri" panose="020F0502020204030204" pitchFamily="34" charset="0"/>
              <a:ea typeface="ＭＳ Ｐゴシック" charset="-128"/>
            </a:endParaRPr>
          </a:p>
          <a:p>
            <a:pPr marL="457200" lvl="1" indent="0">
              <a:spcBef>
                <a:spcPts val="1200"/>
              </a:spcBef>
              <a:buClr>
                <a:schemeClr val="bg2"/>
              </a:buClr>
              <a:buNone/>
            </a:pPr>
            <a:r>
              <a:rPr lang="en-US" sz="2800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Employee Involvement</a:t>
            </a:r>
            <a:r>
              <a:rPr lang="en-US" sz="2800" kern="0" dirty="0">
                <a:latin typeface="Calibri" panose="020F0502020204030204" pitchFamily="34" charset="0"/>
                <a:ea typeface="ＭＳ Ｐゴシック" charset="-128"/>
              </a:rPr>
              <a:t>– </a:t>
            </a:r>
            <a:r>
              <a:rPr lang="en-US" sz="2800" kern="0" dirty="0" smtClean="0">
                <a:latin typeface="Calibri" panose="020F0502020204030204" pitchFamily="34" charset="0"/>
                <a:ea typeface="ＭＳ Ｐゴシック" charset="-128"/>
              </a:rPr>
              <a:t>important to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gather feedback </a:t>
            </a:r>
            <a:r>
              <a:rPr lang="en-US" sz="2800" kern="0" dirty="0">
                <a:latin typeface="Calibri" panose="020F0502020204030204" pitchFamily="34" charset="0"/>
                <a:ea typeface="ＭＳ Ｐゴシック" charset="-128"/>
              </a:rPr>
              <a:t>from </a:t>
            </a:r>
            <a:r>
              <a:rPr lang="en-US" sz="2800" kern="0" dirty="0" smtClean="0">
                <a:latin typeface="Calibri" panose="020F0502020204030204" pitchFamily="34" charset="0"/>
                <a:ea typeface="ＭＳ Ｐゴシック" charset="-128"/>
              </a:rPr>
              <a:t>and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</a:rPr>
              <a:t>understand perspectives </a:t>
            </a:r>
            <a:r>
              <a:rPr lang="en-US" sz="2800" kern="0" dirty="0" smtClean="0">
                <a:latin typeface="Calibri" panose="020F0502020204030204" pitchFamily="34" charset="0"/>
                <a:ea typeface="ＭＳ Ｐゴシック" charset="-128"/>
              </a:rPr>
              <a:t>from those using the tools</a:t>
            </a:r>
            <a:endParaRPr lang="en-US" sz="2800" kern="0" dirty="0">
              <a:latin typeface="Calibri" panose="020F0502020204030204" pitchFamily="34" charset="0"/>
              <a:ea typeface="ＭＳ Ｐゴシック" charset="-128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Change Readiness Survey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940010" y="609663"/>
            <a:ext cx="9144000" cy="56196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  <a:buFont typeface="Arial" charset="0"/>
              <a:buChar char="●"/>
            </a:pPr>
            <a:endParaRPr lang="en-US" sz="2400" b="0" kern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cdn.someecards.com/someecards/usercards/im-worried-sick-that-these-technology-projects-are-going-to-be-too-easy-to-execute-said-no-one-ever-55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8" y="1289957"/>
            <a:ext cx="7010400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1102123"/>
            <a:ext cx="7651569" cy="55523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Recommendations and Next Steps: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Employee Involvement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Gather feedback from those who are not on the project team but will be doing the day to day work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Talk to employees to better understand the impact of Workday  on their jobs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Involve people from outside the project in Workday testing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Communication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Provide clear information </a:t>
            </a:r>
            <a:r>
              <a:rPr lang="en-US" dirty="0">
                <a:latin typeface="Calibri" panose="020F0502020204030204" pitchFamily="34" charset="0"/>
              </a:rPr>
              <a:t>throughout the life of </a:t>
            </a:r>
            <a:r>
              <a:rPr lang="en-US" dirty="0" smtClean="0">
                <a:latin typeface="Calibri" panose="020F0502020204030204" pitchFamily="34" charset="0"/>
              </a:rPr>
              <a:t>the Workday project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Use a variety of vehicles to communicate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Training and Support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Provide a comprehensive training plan that includes pre and post go-live training and support to use Workday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Workday Processes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Ensure the project team is building efficient processes into Workday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Bring users in to test the processes and provide feedback</a:t>
            </a: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Observations and Opportunities 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229" y="133249"/>
            <a:ext cx="7989027" cy="87090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Workday Change Characteristics by Role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229" y="1221452"/>
            <a:ext cx="7651569" cy="165623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Workday will impact approximately 5,000 employees globally across CMSD.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	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Some will be impacted more than others.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89866"/>
              </p:ext>
            </p:extLst>
          </p:nvPr>
        </p:nvGraphicFramePr>
        <p:xfrm>
          <a:off x="1180899" y="3094990"/>
          <a:ext cx="7360230" cy="3261360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3664130"/>
                <a:gridCol w="1695803"/>
                <a:gridCol w="2000297"/>
              </a:tblGrid>
              <a:tr h="315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Roles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Approx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.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# Employees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Overall Degree of Impact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Payroll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Talent Operations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Talent Management &amp; Acquisition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School Secretaries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Accounting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Principals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Budgeting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(Workday Component)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Cash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Mgt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&amp; Financial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Reporting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IT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Teachers/ Related Service Providers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1777C9-3547-457E-88C3-2DEDD2D8E3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T38T7YSZ\PngThumb-Pointing-finger-3782[1]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38" y="1600200"/>
            <a:ext cx="3869395" cy="406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Represent your area/department 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Good communication </a:t>
            </a:r>
            <a:r>
              <a:rPr lang="en-US" dirty="0">
                <a:latin typeface="Calibri" panose="020F0502020204030204" pitchFamily="34" charset="0"/>
              </a:rPr>
              <a:t>skills to champion Workday and the </a:t>
            </a:r>
            <a:r>
              <a:rPr lang="en-US" dirty="0" smtClean="0">
                <a:latin typeface="Calibri" panose="020F0502020204030204" pitchFamily="34" charset="0"/>
              </a:rPr>
              <a:t>project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Change advocate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Knowledge of organizational structure and business processes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Ability to influence others - strong, informal network of peers</a:t>
            </a:r>
          </a:p>
          <a:p>
            <a:pPr lvl="0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W</a:t>
            </a:r>
            <a:r>
              <a:rPr lang="en-US" dirty="0" smtClean="0">
                <a:latin typeface="Calibri" panose="020F0502020204030204" pitchFamily="34" charset="0"/>
              </a:rPr>
              <a:t>ork effectively with all levels of the organization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Provide exceptional customer service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Ability to identify impact of process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and recommend changes</a:t>
            </a:r>
          </a:p>
          <a:p>
            <a:pPr lvl="0">
              <a:spcAft>
                <a:spcPts val="1200"/>
              </a:spcAft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Why </a:t>
            </a:r>
            <a:r>
              <a:rPr lang="en-US" sz="36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</a:t>
            </a:r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ere You Selected?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02A87B-A7CC-44B7-8772-6915FB445CB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52432597"/>
              </p:ext>
            </p:extLst>
          </p:nvPr>
        </p:nvGraphicFramePr>
        <p:xfrm>
          <a:off x="1307452" y="1417638"/>
          <a:ext cx="6827555" cy="465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What </a:t>
            </a:r>
            <a:r>
              <a:rPr lang="en-US" sz="3600" b="0" dirty="0">
                <a:solidFill>
                  <a:schemeClr val="tx2"/>
                </a:solidFill>
                <a:latin typeface="Calibri" panose="020F0502020204030204" pitchFamily="34" charset="0"/>
              </a:rPr>
              <a:t>W</a:t>
            </a:r>
            <a:r>
              <a:rPr 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e </a:t>
            </a:r>
            <a:r>
              <a:rPr lang="en-US" sz="3600" b="0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 </a:t>
            </a:r>
            <a:r>
              <a:rPr lang="en-US" sz="3600" b="0" dirty="0">
                <a:solidFill>
                  <a:schemeClr val="tx2"/>
                </a:solidFill>
                <a:latin typeface="Calibri" panose="020F0502020204030204" pitchFamily="34" charset="0"/>
              </a:rPr>
              <a:t>T</a:t>
            </a:r>
            <a:r>
              <a:rPr 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rying to </a:t>
            </a:r>
            <a:r>
              <a:rPr lang="en-US" sz="3600" b="0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ccomplish?</a:t>
            </a:r>
            <a:endParaRPr lang="en-US" sz="3600" b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383589"/>
              </p:ext>
            </p:extLst>
          </p:nvPr>
        </p:nvGraphicFramePr>
        <p:xfrm>
          <a:off x="250382" y="678498"/>
          <a:ext cx="8697677" cy="3438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907"/>
                <a:gridCol w="347907"/>
                <a:gridCol w="347907"/>
                <a:gridCol w="347907"/>
                <a:gridCol w="347907"/>
                <a:gridCol w="347907"/>
                <a:gridCol w="347907"/>
                <a:gridCol w="347907"/>
                <a:gridCol w="347907"/>
                <a:gridCol w="353293"/>
                <a:gridCol w="342523"/>
                <a:gridCol w="347907"/>
                <a:gridCol w="347907"/>
                <a:gridCol w="347907"/>
                <a:gridCol w="347907"/>
                <a:gridCol w="347907"/>
                <a:gridCol w="347907"/>
                <a:gridCol w="347907"/>
                <a:gridCol w="347907"/>
                <a:gridCol w="347907"/>
                <a:gridCol w="347907"/>
                <a:gridCol w="347907"/>
                <a:gridCol w="347907"/>
                <a:gridCol w="347907"/>
                <a:gridCol w="347907"/>
              </a:tblGrid>
              <a:tr h="491152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91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91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9115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49115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49115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49115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Left-Right Arrow 31"/>
          <p:cNvSpPr/>
          <p:nvPr/>
        </p:nvSpPr>
        <p:spPr>
          <a:xfrm>
            <a:off x="454817" y="4116562"/>
            <a:ext cx="8588820" cy="702380"/>
          </a:xfrm>
          <a:prstGeom prst="left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dirty="0">
                <a:solidFill>
                  <a:srgbClr val="1F497D"/>
                </a:solidFill>
              </a:rPr>
              <a:t>Workday </a:t>
            </a:r>
            <a:r>
              <a:rPr lang="en-US" dirty="0" smtClean="0">
                <a:solidFill>
                  <a:srgbClr val="1F497D"/>
                </a:solidFill>
              </a:rPr>
              <a:t>Support Network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959388" y="1150006"/>
            <a:ext cx="522511" cy="397566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01397"/>
              </p:ext>
            </p:extLst>
          </p:nvPr>
        </p:nvGraphicFramePr>
        <p:xfrm>
          <a:off x="5775097" y="6133308"/>
          <a:ext cx="3199318" cy="37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929428"/>
                <a:gridCol w="208280"/>
                <a:gridCol w="1853330"/>
              </a:tblGrid>
              <a:tr h="37552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HCM/ Payroll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Finance/ Procurement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887192" y="4682156"/>
            <a:ext cx="6168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Attend monthly meetings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Present and disseminate project communications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Be a Workday spokesperson and early adopter of the system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Provide engagement feedback to the project </a:t>
            </a:r>
            <a:r>
              <a:rPr lang="en-US" sz="1400" dirty="0" smtClean="0">
                <a:solidFill>
                  <a:prstClr val="black"/>
                </a:solidFill>
              </a:rPr>
              <a:t>team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Participate </a:t>
            </a:r>
            <a:r>
              <a:rPr lang="en-US" sz="1400" dirty="0">
                <a:solidFill>
                  <a:prstClr val="black"/>
                </a:solidFill>
              </a:rPr>
              <a:t>in </a:t>
            </a:r>
            <a:r>
              <a:rPr lang="en-US" sz="1400" dirty="0" smtClean="0">
                <a:solidFill>
                  <a:prstClr val="black"/>
                </a:solidFill>
              </a:rPr>
              <a:t>play back sessions </a:t>
            </a:r>
            <a:r>
              <a:rPr lang="en-US" sz="1400" dirty="0">
                <a:solidFill>
                  <a:prstClr val="black"/>
                </a:solidFill>
              </a:rPr>
              <a:t>and User Acceptance Testing (UAT)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Lead “Hands-On” and demo sessions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Participate in train the trainer activities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Train workday users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Provide deployment support and coaching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0382" y="2216125"/>
            <a:ext cx="8675576" cy="1808848"/>
            <a:chOff x="250382" y="2216125"/>
            <a:chExt cx="8675576" cy="1808848"/>
          </a:xfrm>
        </p:grpSpPr>
        <p:grpSp>
          <p:nvGrpSpPr>
            <p:cNvPr id="21" name="Group 20"/>
            <p:cNvGrpSpPr/>
            <p:nvPr/>
          </p:nvGrpSpPr>
          <p:grpSpPr>
            <a:xfrm>
              <a:off x="250382" y="2216125"/>
              <a:ext cx="6607621" cy="384310"/>
              <a:chOff x="272483" y="1934697"/>
              <a:chExt cx="6607621" cy="384310"/>
            </a:xfrm>
          </p:grpSpPr>
          <p:sp>
            <p:nvSpPr>
              <p:cNvPr id="5" name="Chevron 4"/>
              <p:cNvSpPr/>
              <p:nvPr/>
            </p:nvSpPr>
            <p:spPr>
              <a:xfrm>
                <a:off x="272483" y="1938580"/>
                <a:ext cx="511617" cy="380427"/>
              </a:xfrm>
              <a:prstGeom prst="chevr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  <p:sp>
            <p:nvSpPr>
              <p:cNvPr id="8" name="Chevron 7"/>
              <p:cNvSpPr/>
              <p:nvPr/>
            </p:nvSpPr>
            <p:spPr>
              <a:xfrm>
                <a:off x="1916212" y="1934697"/>
                <a:ext cx="2471058" cy="384309"/>
              </a:xfrm>
              <a:prstGeom prst="chevr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600" dirty="0">
                    <a:solidFill>
                      <a:prstClr val="black"/>
                    </a:solidFill>
                  </a:rPr>
                  <a:t>Configure &amp; Prototype</a:t>
                </a:r>
              </a:p>
            </p:txBody>
          </p:sp>
          <p:sp>
            <p:nvSpPr>
              <p:cNvPr id="9" name="Chevron 8"/>
              <p:cNvSpPr/>
              <p:nvPr/>
            </p:nvSpPr>
            <p:spPr>
              <a:xfrm>
                <a:off x="4311068" y="1934698"/>
                <a:ext cx="1513121" cy="384309"/>
              </a:xfrm>
              <a:prstGeom prst="chevron">
                <a:avLst/>
              </a:prstGeom>
              <a:gradFill flip="none" rotWithShape="1"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Test</a:t>
                </a:r>
              </a:p>
            </p:txBody>
          </p:sp>
          <p:sp>
            <p:nvSpPr>
              <p:cNvPr id="10" name="Chevron 9"/>
              <p:cNvSpPr/>
              <p:nvPr/>
            </p:nvSpPr>
            <p:spPr>
              <a:xfrm>
                <a:off x="5726219" y="1934697"/>
                <a:ext cx="435409" cy="384309"/>
              </a:xfrm>
              <a:prstGeom prst="chevr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D</a:t>
                </a:r>
              </a:p>
            </p:txBody>
          </p:sp>
          <p:sp>
            <p:nvSpPr>
              <p:cNvPr id="11" name="Chevron 10"/>
              <p:cNvSpPr/>
              <p:nvPr/>
            </p:nvSpPr>
            <p:spPr>
              <a:xfrm>
                <a:off x="6063670" y="1938581"/>
                <a:ext cx="816434" cy="380426"/>
              </a:xfrm>
              <a:prstGeom prst="chevron">
                <a:avLst/>
              </a:prstGeom>
              <a:gradFill flip="none" rotWithShape="1"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000" dirty="0">
                    <a:solidFill>
                      <a:prstClr val="black"/>
                    </a:solidFill>
                  </a:rPr>
                  <a:t>Post Prod</a:t>
                </a:r>
              </a:p>
            </p:txBody>
          </p:sp>
          <p:sp>
            <p:nvSpPr>
              <p:cNvPr id="12" name="Chevron 11"/>
              <p:cNvSpPr/>
              <p:nvPr/>
            </p:nvSpPr>
            <p:spPr>
              <a:xfrm>
                <a:off x="697018" y="1938581"/>
                <a:ext cx="1317170" cy="380426"/>
              </a:xfrm>
              <a:prstGeom prst="chevron">
                <a:avLst/>
              </a:prstGeom>
              <a:gradFill flip="none" rotWithShape="1">
                <a:lin ang="54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600" dirty="0">
                    <a:solidFill>
                      <a:prstClr val="black"/>
                    </a:solidFill>
                  </a:rPr>
                  <a:t>Architect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329541" y="3183495"/>
              <a:ext cx="6596417" cy="403538"/>
              <a:chOff x="2351642" y="2902067"/>
              <a:chExt cx="6596417" cy="403538"/>
            </a:xfrm>
          </p:grpSpPr>
          <p:sp>
            <p:nvSpPr>
              <p:cNvPr id="13" name="Chevron 12"/>
              <p:cNvSpPr/>
              <p:nvPr/>
            </p:nvSpPr>
            <p:spPr>
              <a:xfrm>
                <a:off x="2351642" y="2902068"/>
                <a:ext cx="478971" cy="403537"/>
              </a:xfrm>
              <a:prstGeom prst="chevron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P</a:t>
                </a:r>
              </a:p>
            </p:txBody>
          </p:sp>
          <p:sp>
            <p:nvSpPr>
              <p:cNvPr id="15" name="Chevron 14"/>
              <p:cNvSpPr/>
              <p:nvPr/>
            </p:nvSpPr>
            <p:spPr>
              <a:xfrm>
                <a:off x="2696972" y="2902068"/>
                <a:ext cx="1113360" cy="403537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050" dirty="0">
                    <a:solidFill>
                      <a:prstClr val="black"/>
                    </a:solidFill>
                  </a:rPr>
                  <a:t>Architect</a:t>
                </a:r>
              </a:p>
            </p:txBody>
          </p:sp>
          <p:sp>
            <p:nvSpPr>
              <p:cNvPr id="16" name="Chevron 15"/>
              <p:cNvSpPr/>
              <p:nvPr/>
            </p:nvSpPr>
            <p:spPr>
              <a:xfrm>
                <a:off x="3701470" y="2902067"/>
                <a:ext cx="2547262" cy="403538"/>
              </a:xfrm>
              <a:prstGeom prst="chevron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600" dirty="0">
                    <a:solidFill>
                      <a:prstClr val="black"/>
                    </a:solidFill>
                  </a:rPr>
                  <a:t>Configure &amp; Prototype</a:t>
                </a:r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6161627" y="2902067"/>
                <a:ext cx="1748679" cy="403538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Test</a:t>
                </a:r>
              </a:p>
            </p:txBody>
          </p:sp>
          <p:sp>
            <p:nvSpPr>
              <p:cNvPr id="18" name="Chevron 17"/>
              <p:cNvSpPr/>
              <p:nvPr/>
            </p:nvSpPr>
            <p:spPr>
              <a:xfrm>
                <a:off x="7823217" y="2915199"/>
                <a:ext cx="439371" cy="390406"/>
              </a:xfrm>
              <a:prstGeom prst="chevron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D</a:t>
                </a:r>
              </a:p>
            </p:txBody>
          </p:sp>
          <p:sp>
            <p:nvSpPr>
              <p:cNvPr id="19" name="Chevron 18"/>
              <p:cNvSpPr/>
              <p:nvPr/>
            </p:nvSpPr>
            <p:spPr>
              <a:xfrm>
                <a:off x="8142515" y="2902069"/>
                <a:ext cx="805544" cy="403536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5400000" scaled="1"/>
                <a:tileRect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900" dirty="0">
                    <a:solidFill>
                      <a:prstClr val="black"/>
                    </a:solidFill>
                  </a:rPr>
                  <a:t>Post Prod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960973" y="3724374"/>
              <a:ext cx="5964985" cy="300599"/>
              <a:chOff x="2983074" y="3442946"/>
              <a:chExt cx="5964985" cy="30059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983074" y="3452941"/>
                <a:ext cx="455286" cy="29060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600" dirty="0">
                    <a:solidFill>
                      <a:prstClr val="black"/>
                    </a:solidFill>
                  </a:rPr>
                  <a:t>KO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484618" y="3442946"/>
                <a:ext cx="668583" cy="30059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100" dirty="0">
                    <a:solidFill>
                      <a:prstClr val="white"/>
                    </a:solidFill>
                  </a:rPr>
                  <a:t>Budgets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20115" y="3450032"/>
                <a:ext cx="849088" cy="29069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100">
                    <a:solidFill>
                      <a:prstClr val="black"/>
                    </a:solidFill>
                  </a:rPr>
                  <a:t>Play Backs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173508" y="3442946"/>
                <a:ext cx="513273" cy="29244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</a:rPr>
                  <a:t>UAT*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707088" y="3442946"/>
                <a:ext cx="1240971" cy="292442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200" dirty="0" smtClean="0">
                    <a:solidFill>
                      <a:prstClr val="black"/>
                    </a:solidFill>
                  </a:rPr>
                  <a:t>Train &amp; Support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489510" y="3450031"/>
                <a:ext cx="966437" cy="29351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800" dirty="0" smtClean="0">
                    <a:solidFill>
                      <a:prstClr val="black"/>
                    </a:solidFill>
                  </a:rPr>
                  <a:t>Communications</a:t>
                </a:r>
                <a:endParaRPr lang="en-US" sz="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448377" y="3450032"/>
                <a:ext cx="1171737" cy="29069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900" dirty="0" smtClean="0">
                    <a:solidFill>
                      <a:prstClr val="black"/>
                    </a:solidFill>
                  </a:rPr>
                  <a:t>Communications</a:t>
                </a:r>
                <a:endParaRPr lang="en-US" sz="9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2959388" y="2724790"/>
              <a:ext cx="413016" cy="2980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KO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72404" y="2724788"/>
              <a:ext cx="604738" cy="298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100" dirty="0">
                  <a:solidFill>
                    <a:prstClr val="white"/>
                  </a:solidFill>
                </a:rPr>
                <a:t>Play Backs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25540" y="2724788"/>
              <a:ext cx="513273" cy="304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 smtClean="0">
                  <a:solidFill>
                    <a:prstClr val="white"/>
                  </a:solidFill>
                </a:rPr>
                <a:t>UAT*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256728" y="2724788"/>
              <a:ext cx="1563723" cy="29720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600" dirty="0" smtClean="0">
                  <a:solidFill>
                    <a:prstClr val="white"/>
                  </a:solidFill>
                </a:rPr>
                <a:t>Train &amp; Support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47950" y="2724789"/>
              <a:ext cx="759676" cy="2980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050" dirty="0" err="1" smtClean="0">
                  <a:solidFill>
                    <a:prstClr val="white"/>
                  </a:solidFill>
                </a:rPr>
                <a:t>Communi</a:t>
              </a:r>
              <a:r>
                <a:rPr lang="en-US" sz="1050" dirty="0" smtClean="0">
                  <a:solidFill>
                    <a:prstClr val="white"/>
                  </a:solidFill>
                </a:rPr>
                <a:t>-cations</a:t>
              </a:r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035966" y="4075337"/>
            <a:ext cx="2481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*User Acceptance Testing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250382" y="160256"/>
            <a:ext cx="867557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Workday Support Network</a:t>
            </a:r>
            <a:endParaRPr lang="en-US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69077"/>
              </p:ext>
            </p:extLst>
          </p:nvPr>
        </p:nvGraphicFramePr>
        <p:xfrm>
          <a:off x="698502" y="1435099"/>
          <a:ext cx="8185470" cy="496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2147253"/>
                <a:gridCol w="622302"/>
                <a:gridCol w="1270000"/>
                <a:gridCol w="1605915"/>
                <a:gridCol w="1270000"/>
              </a:tblGrid>
              <a:tr h="140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Dept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Dept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Amanda Artbauer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 Analyst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Stephanie Hobbs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Executive Assistant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Amber Burgess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Tasha Pettigrew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 Mgt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Bernadette Britt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Walter Smith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Bobby Michael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A/P Processor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 Weber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Bonnie Sonich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Financial Analyst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Carlson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Brandi Rogers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 Mgt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 Kidner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Brittany Parker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 Mgt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Amanda Rodriguez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Carrie Luce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HQT License Specialist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Adrianna Chestnut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Chuck Frankel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 Buddy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Irene Slywczuk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Payroll &amp; Personnel Specialist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Alexander Smith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 Breaker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54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Erica Merritt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Brandi Robinson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Secretary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 Phillips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Executive Secretary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Leaders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Gerald Skillern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Payroll Specialist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Williams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 Breaker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Gracie Cole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 Coordinator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Gerard Leslie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Irene Dunbrook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 Relations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Hollie Dellisanti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Design PM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Jacquelin Cox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Vaughn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Services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Jermel Johnson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 Mgt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Peters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Kitchen Manager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</a:p>
                  </a:txBody>
                  <a:tcPr marL="7620" marR="7620" marT="7620" marB="0" anchor="b"/>
                </a:tc>
              </a:tr>
              <a:tr h="154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Jill Cabe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Teacher, TDES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Juliet King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Joyce McDonald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 Mgt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Latosha Glass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Jozelia Richardson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 Paesani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Coordinator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</a:p>
                  </a:txBody>
                  <a:tcPr marL="7620" marR="7620" marT="7620" marB="0" anchor="b"/>
                </a:tc>
              </a:tr>
              <a:tr h="154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Karen Joyce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 Mgt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Cruz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 Breaker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LaSaundra Henderson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 Kay Auger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&amp; POS Sales Mgr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 Spraggins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Rick Novak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Mgr of Distribution &amp; Logistics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</a:p>
                  </a:txBody>
                  <a:tcPr marL="7620" marR="7620" marT="7620" marB="0" anchor="b"/>
                </a:tc>
              </a:tr>
              <a:tr h="154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Marilyn Hambrick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 Mgt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Secretaries (12)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Marilyn Landrum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Purchasing Support Specialist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Shannon Slocum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 Breaker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54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Megan Traum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 Strategic Design &amp; Academic Budgets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Sharone Thomas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 Breaker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54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Melody Patterson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Payroll Specialist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Stacey Warren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 Campbell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 Breaker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Trent Mosely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Leader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  <a:tr h="140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Porsha Reeder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Partner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Veronica Day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 Breaker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Academics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Members- 73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1066800" y="-36512"/>
            <a:ext cx="8229600" cy="1139825"/>
          </a:xfrm>
        </p:spPr>
        <p:txBody>
          <a:bodyPr>
            <a:normAutofit/>
          </a:bodyPr>
          <a:lstStyle/>
          <a:p>
            <a:r>
              <a:rPr lang="en-US" alt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Break</a:t>
            </a:r>
          </a:p>
        </p:txBody>
      </p:sp>
      <p:pic>
        <p:nvPicPr>
          <p:cNvPr id="9523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841" y="1872343"/>
            <a:ext cx="5133975" cy="3681413"/>
          </a:xfrm>
        </p:spPr>
      </p:pic>
      <p:sp>
        <p:nvSpPr>
          <p:cNvPr id="9523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59436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248400" y="57912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  <a:p>
            <a:endParaRPr lang="en-US" altLang="en-US">
              <a:solidFill>
                <a:srgbClr val="000000"/>
              </a:solidFill>
            </a:endParaRPr>
          </a:p>
          <a:p>
            <a:fld id="{17FF99D6-DE88-4E7A-B0C6-A8959809052F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54" y="2167916"/>
            <a:ext cx="7274212" cy="542464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Change Management and the Workday Support Network</a:t>
            </a:r>
            <a:endParaRPr lang="en-US" sz="3600" b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3799" y="3361889"/>
            <a:ext cx="7274212" cy="587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1" dirty="0" smtClean="0">
                <a:latin typeface="Calibri" panose="020F0502020204030204" pitchFamily="34" charset="0"/>
              </a:rPr>
              <a:t>Jessica Thomas, CMSD Change Support Manager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03" y="4509953"/>
            <a:ext cx="2640208" cy="19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899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2654879"/>
              </p:ext>
            </p:extLst>
          </p:nvPr>
        </p:nvGraphicFramePr>
        <p:xfrm>
          <a:off x="0" y="890362"/>
          <a:ext cx="9144000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4" imgW="5996880" imgH="3832920" progId="Paint.Picture">
                  <p:embed/>
                </p:oleObj>
              </mc:Choice>
              <mc:Fallback>
                <p:oleObj name="Bitmap Image" r:id="rId4" imgW="5996880" imgH="38329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4237" t="4878" r="5933" b="3984"/>
                      <a:stretch>
                        <a:fillRect/>
                      </a:stretch>
                    </p:blipFill>
                    <p:spPr bwMode="auto">
                      <a:xfrm>
                        <a:off x="0" y="890362"/>
                        <a:ext cx="9144000" cy="584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 rot="3170719" flipH="1">
            <a:off x="1030521" y="1622799"/>
            <a:ext cx="1812925" cy="1379538"/>
            <a:chOff x="2309" y="1725"/>
            <a:chExt cx="1142" cy="869"/>
          </a:xfrm>
        </p:grpSpPr>
        <p:sp>
          <p:nvSpPr>
            <p:cNvPr id="336901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09" y="1725"/>
              <a:ext cx="1142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02" name="Freeform 6"/>
            <p:cNvSpPr>
              <a:spLocks/>
            </p:cNvSpPr>
            <p:nvPr/>
          </p:nvSpPr>
          <p:spPr bwMode="auto">
            <a:xfrm>
              <a:off x="3034" y="1729"/>
              <a:ext cx="300" cy="366"/>
            </a:xfrm>
            <a:custGeom>
              <a:avLst/>
              <a:gdLst>
                <a:gd name="T0" fmla="*/ 1 w 599"/>
                <a:gd name="T1" fmla="*/ 0 h 733"/>
                <a:gd name="T2" fmla="*/ 1 w 599"/>
                <a:gd name="T3" fmla="*/ 0 h 733"/>
                <a:gd name="T4" fmla="*/ 1 w 599"/>
                <a:gd name="T5" fmla="*/ 0 h 733"/>
                <a:gd name="T6" fmla="*/ 1 w 599"/>
                <a:gd name="T7" fmla="*/ 0 h 733"/>
                <a:gd name="T8" fmla="*/ 1 w 599"/>
                <a:gd name="T9" fmla="*/ 0 h 733"/>
                <a:gd name="T10" fmla="*/ 1 w 599"/>
                <a:gd name="T11" fmla="*/ 0 h 733"/>
                <a:gd name="T12" fmla="*/ 1 w 599"/>
                <a:gd name="T13" fmla="*/ 0 h 733"/>
                <a:gd name="T14" fmla="*/ 1 w 599"/>
                <a:gd name="T15" fmla="*/ 0 h 733"/>
                <a:gd name="T16" fmla="*/ 1 w 599"/>
                <a:gd name="T17" fmla="*/ 0 h 733"/>
                <a:gd name="T18" fmla="*/ 1 w 599"/>
                <a:gd name="T19" fmla="*/ 0 h 733"/>
                <a:gd name="T20" fmla="*/ 1 w 599"/>
                <a:gd name="T21" fmla="*/ 0 h 733"/>
                <a:gd name="T22" fmla="*/ 1 w 599"/>
                <a:gd name="T23" fmla="*/ 0 h 733"/>
                <a:gd name="T24" fmla="*/ 1 w 599"/>
                <a:gd name="T25" fmla="*/ 0 h 733"/>
                <a:gd name="T26" fmla="*/ 1 w 599"/>
                <a:gd name="T27" fmla="*/ 0 h 733"/>
                <a:gd name="T28" fmla="*/ 1 w 599"/>
                <a:gd name="T29" fmla="*/ 0 h 733"/>
                <a:gd name="T30" fmla="*/ 1 w 599"/>
                <a:gd name="T31" fmla="*/ 0 h 733"/>
                <a:gd name="T32" fmla="*/ 1 w 599"/>
                <a:gd name="T33" fmla="*/ 0 h 733"/>
                <a:gd name="T34" fmla="*/ 1 w 599"/>
                <a:gd name="T35" fmla="*/ 0 h 733"/>
                <a:gd name="T36" fmla="*/ 1 w 599"/>
                <a:gd name="T37" fmla="*/ 0 h 733"/>
                <a:gd name="T38" fmla="*/ 1 w 599"/>
                <a:gd name="T39" fmla="*/ 0 h 733"/>
                <a:gd name="T40" fmla="*/ 1 w 599"/>
                <a:gd name="T41" fmla="*/ 0 h 733"/>
                <a:gd name="T42" fmla="*/ 1 w 599"/>
                <a:gd name="T43" fmla="*/ 0 h 733"/>
                <a:gd name="T44" fmla="*/ 1 w 599"/>
                <a:gd name="T45" fmla="*/ 0 h 733"/>
                <a:gd name="T46" fmla="*/ 1 w 599"/>
                <a:gd name="T47" fmla="*/ 0 h 733"/>
                <a:gd name="T48" fmla="*/ 1 w 599"/>
                <a:gd name="T49" fmla="*/ 0 h 733"/>
                <a:gd name="T50" fmla="*/ 1 w 599"/>
                <a:gd name="T51" fmla="*/ 0 h 733"/>
                <a:gd name="T52" fmla="*/ 1 w 599"/>
                <a:gd name="T53" fmla="*/ 0 h 733"/>
                <a:gd name="T54" fmla="*/ 1 w 599"/>
                <a:gd name="T55" fmla="*/ 0 h 733"/>
                <a:gd name="T56" fmla="*/ 1 w 599"/>
                <a:gd name="T57" fmla="*/ 0 h 733"/>
                <a:gd name="T58" fmla="*/ 1 w 599"/>
                <a:gd name="T59" fmla="*/ 0 h 733"/>
                <a:gd name="T60" fmla="*/ 1 w 599"/>
                <a:gd name="T61" fmla="*/ 0 h 733"/>
                <a:gd name="T62" fmla="*/ 1 w 599"/>
                <a:gd name="T63" fmla="*/ 0 h 733"/>
                <a:gd name="T64" fmla="*/ 1 w 599"/>
                <a:gd name="T65" fmla="*/ 0 h 733"/>
                <a:gd name="T66" fmla="*/ 1 w 599"/>
                <a:gd name="T67" fmla="*/ 0 h 733"/>
                <a:gd name="T68" fmla="*/ 1 w 599"/>
                <a:gd name="T69" fmla="*/ 0 h 733"/>
                <a:gd name="T70" fmla="*/ 1 w 599"/>
                <a:gd name="T71" fmla="*/ 0 h 733"/>
                <a:gd name="T72" fmla="*/ 1 w 599"/>
                <a:gd name="T73" fmla="*/ 0 h 733"/>
                <a:gd name="T74" fmla="*/ 1 w 599"/>
                <a:gd name="T75" fmla="*/ 0 h 733"/>
                <a:gd name="T76" fmla="*/ 1 w 599"/>
                <a:gd name="T77" fmla="*/ 0 h 733"/>
                <a:gd name="T78" fmla="*/ 1 w 599"/>
                <a:gd name="T79" fmla="*/ 0 h 733"/>
                <a:gd name="T80" fmla="*/ 1 w 599"/>
                <a:gd name="T81" fmla="*/ 0 h 733"/>
                <a:gd name="T82" fmla="*/ 1 w 599"/>
                <a:gd name="T83" fmla="*/ 0 h 733"/>
                <a:gd name="T84" fmla="*/ 1 w 599"/>
                <a:gd name="T85" fmla="*/ 0 h 733"/>
                <a:gd name="T86" fmla="*/ 1 w 599"/>
                <a:gd name="T87" fmla="*/ 0 h 733"/>
                <a:gd name="T88" fmla="*/ 1 w 599"/>
                <a:gd name="T89" fmla="*/ 0 h 733"/>
                <a:gd name="T90" fmla="*/ 1 w 599"/>
                <a:gd name="T91" fmla="*/ 0 h 733"/>
                <a:gd name="T92" fmla="*/ 1 w 599"/>
                <a:gd name="T93" fmla="*/ 0 h 733"/>
                <a:gd name="T94" fmla="*/ 1 w 599"/>
                <a:gd name="T95" fmla="*/ 0 h 733"/>
                <a:gd name="T96" fmla="*/ 1 w 599"/>
                <a:gd name="T97" fmla="*/ 0 h 733"/>
                <a:gd name="T98" fmla="*/ 1 w 599"/>
                <a:gd name="T99" fmla="*/ 0 h 733"/>
                <a:gd name="T100" fmla="*/ 1 w 599"/>
                <a:gd name="T101" fmla="*/ 0 h 733"/>
                <a:gd name="T102" fmla="*/ 1 w 599"/>
                <a:gd name="T103" fmla="*/ 0 h 733"/>
                <a:gd name="T104" fmla="*/ 1 w 599"/>
                <a:gd name="T105" fmla="*/ 0 h 733"/>
                <a:gd name="T106" fmla="*/ 1 w 599"/>
                <a:gd name="T107" fmla="*/ 0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9"/>
                <a:gd name="T163" fmla="*/ 0 h 733"/>
                <a:gd name="T164" fmla="*/ 599 w 599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9" h="733">
                  <a:moveTo>
                    <a:pt x="493" y="606"/>
                  </a:moveTo>
                  <a:lnTo>
                    <a:pt x="483" y="607"/>
                  </a:lnTo>
                  <a:lnTo>
                    <a:pt x="475" y="608"/>
                  </a:lnTo>
                  <a:lnTo>
                    <a:pt x="465" y="608"/>
                  </a:lnTo>
                  <a:lnTo>
                    <a:pt x="458" y="607"/>
                  </a:lnTo>
                  <a:lnTo>
                    <a:pt x="452" y="605"/>
                  </a:lnTo>
                  <a:lnTo>
                    <a:pt x="445" y="601"/>
                  </a:lnTo>
                  <a:lnTo>
                    <a:pt x="438" y="597"/>
                  </a:lnTo>
                  <a:lnTo>
                    <a:pt x="432" y="591"/>
                  </a:lnTo>
                  <a:lnTo>
                    <a:pt x="410" y="600"/>
                  </a:lnTo>
                  <a:lnTo>
                    <a:pt x="388" y="609"/>
                  </a:lnTo>
                  <a:lnTo>
                    <a:pt x="367" y="619"/>
                  </a:lnTo>
                  <a:lnTo>
                    <a:pt x="347" y="629"/>
                  </a:lnTo>
                  <a:lnTo>
                    <a:pt x="326" y="638"/>
                  </a:lnTo>
                  <a:lnTo>
                    <a:pt x="305" y="649"/>
                  </a:lnTo>
                  <a:lnTo>
                    <a:pt x="286" y="660"/>
                  </a:lnTo>
                  <a:lnTo>
                    <a:pt x="265" y="670"/>
                  </a:lnTo>
                  <a:lnTo>
                    <a:pt x="259" y="689"/>
                  </a:lnTo>
                  <a:lnTo>
                    <a:pt x="249" y="703"/>
                  </a:lnTo>
                  <a:lnTo>
                    <a:pt x="235" y="713"/>
                  </a:lnTo>
                  <a:lnTo>
                    <a:pt x="218" y="720"/>
                  </a:lnTo>
                  <a:lnTo>
                    <a:pt x="199" y="723"/>
                  </a:lnTo>
                  <a:lnTo>
                    <a:pt x="181" y="725"/>
                  </a:lnTo>
                  <a:lnTo>
                    <a:pt x="162" y="723"/>
                  </a:lnTo>
                  <a:lnTo>
                    <a:pt x="146" y="720"/>
                  </a:lnTo>
                  <a:lnTo>
                    <a:pt x="123" y="727"/>
                  </a:lnTo>
                  <a:lnTo>
                    <a:pt x="107" y="731"/>
                  </a:lnTo>
                  <a:lnTo>
                    <a:pt x="94" y="733"/>
                  </a:lnTo>
                  <a:lnTo>
                    <a:pt x="86" y="731"/>
                  </a:lnTo>
                  <a:lnTo>
                    <a:pt x="79" y="726"/>
                  </a:lnTo>
                  <a:lnTo>
                    <a:pt x="74" y="715"/>
                  </a:lnTo>
                  <a:lnTo>
                    <a:pt x="66" y="701"/>
                  </a:lnTo>
                  <a:lnTo>
                    <a:pt x="55" y="682"/>
                  </a:lnTo>
                  <a:lnTo>
                    <a:pt x="48" y="666"/>
                  </a:lnTo>
                  <a:lnTo>
                    <a:pt x="41" y="650"/>
                  </a:lnTo>
                  <a:lnTo>
                    <a:pt x="36" y="635"/>
                  </a:lnTo>
                  <a:lnTo>
                    <a:pt x="30" y="619"/>
                  </a:lnTo>
                  <a:lnTo>
                    <a:pt x="25" y="604"/>
                  </a:lnTo>
                  <a:lnTo>
                    <a:pt x="21" y="587"/>
                  </a:lnTo>
                  <a:lnTo>
                    <a:pt x="17" y="571"/>
                  </a:lnTo>
                  <a:lnTo>
                    <a:pt x="14" y="554"/>
                  </a:lnTo>
                  <a:lnTo>
                    <a:pt x="15" y="548"/>
                  </a:lnTo>
                  <a:lnTo>
                    <a:pt x="16" y="545"/>
                  </a:lnTo>
                  <a:lnTo>
                    <a:pt x="18" y="541"/>
                  </a:lnTo>
                  <a:lnTo>
                    <a:pt x="22" y="537"/>
                  </a:lnTo>
                  <a:lnTo>
                    <a:pt x="19" y="526"/>
                  </a:lnTo>
                  <a:lnTo>
                    <a:pt x="14" y="508"/>
                  </a:lnTo>
                  <a:lnTo>
                    <a:pt x="8" y="485"/>
                  </a:lnTo>
                  <a:lnTo>
                    <a:pt x="2" y="463"/>
                  </a:lnTo>
                  <a:lnTo>
                    <a:pt x="0" y="445"/>
                  </a:lnTo>
                  <a:lnTo>
                    <a:pt x="2" y="434"/>
                  </a:lnTo>
                  <a:lnTo>
                    <a:pt x="9" y="427"/>
                  </a:lnTo>
                  <a:lnTo>
                    <a:pt x="24" y="417"/>
                  </a:lnTo>
                  <a:lnTo>
                    <a:pt x="25" y="408"/>
                  </a:lnTo>
                  <a:lnTo>
                    <a:pt x="26" y="399"/>
                  </a:lnTo>
                  <a:lnTo>
                    <a:pt x="29" y="392"/>
                  </a:lnTo>
                  <a:lnTo>
                    <a:pt x="32" y="386"/>
                  </a:lnTo>
                  <a:lnTo>
                    <a:pt x="36" y="381"/>
                  </a:lnTo>
                  <a:lnTo>
                    <a:pt x="41" y="378"/>
                  </a:lnTo>
                  <a:lnTo>
                    <a:pt x="49" y="374"/>
                  </a:lnTo>
                  <a:lnTo>
                    <a:pt x="60" y="372"/>
                  </a:lnTo>
                  <a:lnTo>
                    <a:pt x="68" y="370"/>
                  </a:lnTo>
                  <a:lnTo>
                    <a:pt x="77" y="364"/>
                  </a:lnTo>
                  <a:lnTo>
                    <a:pt x="86" y="357"/>
                  </a:lnTo>
                  <a:lnTo>
                    <a:pt x="91" y="350"/>
                  </a:lnTo>
                  <a:lnTo>
                    <a:pt x="84" y="334"/>
                  </a:lnTo>
                  <a:lnTo>
                    <a:pt x="83" y="318"/>
                  </a:lnTo>
                  <a:lnTo>
                    <a:pt x="87" y="303"/>
                  </a:lnTo>
                  <a:lnTo>
                    <a:pt x="94" y="287"/>
                  </a:lnTo>
                  <a:lnTo>
                    <a:pt x="102" y="273"/>
                  </a:lnTo>
                  <a:lnTo>
                    <a:pt x="109" y="258"/>
                  </a:lnTo>
                  <a:lnTo>
                    <a:pt x="113" y="244"/>
                  </a:lnTo>
                  <a:lnTo>
                    <a:pt x="112" y="232"/>
                  </a:lnTo>
                  <a:lnTo>
                    <a:pt x="114" y="214"/>
                  </a:lnTo>
                  <a:lnTo>
                    <a:pt x="114" y="200"/>
                  </a:lnTo>
                  <a:lnTo>
                    <a:pt x="109" y="187"/>
                  </a:lnTo>
                  <a:lnTo>
                    <a:pt x="105" y="172"/>
                  </a:lnTo>
                  <a:lnTo>
                    <a:pt x="107" y="169"/>
                  </a:lnTo>
                  <a:lnTo>
                    <a:pt x="110" y="167"/>
                  </a:lnTo>
                  <a:lnTo>
                    <a:pt x="116" y="162"/>
                  </a:lnTo>
                  <a:lnTo>
                    <a:pt x="128" y="154"/>
                  </a:lnTo>
                  <a:lnTo>
                    <a:pt x="128" y="153"/>
                  </a:lnTo>
                  <a:lnTo>
                    <a:pt x="128" y="151"/>
                  </a:lnTo>
                  <a:lnTo>
                    <a:pt x="127" y="150"/>
                  </a:lnTo>
                  <a:lnTo>
                    <a:pt x="127" y="149"/>
                  </a:lnTo>
                  <a:lnTo>
                    <a:pt x="117" y="147"/>
                  </a:lnTo>
                  <a:lnTo>
                    <a:pt x="110" y="147"/>
                  </a:lnTo>
                  <a:lnTo>
                    <a:pt x="104" y="149"/>
                  </a:lnTo>
                  <a:lnTo>
                    <a:pt x="97" y="149"/>
                  </a:lnTo>
                  <a:lnTo>
                    <a:pt x="92" y="150"/>
                  </a:lnTo>
                  <a:lnTo>
                    <a:pt x="86" y="149"/>
                  </a:lnTo>
                  <a:lnTo>
                    <a:pt x="82" y="145"/>
                  </a:lnTo>
                  <a:lnTo>
                    <a:pt x="77" y="139"/>
                  </a:lnTo>
                  <a:lnTo>
                    <a:pt x="68" y="142"/>
                  </a:lnTo>
                  <a:lnTo>
                    <a:pt x="61" y="143"/>
                  </a:lnTo>
                  <a:lnTo>
                    <a:pt x="55" y="141"/>
                  </a:lnTo>
                  <a:lnTo>
                    <a:pt x="52" y="136"/>
                  </a:lnTo>
                  <a:lnTo>
                    <a:pt x="56" y="123"/>
                  </a:lnTo>
                  <a:lnTo>
                    <a:pt x="62" y="109"/>
                  </a:lnTo>
                  <a:lnTo>
                    <a:pt x="67" y="96"/>
                  </a:lnTo>
                  <a:lnTo>
                    <a:pt x="71" y="83"/>
                  </a:lnTo>
                  <a:lnTo>
                    <a:pt x="69" y="69"/>
                  </a:lnTo>
                  <a:lnTo>
                    <a:pt x="71" y="55"/>
                  </a:lnTo>
                  <a:lnTo>
                    <a:pt x="76" y="44"/>
                  </a:lnTo>
                  <a:lnTo>
                    <a:pt x="84" y="33"/>
                  </a:lnTo>
                  <a:lnTo>
                    <a:pt x="94" y="25"/>
                  </a:lnTo>
                  <a:lnTo>
                    <a:pt x="106" y="18"/>
                  </a:lnTo>
                  <a:lnTo>
                    <a:pt x="120" y="14"/>
                  </a:lnTo>
                  <a:lnTo>
                    <a:pt x="134" y="12"/>
                  </a:lnTo>
                  <a:lnTo>
                    <a:pt x="139" y="13"/>
                  </a:lnTo>
                  <a:lnTo>
                    <a:pt x="146" y="14"/>
                  </a:lnTo>
                  <a:lnTo>
                    <a:pt x="152" y="15"/>
                  </a:lnTo>
                  <a:lnTo>
                    <a:pt x="158" y="15"/>
                  </a:lnTo>
                  <a:lnTo>
                    <a:pt x="162" y="15"/>
                  </a:lnTo>
                  <a:lnTo>
                    <a:pt x="168" y="13"/>
                  </a:lnTo>
                  <a:lnTo>
                    <a:pt x="173" y="9"/>
                  </a:lnTo>
                  <a:lnTo>
                    <a:pt x="177" y="4"/>
                  </a:lnTo>
                  <a:lnTo>
                    <a:pt x="187" y="0"/>
                  </a:lnTo>
                  <a:lnTo>
                    <a:pt x="193" y="0"/>
                  </a:lnTo>
                  <a:lnTo>
                    <a:pt x="199" y="1"/>
                  </a:lnTo>
                  <a:lnTo>
                    <a:pt x="205" y="4"/>
                  </a:lnTo>
                  <a:lnTo>
                    <a:pt x="211" y="7"/>
                  </a:lnTo>
                  <a:lnTo>
                    <a:pt x="216" y="9"/>
                  </a:lnTo>
                  <a:lnTo>
                    <a:pt x="223" y="12"/>
                  </a:lnTo>
                  <a:lnTo>
                    <a:pt x="231" y="13"/>
                  </a:lnTo>
                  <a:lnTo>
                    <a:pt x="237" y="9"/>
                  </a:lnTo>
                  <a:lnTo>
                    <a:pt x="242" y="6"/>
                  </a:lnTo>
                  <a:lnTo>
                    <a:pt x="248" y="2"/>
                  </a:lnTo>
                  <a:lnTo>
                    <a:pt x="256" y="0"/>
                  </a:lnTo>
                  <a:lnTo>
                    <a:pt x="263" y="2"/>
                  </a:lnTo>
                  <a:lnTo>
                    <a:pt x="271" y="7"/>
                  </a:lnTo>
                  <a:lnTo>
                    <a:pt x="280" y="9"/>
                  </a:lnTo>
                  <a:lnTo>
                    <a:pt x="289" y="10"/>
                  </a:lnTo>
                  <a:lnTo>
                    <a:pt x="289" y="20"/>
                  </a:lnTo>
                  <a:lnTo>
                    <a:pt x="286" y="30"/>
                  </a:lnTo>
                  <a:lnTo>
                    <a:pt x="280" y="40"/>
                  </a:lnTo>
                  <a:lnTo>
                    <a:pt x="275" y="50"/>
                  </a:lnTo>
                  <a:lnTo>
                    <a:pt x="265" y="53"/>
                  </a:lnTo>
                  <a:lnTo>
                    <a:pt x="257" y="55"/>
                  </a:lnTo>
                  <a:lnTo>
                    <a:pt x="250" y="55"/>
                  </a:lnTo>
                  <a:lnTo>
                    <a:pt x="245" y="56"/>
                  </a:lnTo>
                  <a:lnTo>
                    <a:pt x="242" y="59"/>
                  </a:lnTo>
                  <a:lnTo>
                    <a:pt x="238" y="63"/>
                  </a:lnTo>
                  <a:lnTo>
                    <a:pt x="235" y="73"/>
                  </a:lnTo>
                  <a:lnTo>
                    <a:pt x="233" y="85"/>
                  </a:lnTo>
                  <a:lnTo>
                    <a:pt x="226" y="92"/>
                  </a:lnTo>
                  <a:lnTo>
                    <a:pt x="219" y="96"/>
                  </a:lnTo>
                  <a:lnTo>
                    <a:pt x="214" y="98"/>
                  </a:lnTo>
                  <a:lnTo>
                    <a:pt x="210" y="98"/>
                  </a:lnTo>
                  <a:lnTo>
                    <a:pt x="204" y="98"/>
                  </a:lnTo>
                  <a:lnTo>
                    <a:pt x="199" y="97"/>
                  </a:lnTo>
                  <a:lnTo>
                    <a:pt x="195" y="98"/>
                  </a:lnTo>
                  <a:lnTo>
                    <a:pt x="189" y="99"/>
                  </a:lnTo>
                  <a:lnTo>
                    <a:pt x="182" y="109"/>
                  </a:lnTo>
                  <a:lnTo>
                    <a:pt x="175" y="119"/>
                  </a:lnTo>
                  <a:lnTo>
                    <a:pt x="168" y="127"/>
                  </a:lnTo>
                  <a:lnTo>
                    <a:pt x="158" y="135"/>
                  </a:lnTo>
                  <a:lnTo>
                    <a:pt x="155" y="157"/>
                  </a:lnTo>
                  <a:lnTo>
                    <a:pt x="158" y="174"/>
                  </a:lnTo>
                  <a:lnTo>
                    <a:pt x="162" y="191"/>
                  </a:lnTo>
                  <a:lnTo>
                    <a:pt x="172" y="212"/>
                  </a:lnTo>
                  <a:lnTo>
                    <a:pt x="184" y="219"/>
                  </a:lnTo>
                  <a:lnTo>
                    <a:pt x="195" y="225"/>
                  </a:lnTo>
                  <a:lnTo>
                    <a:pt x="204" y="230"/>
                  </a:lnTo>
                  <a:lnTo>
                    <a:pt x="213" y="236"/>
                  </a:lnTo>
                  <a:lnTo>
                    <a:pt x="220" y="243"/>
                  </a:lnTo>
                  <a:lnTo>
                    <a:pt x="227" y="252"/>
                  </a:lnTo>
                  <a:lnTo>
                    <a:pt x="234" y="264"/>
                  </a:lnTo>
                  <a:lnTo>
                    <a:pt x="240" y="278"/>
                  </a:lnTo>
                  <a:lnTo>
                    <a:pt x="241" y="295"/>
                  </a:lnTo>
                  <a:lnTo>
                    <a:pt x="242" y="305"/>
                  </a:lnTo>
                  <a:lnTo>
                    <a:pt x="243" y="313"/>
                  </a:lnTo>
                  <a:lnTo>
                    <a:pt x="245" y="324"/>
                  </a:lnTo>
                  <a:lnTo>
                    <a:pt x="266" y="314"/>
                  </a:lnTo>
                  <a:lnTo>
                    <a:pt x="287" y="306"/>
                  </a:lnTo>
                  <a:lnTo>
                    <a:pt x="308" y="297"/>
                  </a:lnTo>
                  <a:lnTo>
                    <a:pt x="328" y="289"/>
                  </a:lnTo>
                  <a:lnTo>
                    <a:pt x="349" y="280"/>
                  </a:lnTo>
                  <a:lnTo>
                    <a:pt x="370" y="272"/>
                  </a:lnTo>
                  <a:lnTo>
                    <a:pt x="392" y="263"/>
                  </a:lnTo>
                  <a:lnTo>
                    <a:pt x="412" y="255"/>
                  </a:lnTo>
                  <a:lnTo>
                    <a:pt x="424" y="256"/>
                  </a:lnTo>
                  <a:lnTo>
                    <a:pt x="435" y="262"/>
                  </a:lnTo>
                  <a:lnTo>
                    <a:pt x="446" y="271"/>
                  </a:lnTo>
                  <a:lnTo>
                    <a:pt x="455" y="281"/>
                  </a:lnTo>
                  <a:lnTo>
                    <a:pt x="464" y="294"/>
                  </a:lnTo>
                  <a:lnTo>
                    <a:pt x="472" y="308"/>
                  </a:lnTo>
                  <a:lnTo>
                    <a:pt x="479" y="320"/>
                  </a:lnTo>
                  <a:lnTo>
                    <a:pt x="486" y="332"/>
                  </a:lnTo>
                  <a:lnTo>
                    <a:pt x="502" y="338"/>
                  </a:lnTo>
                  <a:lnTo>
                    <a:pt x="517" y="348"/>
                  </a:lnTo>
                  <a:lnTo>
                    <a:pt x="530" y="361"/>
                  </a:lnTo>
                  <a:lnTo>
                    <a:pt x="541" y="377"/>
                  </a:lnTo>
                  <a:lnTo>
                    <a:pt x="553" y="394"/>
                  </a:lnTo>
                  <a:lnTo>
                    <a:pt x="562" y="412"/>
                  </a:lnTo>
                  <a:lnTo>
                    <a:pt x="571" y="430"/>
                  </a:lnTo>
                  <a:lnTo>
                    <a:pt x="579" y="445"/>
                  </a:lnTo>
                  <a:lnTo>
                    <a:pt x="584" y="455"/>
                  </a:lnTo>
                  <a:lnTo>
                    <a:pt x="590" y="467"/>
                  </a:lnTo>
                  <a:lnTo>
                    <a:pt x="594" y="477"/>
                  </a:lnTo>
                  <a:lnTo>
                    <a:pt x="599" y="488"/>
                  </a:lnTo>
                  <a:lnTo>
                    <a:pt x="598" y="498"/>
                  </a:lnTo>
                  <a:lnTo>
                    <a:pt x="594" y="506"/>
                  </a:lnTo>
                  <a:lnTo>
                    <a:pt x="590" y="511"/>
                  </a:lnTo>
                  <a:lnTo>
                    <a:pt x="584" y="516"/>
                  </a:lnTo>
                  <a:lnTo>
                    <a:pt x="577" y="520"/>
                  </a:lnTo>
                  <a:lnTo>
                    <a:pt x="570" y="524"/>
                  </a:lnTo>
                  <a:lnTo>
                    <a:pt x="564" y="528"/>
                  </a:lnTo>
                  <a:lnTo>
                    <a:pt x="558" y="532"/>
                  </a:lnTo>
                  <a:lnTo>
                    <a:pt x="555" y="545"/>
                  </a:lnTo>
                  <a:lnTo>
                    <a:pt x="551" y="558"/>
                  </a:lnTo>
                  <a:lnTo>
                    <a:pt x="544" y="568"/>
                  </a:lnTo>
                  <a:lnTo>
                    <a:pt x="536" y="577"/>
                  </a:lnTo>
                  <a:lnTo>
                    <a:pt x="526" y="586"/>
                  </a:lnTo>
                  <a:lnTo>
                    <a:pt x="515" y="593"/>
                  </a:lnTo>
                  <a:lnTo>
                    <a:pt x="505" y="600"/>
                  </a:lnTo>
                  <a:lnTo>
                    <a:pt x="493" y="6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03" name="Freeform 7"/>
            <p:cNvSpPr>
              <a:spLocks/>
            </p:cNvSpPr>
            <p:nvPr/>
          </p:nvSpPr>
          <p:spPr bwMode="auto">
            <a:xfrm>
              <a:off x="3255" y="1997"/>
              <a:ext cx="54" cy="32"/>
            </a:xfrm>
            <a:custGeom>
              <a:avLst/>
              <a:gdLst>
                <a:gd name="T0" fmla="*/ 0 w 110"/>
                <a:gd name="T1" fmla="*/ 1 h 64"/>
                <a:gd name="T2" fmla="*/ 0 w 110"/>
                <a:gd name="T3" fmla="*/ 1 h 64"/>
                <a:gd name="T4" fmla="*/ 0 w 110"/>
                <a:gd name="T5" fmla="*/ 1 h 64"/>
                <a:gd name="T6" fmla="*/ 0 w 110"/>
                <a:gd name="T7" fmla="*/ 1 h 64"/>
                <a:gd name="T8" fmla="*/ 0 w 110"/>
                <a:gd name="T9" fmla="*/ 1 h 64"/>
                <a:gd name="T10" fmla="*/ 0 w 110"/>
                <a:gd name="T11" fmla="*/ 1 h 64"/>
                <a:gd name="T12" fmla="*/ 0 w 110"/>
                <a:gd name="T13" fmla="*/ 1 h 64"/>
                <a:gd name="T14" fmla="*/ 0 w 110"/>
                <a:gd name="T15" fmla="*/ 1 h 64"/>
                <a:gd name="T16" fmla="*/ 0 w 110"/>
                <a:gd name="T17" fmla="*/ 1 h 64"/>
                <a:gd name="T18" fmla="*/ 0 w 110"/>
                <a:gd name="T19" fmla="*/ 1 h 64"/>
                <a:gd name="T20" fmla="*/ 0 w 110"/>
                <a:gd name="T21" fmla="*/ 1 h 64"/>
                <a:gd name="T22" fmla="*/ 0 w 110"/>
                <a:gd name="T23" fmla="*/ 1 h 64"/>
                <a:gd name="T24" fmla="*/ 0 w 110"/>
                <a:gd name="T25" fmla="*/ 1 h 64"/>
                <a:gd name="T26" fmla="*/ 0 w 110"/>
                <a:gd name="T27" fmla="*/ 1 h 64"/>
                <a:gd name="T28" fmla="*/ 0 w 110"/>
                <a:gd name="T29" fmla="*/ 1 h 64"/>
                <a:gd name="T30" fmla="*/ 0 w 110"/>
                <a:gd name="T31" fmla="*/ 1 h 64"/>
                <a:gd name="T32" fmla="*/ 0 w 110"/>
                <a:gd name="T33" fmla="*/ 0 h 64"/>
                <a:gd name="T34" fmla="*/ 0 w 110"/>
                <a:gd name="T35" fmla="*/ 1 h 64"/>
                <a:gd name="T36" fmla="*/ 0 w 110"/>
                <a:gd name="T37" fmla="*/ 1 h 64"/>
                <a:gd name="T38" fmla="*/ 0 w 110"/>
                <a:gd name="T39" fmla="*/ 1 h 64"/>
                <a:gd name="T40" fmla="*/ 0 w 110"/>
                <a:gd name="T41" fmla="*/ 1 h 64"/>
                <a:gd name="T42" fmla="*/ 0 w 110"/>
                <a:gd name="T43" fmla="*/ 1 h 64"/>
                <a:gd name="T44" fmla="*/ 0 w 110"/>
                <a:gd name="T45" fmla="*/ 1 h 64"/>
                <a:gd name="T46" fmla="*/ 0 w 110"/>
                <a:gd name="T47" fmla="*/ 1 h 64"/>
                <a:gd name="T48" fmla="*/ 0 w 110"/>
                <a:gd name="T49" fmla="*/ 1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0"/>
                <a:gd name="T76" fmla="*/ 0 h 64"/>
                <a:gd name="T77" fmla="*/ 110 w 110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0" h="64">
                  <a:moveTo>
                    <a:pt x="50" y="63"/>
                  </a:moveTo>
                  <a:lnTo>
                    <a:pt x="43" y="64"/>
                  </a:lnTo>
                  <a:lnTo>
                    <a:pt x="35" y="64"/>
                  </a:lnTo>
                  <a:lnTo>
                    <a:pt x="27" y="64"/>
                  </a:lnTo>
                  <a:lnTo>
                    <a:pt x="20" y="64"/>
                  </a:lnTo>
                  <a:lnTo>
                    <a:pt x="13" y="62"/>
                  </a:lnTo>
                  <a:lnTo>
                    <a:pt x="7" y="60"/>
                  </a:lnTo>
                  <a:lnTo>
                    <a:pt x="2" y="55"/>
                  </a:lnTo>
                  <a:lnTo>
                    <a:pt x="0" y="49"/>
                  </a:lnTo>
                  <a:lnTo>
                    <a:pt x="8" y="46"/>
                  </a:lnTo>
                  <a:lnTo>
                    <a:pt x="15" y="42"/>
                  </a:lnTo>
                  <a:lnTo>
                    <a:pt x="23" y="39"/>
                  </a:lnTo>
                  <a:lnTo>
                    <a:pt x="32" y="34"/>
                  </a:lnTo>
                  <a:lnTo>
                    <a:pt x="44" y="28"/>
                  </a:lnTo>
                  <a:lnTo>
                    <a:pt x="60" y="22"/>
                  </a:lnTo>
                  <a:lnTo>
                    <a:pt x="82" y="12"/>
                  </a:lnTo>
                  <a:lnTo>
                    <a:pt x="110" y="0"/>
                  </a:lnTo>
                  <a:lnTo>
                    <a:pt x="110" y="10"/>
                  </a:lnTo>
                  <a:lnTo>
                    <a:pt x="105" y="19"/>
                  </a:lnTo>
                  <a:lnTo>
                    <a:pt x="98" y="30"/>
                  </a:lnTo>
                  <a:lnTo>
                    <a:pt x="89" y="38"/>
                  </a:lnTo>
                  <a:lnTo>
                    <a:pt x="77" y="47"/>
                  </a:lnTo>
                  <a:lnTo>
                    <a:pt x="67" y="54"/>
                  </a:lnTo>
                  <a:lnTo>
                    <a:pt x="58" y="60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04" name="Freeform 8"/>
            <p:cNvSpPr>
              <a:spLocks/>
            </p:cNvSpPr>
            <p:nvPr/>
          </p:nvSpPr>
          <p:spPr bwMode="auto">
            <a:xfrm>
              <a:off x="3116" y="2066"/>
              <a:ext cx="46" cy="22"/>
            </a:xfrm>
            <a:custGeom>
              <a:avLst/>
              <a:gdLst>
                <a:gd name="T0" fmla="*/ 1 w 92"/>
                <a:gd name="T1" fmla="*/ 1 h 43"/>
                <a:gd name="T2" fmla="*/ 1 w 92"/>
                <a:gd name="T3" fmla="*/ 1 h 43"/>
                <a:gd name="T4" fmla="*/ 1 w 92"/>
                <a:gd name="T5" fmla="*/ 1 h 43"/>
                <a:gd name="T6" fmla="*/ 1 w 92"/>
                <a:gd name="T7" fmla="*/ 1 h 43"/>
                <a:gd name="T8" fmla="*/ 1 w 92"/>
                <a:gd name="T9" fmla="*/ 1 h 43"/>
                <a:gd name="T10" fmla="*/ 1 w 92"/>
                <a:gd name="T11" fmla="*/ 1 h 43"/>
                <a:gd name="T12" fmla="*/ 1 w 92"/>
                <a:gd name="T13" fmla="*/ 1 h 43"/>
                <a:gd name="T14" fmla="*/ 1 w 92"/>
                <a:gd name="T15" fmla="*/ 1 h 43"/>
                <a:gd name="T16" fmla="*/ 0 w 92"/>
                <a:gd name="T17" fmla="*/ 1 h 43"/>
                <a:gd name="T18" fmla="*/ 1 w 92"/>
                <a:gd name="T19" fmla="*/ 1 h 43"/>
                <a:gd name="T20" fmla="*/ 1 w 92"/>
                <a:gd name="T21" fmla="*/ 1 h 43"/>
                <a:gd name="T22" fmla="*/ 1 w 92"/>
                <a:gd name="T23" fmla="*/ 1 h 43"/>
                <a:gd name="T24" fmla="*/ 1 w 92"/>
                <a:gd name="T25" fmla="*/ 1 h 43"/>
                <a:gd name="T26" fmla="*/ 1 w 92"/>
                <a:gd name="T27" fmla="*/ 1 h 43"/>
                <a:gd name="T28" fmla="*/ 1 w 92"/>
                <a:gd name="T29" fmla="*/ 1 h 43"/>
                <a:gd name="T30" fmla="*/ 1 w 92"/>
                <a:gd name="T31" fmla="*/ 1 h 43"/>
                <a:gd name="T32" fmla="*/ 1 w 92"/>
                <a:gd name="T33" fmla="*/ 0 h 43"/>
                <a:gd name="T34" fmla="*/ 1 w 92"/>
                <a:gd name="T35" fmla="*/ 1 h 43"/>
                <a:gd name="T36" fmla="*/ 1 w 92"/>
                <a:gd name="T37" fmla="*/ 1 h 43"/>
                <a:gd name="T38" fmla="*/ 1 w 92"/>
                <a:gd name="T39" fmla="*/ 1 h 43"/>
                <a:gd name="T40" fmla="*/ 1 w 92"/>
                <a:gd name="T41" fmla="*/ 1 h 43"/>
                <a:gd name="T42" fmla="*/ 1 w 92"/>
                <a:gd name="T43" fmla="*/ 1 h 43"/>
                <a:gd name="T44" fmla="*/ 1 w 92"/>
                <a:gd name="T45" fmla="*/ 1 h 43"/>
                <a:gd name="T46" fmla="*/ 1 w 92"/>
                <a:gd name="T47" fmla="*/ 1 h 43"/>
                <a:gd name="T48" fmla="*/ 1 w 92"/>
                <a:gd name="T49" fmla="*/ 1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"/>
                <a:gd name="T76" fmla="*/ 0 h 43"/>
                <a:gd name="T77" fmla="*/ 92 w 92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" h="43">
                  <a:moveTo>
                    <a:pt x="51" y="38"/>
                  </a:moveTo>
                  <a:lnTo>
                    <a:pt x="44" y="39"/>
                  </a:lnTo>
                  <a:lnTo>
                    <a:pt x="37" y="41"/>
                  </a:lnTo>
                  <a:lnTo>
                    <a:pt x="32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3" y="43"/>
                  </a:lnTo>
                  <a:lnTo>
                    <a:pt x="7" y="41"/>
                  </a:lnTo>
                  <a:lnTo>
                    <a:pt x="0" y="40"/>
                  </a:lnTo>
                  <a:lnTo>
                    <a:pt x="13" y="35"/>
                  </a:lnTo>
                  <a:lnTo>
                    <a:pt x="24" y="31"/>
                  </a:lnTo>
                  <a:lnTo>
                    <a:pt x="32" y="26"/>
                  </a:lnTo>
                  <a:lnTo>
                    <a:pt x="41" y="23"/>
                  </a:lnTo>
                  <a:lnTo>
                    <a:pt x="49" y="20"/>
                  </a:lnTo>
                  <a:lnTo>
                    <a:pt x="60" y="14"/>
                  </a:lnTo>
                  <a:lnTo>
                    <a:pt x="74" y="8"/>
                  </a:lnTo>
                  <a:lnTo>
                    <a:pt x="92" y="0"/>
                  </a:lnTo>
                  <a:lnTo>
                    <a:pt x="92" y="7"/>
                  </a:lnTo>
                  <a:lnTo>
                    <a:pt x="89" y="14"/>
                  </a:lnTo>
                  <a:lnTo>
                    <a:pt x="85" y="20"/>
                  </a:lnTo>
                  <a:lnTo>
                    <a:pt x="79" y="24"/>
                  </a:lnTo>
                  <a:lnTo>
                    <a:pt x="71" y="29"/>
                  </a:lnTo>
                  <a:lnTo>
                    <a:pt x="64" y="32"/>
                  </a:lnTo>
                  <a:lnTo>
                    <a:pt x="57" y="36"/>
                  </a:lnTo>
                  <a:lnTo>
                    <a:pt x="5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05" name="Freeform 9"/>
            <p:cNvSpPr>
              <a:spLocks/>
            </p:cNvSpPr>
            <p:nvPr/>
          </p:nvSpPr>
          <p:spPr bwMode="auto">
            <a:xfrm>
              <a:off x="3040" y="1860"/>
              <a:ext cx="289" cy="232"/>
            </a:xfrm>
            <a:custGeom>
              <a:avLst/>
              <a:gdLst>
                <a:gd name="T0" fmla="*/ 0 w 580"/>
                <a:gd name="T1" fmla="*/ 1 h 464"/>
                <a:gd name="T2" fmla="*/ 0 w 580"/>
                <a:gd name="T3" fmla="*/ 1 h 464"/>
                <a:gd name="T4" fmla="*/ 0 w 580"/>
                <a:gd name="T5" fmla="*/ 1 h 464"/>
                <a:gd name="T6" fmla="*/ 0 w 580"/>
                <a:gd name="T7" fmla="*/ 1 h 464"/>
                <a:gd name="T8" fmla="*/ 0 w 580"/>
                <a:gd name="T9" fmla="*/ 1 h 464"/>
                <a:gd name="T10" fmla="*/ 0 w 580"/>
                <a:gd name="T11" fmla="*/ 1 h 464"/>
                <a:gd name="T12" fmla="*/ 0 w 580"/>
                <a:gd name="T13" fmla="*/ 1 h 464"/>
                <a:gd name="T14" fmla="*/ 0 w 580"/>
                <a:gd name="T15" fmla="*/ 1 h 464"/>
                <a:gd name="T16" fmla="*/ 0 w 580"/>
                <a:gd name="T17" fmla="*/ 1 h 464"/>
                <a:gd name="T18" fmla="*/ 0 w 580"/>
                <a:gd name="T19" fmla="*/ 1 h 464"/>
                <a:gd name="T20" fmla="*/ 0 w 580"/>
                <a:gd name="T21" fmla="*/ 1 h 464"/>
                <a:gd name="T22" fmla="*/ 0 w 580"/>
                <a:gd name="T23" fmla="*/ 1 h 464"/>
                <a:gd name="T24" fmla="*/ 0 w 580"/>
                <a:gd name="T25" fmla="*/ 1 h 464"/>
                <a:gd name="T26" fmla="*/ 0 w 580"/>
                <a:gd name="T27" fmla="*/ 1 h 464"/>
                <a:gd name="T28" fmla="*/ 0 w 580"/>
                <a:gd name="T29" fmla="*/ 1 h 464"/>
                <a:gd name="T30" fmla="*/ 0 w 580"/>
                <a:gd name="T31" fmla="*/ 1 h 464"/>
                <a:gd name="T32" fmla="*/ 0 w 580"/>
                <a:gd name="T33" fmla="*/ 1 h 464"/>
                <a:gd name="T34" fmla="*/ 0 w 580"/>
                <a:gd name="T35" fmla="*/ 1 h 464"/>
                <a:gd name="T36" fmla="*/ 0 w 580"/>
                <a:gd name="T37" fmla="*/ 1 h 464"/>
                <a:gd name="T38" fmla="*/ 0 w 580"/>
                <a:gd name="T39" fmla="*/ 1 h 464"/>
                <a:gd name="T40" fmla="*/ 0 w 580"/>
                <a:gd name="T41" fmla="*/ 1 h 464"/>
                <a:gd name="T42" fmla="*/ 0 w 580"/>
                <a:gd name="T43" fmla="*/ 1 h 464"/>
                <a:gd name="T44" fmla="*/ 0 w 580"/>
                <a:gd name="T45" fmla="*/ 1 h 464"/>
                <a:gd name="T46" fmla="*/ 0 w 580"/>
                <a:gd name="T47" fmla="*/ 1 h 464"/>
                <a:gd name="T48" fmla="*/ 0 w 580"/>
                <a:gd name="T49" fmla="*/ 1 h 464"/>
                <a:gd name="T50" fmla="*/ 0 w 580"/>
                <a:gd name="T51" fmla="*/ 1 h 464"/>
                <a:gd name="T52" fmla="*/ 0 w 580"/>
                <a:gd name="T53" fmla="*/ 1 h 464"/>
                <a:gd name="T54" fmla="*/ 0 w 580"/>
                <a:gd name="T55" fmla="*/ 1 h 464"/>
                <a:gd name="T56" fmla="*/ 0 w 580"/>
                <a:gd name="T57" fmla="*/ 1 h 464"/>
                <a:gd name="T58" fmla="*/ 0 w 580"/>
                <a:gd name="T59" fmla="*/ 1 h 464"/>
                <a:gd name="T60" fmla="*/ 0 w 580"/>
                <a:gd name="T61" fmla="*/ 1 h 464"/>
                <a:gd name="T62" fmla="*/ 0 w 580"/>
                <a:gd name="T63" fmla="*/ 1 h 464"/>
                <a:gd name="T64" fmla="*/ 0 w 580"/>
                <a:gd name="T65" fmla="*/ 1 h 464"/>
                <a:gd name="T66" fmla="*/ 0 w 580"/>
                <a:gd name="T67" fmla="*/ 1 h 464"/>
                <a:gd name="T68" fmla="*/ 0 w 580"/>
                <a:gd name="T69" fmla="*/ 1 h 464"/>
                <a:gd name="T70" fmla="*/ 0 w 580"/>
                <a:gd name="T71" fmla="*/ 1 h 464"/>
                <a:gd name="T72" fmla="*/ 0 w 580"/>
                <a:gd name="T73" fmla="*/ 1 h 464"/>
                <a:gd name="T74" fmla="*/ 0 w 580"/>
                <a:gd name="T75" fmla="*/ 1 h 464"/>
                <a:gd name="T76" fmla="*/ 0 w 580"/>
                <a:gd name="T77" fmla="*/ 1 h 464"/>
                <a:gd name="T78" fmla="*/ 0 w 580"/>
                <a:gd name="T79" fmla="*/ 1 h 464"/>
                <a:gd name="T80" fmla="*/ 0 w 580"/>
                <a:gd name="T81" fmla="*/ 1 h 464"/>
                <a:gd name="T82" fmla="*/ 0 w 580"/>
                <a:gd name="T83" fmla="*/ 1 h 464"/>
                <a:gd name="T84" fmla="*/ 0 w 580"/>
                <a:gd name="T85" fmla="*/ 1 h 464"/>
                <a:gd name="T86" fmla="*/ 0 w 580"/>
                <a:gd name="T87" fmla="*/ 1 h 464"/>
                <a:gd name="T88" fmla="*/ 0 w 580"/>
                <a:gd name="T89" fmla="*/ 1 h 464"/>
                <a:gd name="T90" fmla="*/ 0 w 580"/>
                <a:gd name="T91" fmla="*/ 1 h 464"/>
                <a:gd name="T92" fmla="*/ 0 w 580"/>
                <a:gd name="T93" fmla="*/ 1 h 464"/>
                <a:gd name="T94" fmla="*/ 0 w 580"/>
                <a:gd name="T95" fmla="*/ 1 h 464"/>
                <a:gd name="T96" fmla="*/ 0 w 580"/>
                <a:gd name="T97" fmla="*/ 1 h 464"/>
                <a:gd name="T98" fmla="*/ 0 w 580"/>
                <a:gd name="T99" fmla="*/ 1 h 464"/>
                <a:gd name="T100" fmla="*/ 0 w 580"/>
                <a:gd name="T101" fmla="*/ 1 h 464"/>
                <a:gd name="T102" fmla="*/ 0 w 580"/>
                <a:gd name="T103" fmla="*/ 1 h 464"/>
                <a:gd name="T104" fmla="*/ 0 w 580"/>
                <a:gd name="T105" fmla="*/ 1 h 464"/>
                <a:gd name="T106" fmla="*/ 0 w 580"/>
                <a:gd name="T107" fmla="*/ 1 h 464"/>
                <a:gd name="T108" fmla="*/ 0 w 580"/>
                <a:gd name="T109" fmla="*/ 1 h 464"/>
                <a:gd name="T110" fmla="*/ 0 w 580"/>
                <a:gd name="T111" fmla="*/ 1 h 464"/>
                <a:gd name="T112" fmla="*/ 0 w 580"/>
                <a:gd name="T113" fmla="*/ 1 h 464"/>
                <a:gd name="T114" fmla="*/ 0 w 580"/>
                <a:gd name="T115" fmla="*/ 1 h 464"/>
                <a:gd name="T116" fmla="*/ 0 w 580"/>
                <a:gd name="T117" fmla="*/ 1 h 4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0"/>
                <a:gd name="T178" fmla="*/ 0 h 464"/>
                <a:gd name="T179" fmla="*/ 580 w 580"/>
                <a:gd name="T180" fmla="*/ 464 h 4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0" h="464">
                  <a:moveTo>
                    <a:pt x="163" y="438"/>
                  </a:moveTo>
                  <a:lnTo>
                    <a:pt x="152" y="442"/>
                  </a:lnTo>
                  <a:lnTo>
                    <a:pt x="143" y="444"/>
                  </a:lnTo>
                  <a:lnTo>
                    <a:pt x="133" y="448"/>
                  </a:lnTo>
                  <a:lnTo>
                    <a:pt x="124" y="451"/>
                  </a:lnTo>
                  <a:lnTo>
                    <a:pt x="113" y="453"/>
                  </a:lnTo>
                  <a:lnTo>
                    <a:pt x="103" y="457"/>
                  </a:lnTo>
                  <a:lnTo>
                    <a:pt x="94" y="460"/>
                  </a:lnTo>
                  <a:lnTo>
                    <a:pt x="83" y="464"/>
                  </a:lnTo>
                  <a:lnTo>
                    <a:pt x="81" y="463"/>
                  </a:lnTo>
                  <a:lnTo>
                    <a:pt x="80" y="462"/>
                  </a:lnTo>
                  <a:lnTo>
                    <a:pt x="79" y="460"/>
                  </a:lnTo>
                  <a:lnTo>
                    <a:pt x="77" y="458"/>
                  </a:lnTo>
                  <a:lnTo>
                    <a:pt x="83" y="455"/>
                  </a:lnTo>
                  <a:lnTo>
                    <a:pt x="90" y="451"/>
                  </a:lnTo>
                  <a:lnTo>
                    <a:pt x="96" y="448"/>
                  </a:lnTo>
                  <a:lnTo>
                    <a:pt x="103" y="444"/>
                  </a:lnTo>
                  <a:lnTo>
                    <a:pt x="109" y="441"/>
                  </a:lnTo>
                  <a:lnTo>
                    <a:pt x="114" y="437"/>
                  </a:lnTo>
                  <a:lnTo>
                    <a:pt x="121" y="435"/>
                  </a:lnTo>
                  <a:lnTo>
                    <a:pt x="127" y="432"/>
                  </a:lnTo>
                  <a:lnTo>
                    <a:pt x="120" y="434"/>
                  </a:lnTo>
                  <a:lnTo>
                    <a:pt x="113" y="436"/>
                  </a:lnTo>
                  <a:lnTo>
                    <a:pt x="106" y="440"/>
                  </a:lnTo>
                  <a:lnTo>
                    <a:pt x="99" y="442"/>
                  </a:lnTo>
                  <a:lnTo>
                    <a:pt x="92" y="444"/>
                  </a:lnTo>
                  <a:lnTo>
                    <a:pt x="85" y="447"/>
                  </a:lnTo>
                  <a:lnTo>
                    <a:pt x="80" y="450"/>
                  </a:lnTo>
                  <a:lnTo>
                    <a:pt x="73" y="452"/>
                  </a:lnTo>
                  <a:lnTo>
                    <a:pt x="72" y="450"/>
                  </a:lnTo>
                  <a:lnTo>
                    <a:pt x="71" y="448"/>
                  </a:lnTo>
                  <a:lnTo>
                    <a:pt x="69" y="445"/>
                  </a:lnTo>
                  <a:lnTo>
                    <a:pt x="68" y="443"/>
                  </a:lnTo>
                  <a:lnTo>
                    <a:pt x="88" y="433"/>
                  </a:lnTo>
                  <a:lnTo>
                    <a:pt x="102" y="425"/>
                  </a:lnTo>
                  <a:lnTo>
                    <a:pt x="112" y="419"/>
                  </a:lnTo>
                  <a:lnTo>
                    <a:pt x="119" y="414"/>
                  </a:lnTo>
                  <a:lnTo>
                    <a:pt x="124" y="412"/>
                  </a:lnTo>
                  <a:lnTo>
                    <a:pt x="127" y="411"/>
                  </a:lnTo>
                  <a:lnTo>
                    <a:pt x="129" y="410"/>
                  </a:lnTo>
                  <a:lnTo>
                    <a:pt x="130" y="409"/>
                  </a:lnTo>
                  <a:lnTo>
                    <a:pt x="121" y="411"/>
                  </a:lnTo>
                  <a:lnTo>
                    <a:pt x="113" y="414"/>
                  </a:lnTo>
                  <a:lnTo>
                    <a:pt x="104" y="419"/>
                  </a:lnTo>
                  <a:lnTo>
                    <a:pt x="96" y="424"/>
                  </a:lnTo>
                  <a:lnTo>
                    <a:pt x="88" y="427"/>
                  </a:lnTo>
                  <a:lnTo>
                    <a:pt x="80" y="432"/>
                  </a:lnTo>
                  <a:lnTo>
                    <a:pt x="72" y="434"/>
                  </a:lnTo>
                  <a:lnTo>
                    <a:pt x="64" y="436"/>
                  </a:lnTo>
                  <a:lnTo>
                    <a:pt x="62" y="434"/>
                  </a:lnTo>
                  <a:lnTo>
                    <a:pt x="61" y="432"/>
                  </a:lnTo>
                  <a:lnTo>
                    <a:pt x="60" y="429"/>
                  </a:lnTo>
                  <a:lnTo>
                    <a:pt x="59" y="427"/>
                  </a:lnTo>
                  <a:lnTo>
                    <a:pt x="74" y="419"/>
                  </a:lnTo>
                  <a:lnTo>
                    <a:pt x="84" y="413"/>
                  </a:lnTo>
                  <a:lnTo>
                    <a:pt x="92" y="410"/>
                  </a:lnTo>
                  <a:lnTo>
                    <a:pt x="98" y="406"/>
                  </a:lnTo>
                  <a:lnTo>
                    <a:pt x="103" y="404"/>
                  </a:lnTo>
                  <a:lnTo>
                    <a:pt x="105" y="403"/>
                  </a:lnTo>
                  <a:lnTo>
                    <a:pt x="109" y="400"/>
                  </a:lnTo>
                  <a:lnTo>
                    <a:pt x="111" y="399"/>
                  </a:lnTo>
                  <a:lnTo>
                    <a:pt x="104" y="402"/>
                  </a:lnTo>
                  <a:lnTo>
                    <a:pt x="97" y="405"/>
                  </a:lnTo>
                  <a:lnTo>
                    <a:pt x="90" y="407"/>
                  </a:lnTo>
                  <a:lnTo>
                    <a:pt x="83" y="410"/>
                  </a:lnTo>
                  <a:lnTo>
                    <a:pt x="76" y="412"/>
                  </a:lnTo>
                  <a:lnTo>
                    <a:pt x="69" y="415"/>
                  </a:lnTo>
                  <a:lnTo>
                    <a:pt x="62" y="418"/>
                  </a:lnTo>
                  <a:lnTo>
                    <a:pt x="56" y="421"/>
                  </a:lnTo>
                  <a:lnTo>
                    <a:pt x="53" y="417"/>
                  </a:lnTo>
                  <a:lnTo>
                    <a:pt x="51" y="413"/>
                  </a:lnTo>
                  <a:lnTo>
                    <a:pt x="51" y="411"/>
                  </a:lnTo>
                  <a:lnTo>
                    <a:pt x="50" y="409"/>
                  </a:lnTo>
                  <a:lnTo>
                    <a:pt x="54" y="407"/>
                  </a:lnTo>
                  <a:lnTo>
                    <a:pt x="61" y="405"/>
                  </a:lnTo>
                  <a:lnTo>
                    <a:pt x="68" y="402"/>
                  </a:lnTo>
                  <a:lnTo>
                    <a:pt x="75" y="398"/>
                  </a:lnTo>
                  <a:lnTo>
                    <a:pt x="83" y="395"/>
                  </a:lnTo>
                  <a:lnTo>
                    <a:pt x="90" y="391"/>
                  </a:lnTo>
                  <a:lnTo>
                    <a:pt x="96" y="387"/>
                  </a:lnTo>
                  <a:lnTo>
                    <a:pt x="99" y="383"/>
                  </a:lnTo>
                  <a:lnTo>
                    <a:pt x="92" y="386"/>
                  </a:lnTo>
                  <a:lnTo>
                    <a:pt x="87" y="388"/>
                  </a:lnTo>
                  <a:lnTo>
                    <a:pt x="80" y="391"/>
                  </a:lnTo>
                  <a:lnTo>
                    <a:pt x="74" y="394"/>
                  </a:lnTo>
                  <a:lnTo>
                    <a:pt x="67" y="396"/>
                  </a:lnTo>
                  <a:lnTo>
                    <a:pt x="60" y="398"/>
                  </a:lnTo>
                  <a:lnTo>
                    <a:pt x="54" y="402"/>
                  </a:lnTo>
                  <a:lnTo>
                    <a:pt x="47" y="404"/>
                  </a:lnTo>
                  <a:lnTo>
                    <a:pt x="46" y="400"/>
                  </a:lnTo>
                  <a:lnTo>
                    <a:pt x="45" y="396"/>
                  </a:lnTo>
                  <a:lnTo>
                    <a:pt x="43" y="392"/>
                  </a:lnTo>
                  <a:lnTo>
                    <a:pt x="42" y="389"/>
                  </a:lnTo>
                  <a:lnTo>
                    <a:pt x="62" y="379"/>
                  </a:lnTo>
                  <a:lnTo>
                    <a:pt x="77" y="372"/>
                  </a:lnTo>
                  <a:lnTo>
                    <a:pt x="89" y="366"/>
                  </a:lnTo>
                  <a:lnTo>
                    <a:pt x="97" y="362"/>
                  </a:lnTo>
                  <a:lnTo>
                    <a:pt x="103" y="359"/>
                  </a:lnTo>
                  <a:lnTo>
                    <a:pt x="106" y="358"/>
                  </a:lnTo>
                  <a:lnTo>
                    <a:pt x="110" y="356"/>
                  </a:lnTo>
                  <a:lnTo>
                    <a:pt x="112" y="354"/>
                  </a:lnTo>
                  <a:lnTo>
                    <a:pt x="98" y="360"/>
                  </a:lnTo>
                  <a:lnTo>
                    <a:pt x="88" y="365"/>
                  </a:lnTo>
                  <a:lnTo>
                    <a:pt x="80" y="368"/>
                  </a:lnTo>
                  <a:lnTo>
                    <a:pt x="73" y="371"/>
                  </a:lnTo>
                  <a:lnTo>
                    <a:pt x="66" y="373"/>
                  </a:lnTo>
                  <a:lnTo>
                    <a:pt x="59" y="376"/>
                  </a:lnTo>
                  <a:lnTo>
                    <a:pt x="51" y="379"/>
                  </a:lnTo>
                  <a:lnTo>
                    <a:pt x="41" y="382"/>
                  </a:lnTo>
                  <a:lnTo>
                    <a:pt x="38" y="377"/>
                  </a:lnTo>
                  <a:lnTo>
                    <a:pt x="36" y="373"/>
                  </a:lnTo>
                  <a:lnTo>
                    <a:pt x="34" y="369"/>
                  </a:lnTo>
                  <a:lnTo>
                    <a:pt x="31" y="365"/>
                  </a:lnTo>
                  <a:lnTo>
                    <a:pt x="39" y="361"/>
                  </a:lnTo>
                  <a:lnTo>
                    <a:pt x="47" y="359"/>
                  </a:lnTo>
                  <a:lnTo>
                    <a:pt x="54" y="356"/>
                  </a:lnTo>
                  <a:lnTo>
                    <a:pt x="62" y="352"/>
                  </a:lnTo>
                  <a:lnTo>
                    <a:pt x="71" y="349"/>
                  </a:lnTo>
                  <a:lnTo>
                    <a:pt x="79" y="344"/>
                  </a:lnTo>
                  <a:lnTo>
                    <a:pt x="85" y="339"/>
                  </a:lnTo>
                  <a:lnTo>
                    <a:pt x="94" y="335"/>
                  </a:lnTo>
                  <a:lnTo>
                    <a:pt x="84" y="338"/>
                  </a:lnTo>
                  <a:lnTo>
                    <a:pt x="76" y="342"/>
                  </a:lnTo>
                  <a:lnTo>
                    <a:pt x="68" y="345"/>
                  </a:lnTo>
                  <a:lnTo>
                    <a:pt x="60" y="349"/>
                  </a:lnTo>
                  <a:lnTo>
                    <a:pt x="53" y="351"/>
                  </a:lnTo>
                  <a:lnTo>
                    <a:pt x="45" y="354"/>
                  </a:lnTo>
                  <a:lnTo>
                    <a:pt x="37" y="357"/>
                  </a:lnTo>
                  <a:lnTo>
                    <a:pt x="29" y="359"/>
                  </a:lnTo>
                  <a:lnTo>
                    <a:pt x="28" y="357"/>
                  </a:lnTo>
                  <a:lnTo>
                    <a:pt x="28" y="353"/>
                  </a:lnTo>
                  <a:lnTo>
                    <a:pt x="27" y="351"/>
                  </a:lnTo>
                  <a:lnTo>
                    <a:pt x="26" y="347"/>
                  </a:lnTo>
                  <a:lnTo>
                    <a:pt x="29" y="346"/>
                  </a:lnTo>
                  <a:lnTo>
                    <a:pt x="37" y="342"/>
                  </a:lnTo>
                  <a:lnTo>
                    <a:pt x="50" y="336"/>
                  </a:lnTo>
                  <a:lnTo>
                    <a:pt x="64" y="329"/>
                  </a:lnTo>
                  <a:lnTo>
                    <a:pt x="77" y="322"/>
                  </a:lnTo>
                  <a:lnTo>
                    <a:pt x="91" y="315"/>
                  </a:lnTo>
                  <a:lnTo>
                    <a:pt x="100" y="308"/>
                  </a:lnTo>
                  <a:lnTo>
                    <a:pt x="106" y="304"/>
                  </a:lnTo>
                  <a:lnTo>
                    <a:pt x="96" y="308"/>
                  </a:lnTo>
                  <a:lnTo>
                    <a:pt x="85" y="314"/>
                  </a:lnTo>
                  <a:lnTo>
                    <a:pt x="74" y="319"/>
                  </a:lnTo>
                  <a:lnTo>
                    <a:pt x="64" y="323"/>
                  </a:lnTo>
                  <a:lnTo>
                    <a:pt x="53" y="329"/>
                  </a:lnTo>
                  <a:lnTo>
                    <a:pt x="43" y="334"/>
                  </a:lnTo>
                  <a:lnTo>
                    <a:pt x="32" y="337"/>
                  </a:lnTo>
                  <a:lnTo>
                    <a:pt x="23" y="341"/>
                  </a:lnTo>
                  <a:lnTo>
                    <a:pt x="22" y="336"/>
                  </a:lnTo>
                  <a:lnTo>
                    <a:pt x="21" y="333"/>
                  </a:lnTo>
                  <a:lnTo>
                    <a:pt x="19" y="329"/>
                  </a:lnTo>
                  <a:lnTo>
                    <a:pt x="17" y="324"/>
                  </a:lnTo>
                  <a:lnTo>
                    <a:pt x="27" y="320"/>
                  </a:lnTo>
                  <a:lnTo>
                    <a:pt x="37" y="315"/>
                  </a:lnTo>
                  <a:lnTo>
                    <a:pt x="46" y="311"/>
                  </a:lnTo>
                  <a:lnTo>
                    <a:pt x="57" y="306"/>
                  </a:lnTo>
                  <a:lnTo>
                    <a:pt x="67" y="300"/>
                  </a:lnTo>
                  <a:lnTo>
                    <a:pt x="77" y="296"/>
                  </a:lnTo>
                  <a:lnTo>
                    <a:pt x="87" y="290"/>
                  </a:lnTo>
                  <a:lnTo>
                    <a:pt x="97" y="284"/>
                  </a:lnTo>
                  <a:lnTo>
                    <a:pt x="89" y="286"/>
                  </a:lnTo>
                  <a:lnTo>
                    <a:pt x="80" y="290"/>
                  </a:lnTo>
                  <a:lnTo>
                    <a:pt x="71" y="296"/>
                  </a:lnTo>
                  <a:lnTo>
                    <a:pt x="65" y="299"/>
                  </a:lnTo>
                  <a:lnTo>
                    <a:pt x="59" y="301"/>
                  </a:lnTo>
                  <a:lnTo>
                    <a:pt x="53" y="304"/>
                  </a:lnTo>
                  <a:lnTo>
                    <a:pt x="47" y="306"/>
                  </a:lnTo>
                  <a:lnTo>
                    <a:pt x="42" y="308"/>
                  </a:lnTo>
                  <a:lnTo>
                    <a:pt x="36" y="311"/>
                  </a:lnTo>
                  <a:lnTo>
                    <a:pt x="30" y="313"/>
                  </a:lnTo>
                  <a:lnTo>
                    <a:pt x="24" y="315"/>
                  </a:lnTo>
                  <a:lnTo>
                    <a:pt x="19" y="318"/>
                  </a:lnTo>
                  <a:lnTo>
                    <a:pt x="17" y="315"/>
                  </a:lnTo>
                  <a:lnTo>
                    <a:pt x="16" y="312"/>
                  </a:lnTo>
                  <a:lnTo>
                    <a:pt x="14" y="308"/>
                  </a:lnTo>
                  <a:lnTo>
                    <a:pt x="13" y="305"/>
                  </a:lnTo>
                  <a:lnTo>
                    <a:pt x="38" y="292"/>
                  </a:lnTo>
                  <a:lnTo>
                    <a:pt x="58" y="283"/>
                  </a:lnTo>
                  <a:lnTo>
                    <a:pt x="72" y="276"/>
                  </a:lnTo>
                  <a:lnTo>
                    <a:pt x="81" y="271"/>
                  </a:lnTo>
                  <a:lnTo>
                    <a:pt x="87" y="268"/>
                  </a:lnTo>
                  <a:lnTo>
                    <a:pt x="90" y="266"/>
                  </a:lnTo>
                  <a:lnTo>
                    <a:pt x="92" y="265"/>
                  </a:lnTo>
                  <a:lnTo>
                    <a:pt x="94" y="263"/>
                  </a:lnTo>
                  <a:lnTo>
                    <a:pt x="83" y="268"/>
                  </a:lnTo>
                  <a:lnTo>
                    <a:pt x="73" y="271"/>
                  </a:lnTo>
                  <a:lnTo>
                    <a:pt x="62" y="276"/>
                  </a:lnTo>
                  <a:lnTo>
                    <a:pt x="53" y="281"/>
                  </a:lnTo>
                  <a:lnTo>
                    <a:pt x="43" y="285"/>
                  </a:lnTo>
                  <a:lnTo>
                    <a:pt x="32" y="289"/>
                  </a:lnTo>
                  <a:lnTo>
                    <a:pt x="23" y="293"/>
                  </a:lnTo>
                  <a:lnTo>
                    <a:pt x="13" y="298"/>
                  </a:lnTo>
                  <a:lnTo>
                    <a:pt x="13" y="286"/>
                  </a:lnTo>
                  <a:lnTo>
                    <a:pt x="17" y="278"/>
                  </a:lnTo>
                  <a:lnTo>
                    <a:pt x="27" y="273"/>
                  </a:lnTo>
                  <a:lnTo>
                    <a:pt x="38" y="267"/>
                  </a:lnTo>
                  <a:lnTo>
                    <a:pt x="51" y="262"/>
                  </a:lnTo>
                  <a:lnTo>
                    <a:pt x="65" y="258"/>
                  </a:lnTo>
                  <a:lnTo>
                    <a:pt x="76" y="252"/>
                  </a:lnTo>
                  <a:lnTo>
                    <a:pt x="85" y="244"/>
                  </a:lnTo>
                  <a:lnTo>
                    <a:pt x="77" y="247"/>
                  </a:lnTo>
                  <a:lnTo>
                    <a:pt x="68" y="251"/>
                  </a:lnTo>
                  <a:lnTo>
                    <a:pt x="60" y="254"/>
                  </a:lnTo>
                  <a:lnTo>
                    <a:pt x="52" y="259"/>
                  </a:lnTo>
                  <a:lnTo>
                    <a:pt x="44" y="262"/>
                  </a:lnTo>
                  <a:lnTo>
                    <a:pt x="37" y="266"/>
                  </a:lnTo>
                  <a:lnTo>
                    <a:pt x="29" y="268"/>
                  </a:lnTo>
                  <a:lnTo>
                    <a:pt x="21" y="270"/>
                  </a:lnTo>
                  <a:lnTo>
                    <a:pt x="20" y="268"/>
                  </a:lnTo>
                  <a:lnTo>
                    <a:pt x="19" y="265"/>
                  </a:lnTo>
                  <a:lnTo>
                    <a:pt x="16" y="261"/>
                  </a:lnTo>
                  <a:lnTo>
                    <a:pt x="15" y="259"/>
                  </a:lnTo>
                  <a:lnTo>
                    <a:pt x="35" y="250"/>
                  </a:lnTo>
                  <a:lnTo>
                    <a:pt x="49" y="243"/>
                  </a:lnTo>
                  <a:lnTo>
                    <a:pt x="59" y="238"/>
                  </a:lnTo>
                  <a:lnTo>
                    <a:pt x="67" y="233"/>
                  </a:lnTo>
                  <a:lnTo>
                    <a:pt x="73" y="231"/>
                  </a:lnTo>
                  <a:lnTo>
                    <a:pt x="76" y="229"/>
                  </a:lnTo>
                  <a:lnTo>
                    <a:pt x="81" y="227"/>
                  </a:lnTo>
                  <a:lnTo>
                    <a:pt x="84" y="224"/>
                  </a:lnTo>
                  <a:lnTo>
                    <a:pt x="84" y="223"/>
                  </a:lnTo>
                  <a:lnTo>
                    <a:pt x="83" y="223"/>
                  </a:lnTo>
                  <a:lnTo>
                    <a:pt x="75" y="227"/>
                  </a:lnTo>
                  <a:lnTo>
                    <a:pt x="66" y="231"/>
                  </a:lnTo>
                  <a:lnTo>
                    <a:pt x="57" y="235"/>
                  </a:lnTo>
                  <a:lnTo>
                    <a:pt x="49" y="238"/>
                  </a:lnTo>
                  <a:lnTo>
                    <a:pt x="39" y="243"/>
                  </a:lnTo>
                  <a:lnTo>
                    <a:pt x="30" y="246"/>
                  </a:lnTo>
                  <a:lnTo>
                    <a:pt x="22" y="248"/>
                  </a:lnTo>
                  <a:lnTo>
                    <a:pt x="14" y="251"/>
                  </a:lnTo>
                  <a:lnTo>
                    <a:pt x="13" y="247"/>
                  </a:lnTo>
                  <a:lnTo>
                    <a:pt x="12" y="244"/>
                  </a:lnTo>
                  <a:lnTo>
                    <a:pt x="11" y="240"/>
                  </a:lnTo>
                  <a:lnTo>
                    <a:pt x="9" y="238"/>
                  </a:lnTo>
                  <a:lnTo>
                    <a:pt x="30" y="228"/>
                  </a:lnTo>
                  <a:lnTo>
                    <a:pt x="45" y="220"/>
                  </a:lnTo>
                  <a:lnTo>
                    <a:pt x="57" y="214"/>
                  </a:lnTo>
                  <a:lnTo>
                    <a:pt x="65" y="210"/>
                  </a:lnTo>
                  <a:lnTo>
                    <a:pt x="69" y="207"/>
                  </a:lnTo>
                  <a:lnTo>
                    <a:pt x="73" y="205"/>
                  </a:lnTo>
                  <a:lnTo>
                    <a:pt x="75" y="204"/>
                  </a:lnTo>
                  <a:lnTo>
                    <a:pt x="77" y="201"/>
                  </a:lnTo>
                  <a:lnTo>
                    <a:pt x="58" y="210"/>
                  </a:lnTo>
                  <a:lnTo>
                    <a:pt x="43" y="216"/>
                  </a:lnTo>
                  <a:lnTo>
                    <a:pt x="31" y="221"/>
                  </a:lnTo>
                  <a:lnTo>
                    <a:pt x="23" y="224"/>
                  </a:lnTo>
                  <a:lnTo>
                    <a:pt x="19" y="227"/>
                  </a:lnTo>
                  <a:lnTo>
                    <a:pt x="14" y="228"/>
                  </a:lnTo>
                  <a:lnTo>
                    <a:pt x="11" y="229"/>
                  </a:lnTo>
                  <a:lnTo>
                    <a:pt x="7" y="230"/>
                  </a:lnTo>
                  <a:lnTo>
                    <a:pt x="6" y="228"/>
                  </a:lnTo>
                  <a:lnTo>
                    <a:pt x="6" y="224"/>
                  </a:lnTo>
                  <a:lnTo>
                    <a:pt x="5" y="222"/>
                  </a:lnTo>
                  <a:lnTo>
                    <a:pt x="4" y="220"/>
                  </a:lnTo>
                  <a:lnTo>
                    <a:pt x="23" y="212"/>
                  </a:lnTo>
                  <a:lnTo>
                    <a:pt x="38" y="205"/>
                  </a:lnTo>
                  <a:lnTo>
                    <a:pt x="49" y="200"/>
                  </a:lnTo>
                  <a:lnTo>
                    <a:pt x="57" y="197"/>
                  </a:lnTo>
                  <a:lnTo>
                    <a:pt x="61" y="194"/>
                  </a:lnTo>
                  <a:lnTo>
                    <a:pt x="65" y="192"/>
                  </a:lnTo>
                  <a:lnTo>
                    <a:pt x="68" y="191"/>
                  </a:lnTo>
                  <a:lnTo>
                    <a:pt x="71" y="189"/>
                  </a:lnTo>
                  <a:lnTo>
                    <a:pt x="64" y="189"/>
                  </a:lnTo>
                  <a:lnTo>
                    <a:pt x="56" y="191"/>
                  </a:lnTo>
                  <a:lnTo>
                    <a:pt x="46" y="194"/>
                  </a:lnTo>
                  <a:lnTo>
                    <a:pt x="36" y="199"/>
                  </a:lnTo>
                  <a:lnTo>
                    <a:pt x="27" y="202"/>
                  </a:lnTo>
                  <a:lnTo>
                    <a:pt x="17" y="207"/>
                  </a:lnTo>
                  <a:lnTo>
                    <a:pt x="9" y="210"/>
                  </a:lnTo>
                  <a:lnTo>
                    <a:pt x="4" y="213"/>
                  </a:lnTo>
                  <a:lnTo>
                    <a:pt x="3" y="212"/>
                  </a:lnTo>
                  <a:lnTo>
                    <a:pt x="1" y="209"/>
                  </a:lnTo>
                  <a:lnTo>
                    <a:pt x="1" y="207"/>
                  </a:lnTo>
                  <a:lnTo>
                    <a:pt x="0" y="204"/>
                  </a:lnTo>
                  <a:lnTo>
                    <a:pt x="1" y="202"/>
                  </a:lnTo>
                  <a:lnTo>
                    <a:pt x="4" y="200"/>
                  </a:lnTo>
                  <a:lnTo>
                    <a:pt x="11" y="195"/>
                  </a:lnTo>
                  <a:lnTo>
                    <a:pt x="24" y="189"/>
                  </a:lnTo>
                  <a:lnTo>
                    <a:pt x="24" y="187"/>
                  </a:lnTo>
                  <a:lnTo>
                    <a:pt x="24" y="186"/>
                  </a:lnTo>
                  <a:lnTo>
                    <a:pt x="24" y="184"/>
                  </a:lnTo>
                  <a:lnTo>
                    <a:pt x="24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44" y="177"/>
                  </a:lnTo>
                  <a:lnTo>
                    <a:pt x="58" y="171"/>
                  </a:lnTo>
                  <a:lnTo>
                    <a:pt x="73" y="166"/>
                  </a:lnTo>
                  <a:lnTo>
                    <a:pt x="88" y="161"/>
                  </a:lnTo>
                  <a:lnTo>
                    <a:pt x="103" y="155"/>
                  </a:lnTo>
                  <a:lnTo>
                    <a:pt x="118" y="149"/>
                  </a:lnTo>
                  <a:lnTo>
                    <a:pt x="134" y="144"/>
                  </a:lnTo>
                  <a:lnTo>
                    <a:pt x="149" y="138"/>
                  </a:lnTo>
                  <a:lnTo>
                    <a:pt x="164" y="132"/>
                  </a:lnTo>
                  <a:lnTo>
                    <a:pt x="179" y="126"/>
                  </a:lnTo>
                  <a:lnTo>
                    <a:pt x="194" y="121"/>
                  </a:lnTo>
                  <a:lnTo>
                    <a:pt x="209" y="114"/>
                  </a:lnTo>
                  <a:lnTo>
                    <a:pt x="224" y="107"/>
                  </a:lnTo>
                  <a:lnTo>
                    <a:pt x="238" y="100"/>
                  </a:lnTo>
                  <a:lnTo>
                    <a:pt x="253" y="93"/>
                  </a:lnTo>
                  <a:lnTo>
                    <a:pt x="266" y="85"/>
                  </a:lnTo>
                  <a:lnTo>
                    <a:pt x="279" y="79"/>
                  </a:lnTo>
                  <a:lnTo>
                    <a:pt x="293" y="73"/>
                  </a:lnTo>
                  <a:lnTo>
                    <a:pt x="306" y="68"/>
                  </a:lnTo>
                  <a:lnTo>
                    <a:pt x="318" y="62"/>
                  </a:lnTo>
                  <a:lnTo>
                    <a:pt x="331" y="56"/>
                  </a:lnTo>
                  <a:lnTo>
                    <a:pt x="345" y="49"/>
                  </a:lnTo>
                  <a:lnTo>
                    <a:pt x="357" y="43"/>
                  </a:lnTo>
                  <a:lnTo>
                    <a:pt x="370" y="38"/>
                  </a:lnTo>
                  <a:lnTo>
                    <a:pt x="385" y="28"/>
                  </a:lnTo>
                  <a:lnTo>
                    <a:pt x="393" y="24"/>
                  </a:lnTo>
                  <a:lnTo>
                    <a:pt x="397" y="22"/>
                  </a:lnTo>
                  <a:lnTo>
                    <a:pt x="398" y="20"/>
                  </a:lnTo>
                  <a:lnTo>
                    <a:pt x="395" y="15"/>
                  </a:lnTo>
                  <a:lnTo>
                    <a:pt x="394" y="12"/>
                  </a:lnTo>
                  <a:lnTo>
                    <a:pt x="392" y="11"/>
                  </a:lnTo>
                  <a:lnTo>
                    <a:pt x="389" y="11"/>
                  </a:lnTo>
                  <a:lnTo>
                    <a:pt x="389" y="12"/>
                  </a:lnTo>
                  <a:lnTo>
                    <a:pt x="390" y="13"/>
                  </a:lnTo>
                  <a:lnTo>
                    <a:pt x="390" y="16"/>
                  </a:lnTo>
                  <a:lnTo>
                    <a:pt x="390" y="17"/>
                  </a:lnTo>
                  <a:lnTo>
                    <a:pt x="386" y="19"/>
                  </a:lnTo>
                  <a:lnTo>
                    <a:pt x="384" y="22"/>
                  </a:lnTo>
                  <a:lnTo>
                    <a:pt x="380" y="24"/>
                  </a:lnTo>
                  <a:lnTo>
                    <a:pt x="376" y="26"/>
                  </a:lnTo>
                  <a:lnTo>
                    <a:pt x="375" y="24"/>
                  </a:lnTo>
                  <a:lnTo>
                    <a:pt x="375" y="23"/>
                  </a:lnTo>
                  <a:lnTo>
                    <a:pt x="374" y="20"/>
                  </a:lnTo>
                  <a:lnTo>
                    <a:pt x="374" y="19"/>
                  </a:lnTo>
                  <a:lnTo>
                    <a:pt x="370" y="22"/>
                  </a:lnTo>
                  <a:lnTo>
                    <a:pt x="368" y="26"/>
                  </a:lnTo>
                  <a:lnTo>
                    <a:pt x="366" y="31"/>
                  </a:lnTo>
                  <a:lnTo>
                    <a:pt x="361" y="35"/>
                  </a:lnTo>
                  <a:lnTo>
                    <a:pt x="360" y="33"/>
                  </a:lnTo>
                  <a:lnTo>
                    <a:pt x="360" y="31"/>
                  </a:lnTo>
                  <a:lnTo>
                    <a:pt x="360" y="30"/>
                  </a:lnTo>
                  <a:lnTo>
                    <a:pt x="359" y="27"/>
                  </a:lnTo>
                  <a:lnTo>
                    <a:pt x="355" y="30"/>
                  </a:lnTo>
                  <a:lnTo>
                    <a:pt x="354" y="32"/>
                  </a:lnTo>
                  <a:lnTo>
                    <a:pt x="354" y="35"/>
                  </a:lnTo>
                  <a:lnTo>
                    <a:pt x="353" y="39"/>
                  </a:lnTo>
                  <a:lnTo>
                    <a:pt x="351" y="40"/>
                  </a:lnTo>
                  <a:lnTo>
                    <a:pt x="348" y="41"/>
                  </a:lnTo>
                  <a:lnTo>
                    <a:pt x="345" y="43"/>
                  </a:lnTo>
                  <a:lnTo>
                    <a:pt x="342" y="45"/>
                  </a:lnTo>
                  <a:lnTo>
                    <a:pt x="341" y="40"/>
                  </a:lnTo>
                  <a:lnTo>
                    <a:pt x="341" y="38"/>
                  </a:lnTo>
                  <a:lnTo>
                    <a:pt x="340" y="37"/>
                  </a:lnTo>
                  <a:lnTo>
                    <a:pt x="339" y="35"/>
                  </a:lnTo>
                  <a:lnTo>
                    <a:pt x="337" y="38"/>
                  </a:lnTo>
                  <a:lnTo>
                    <a:pt x="336" y="40"/>
                  </a:lnTo>
                  <a:lnTo>
                    <a:pt x="336" y="43"/>
                  </a:lnTo>
                  <a:lnTo>
                    <a:pt x="336" y="46"/>
                  </a:lnTo>
                  <a:lnTo>
                    <a:pt x="333" y="47"/>
                  </a:lnTo>
                  <a:lnTo>
                    <a:pt x="331" y="48"/>
                  </a:lnTo>
                  <a:lnTo>
                    <a:pt x="329" y="49"/>
                  </a:lnTo>
                  <a:lnTo>
                    <a:pt x="326" y="50"/>
                  </a:lnTo>
                  <a:lnTo>
                    <a:pt x="325" y="48"/>
                  </a:lnTo>
                  <a:lnTo>
                    <a:pt x="325" y="45"/>
                  </a:lnTo>
                  <a:lnTo>
                    <a:pt x="325" y="42"/>
                  </a:lnTo>
                  <a:lnTo>
                    <a:pt x="325" y="40"/>
                  </a:lnTo>
                  <a:lnTo>
                    <a:pt x="324" y="41"/>
                  </a:lnTo>
                  <a:lnTo>
                    <a:pt x="323" y="41"/>
                  </a:lnTo>
                  <a:lnTo>
                    <a:pt x="322" y="41"/>
                  </a:lnTo>
                  <a:lnTo>
                    <a:pt x="321" y="41"/>
                  </a:lnTo>
                  <a:lnTo>
                    <a:pt x="321" y="45"/>
                  </a:lnTo>
                  <a:lnTo>
                    <a:pt x="321" y="47"/>
                  </a:lnTo>
                  <a:lnTo>
                    <a:pt x="319" y="50"/>
                  </a:lnTo>
                  <a:lnTo>
                    <a:pt x="319" y="54"/>
                  </a:lnTo>
                  <a:lnTo>
                    <a:pt x="316" y="55"/>
                  </a:lnTo>
                  <a:lnTo>
                    <a:pt x="312" y="56"/>
                  </a:lnTo>
                  <a:lnTo>
                    <a:pt x="309" y="58"/>
                  </a:lnTo>
                  <a:lnTo>
                    <a:pt x="307" y="60"/>
                  </a:lnTo>
                  <a:lnTo>
                    <a:pt x="306" y="55"/>
                  </a:lnTo>
                  <a:lnTo>
                    <a:pt x="306" y="50"/>
                  </a:lnTo>
                  <a:lnTo>
                    <a:pt x="306" y="47"/>
                  </a:lnTo>
                  <a:lnTo>
                    <a:pt x="306" y="45"/>
                  </a:lnTo>
                  <a:lnTo>
                    <a:pt x="302" y="48"/>
                  </a:lnTo>
                  <a:lnTo>
                    <a:pt x="300" y="53"/>
                  </a:lnTo>
                  <a:lnTo>
                    <a:pt x="300" y="57"/>
                  </a:lnTo>
                  <a:lnTo>
                    <a:pt x="300" y="62"/>
                  </a:lnTo>
                  <a:lnTo>
                    <a:pt x="296" y="63"/>
                  </a:lnTo>
                  <a:lnTo>
                    <a:pt x="294" y="65"/>
                  </a:lnTo>
                  <a:lnTo>
                    <a:pt x="291" y="66"/>
                  </a:lnTo>
                  <a:lnTo>
                    <a:pt x="288" y="69"/>
                  </a:lnTo>
                  <a:lnTo>
                    <a:pt x="288" y="64"/>
                  </a:lnTo>
                  <a:lnTo>
                    <a:pt x="288" y="61"/>
                  </a:lnTo>
                  <a:lnTo>
                    <a:pt x="287" y="57"/>
                  </a:lnTo>
                  <a:lnTo>
                    <a:pt x="287" y="54"/>
                  </a:lnTo>
                  <a:lnTo>
                    <a:pt x="283" y="57"/>
                  </a:lnTo>
                  <a:lnTo>
                    <a:pt x="283" y="62"/>
                  </a:lnTo>
                  <a:lnTo>
                    <a:pt x="283" y="66"/>
                  </a:lnTo>
                  <a:lnTo>
                    <a:pt x="283" y="71"/>
                  </a:lnTo>
                  <a:lnTo>
                    <a:pt x="279" y="72"/>
                  </a:lnTo>
                  <a:lnTo>
                    <a:pt x="276" y="75"/>
                  </a:lnTo>
                  <a:lnTo>
                    <a:pt x="272" y="76"/>
                  </a:lnTo>
                  <a:lnTo>
                    <a:pt x="269" y="78"/>
                  </a:lnTo>
                  <a:lnTo>
                    <a:pt x="269" y="73"/>
                  </a:lnTo>
                  <a:lnTo>
                    <a:pt x="269" y="70"/>
                  </a:lnTo>
                  <a:lnTo>
                    <a:pt x="268" y="68"/>
                  </a:lnTo>
                  <a:lnTo>
                    <a:pt x="266" y="64"/>
                  </a:lnTo>
                  <a:lnTo>
                    <a:pt x="264" y="68"/>
                  </a:lnTo>
                  <a:lnTo>
                    <a:pt x="263" y="71"/>
                  </a:lnTo>
                  <a:lnTo>
                    <a:pt x="263" y="75"/>
                  </a:lnTo>
                  <a:lnTo>
                    <a:pt x="262" y="79"/>
                  </a:lnTo>
                  <a:lnTo>
                    <a:pt x="259" y="80"/>
                  </a:lnTo>
                  <a:lnTo>
                    <a:pt x="258" y="81"/>
                  </a:lnTo>
                  <a:lnTo>
                    <a:pt x="256" y="83"/>
                  </a:lnTo>
                  <a:lnTo>
                    <a:pt x="254" y="84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3" y="77"/>
                  </a:lnTo>
                  <a:lnTo>
                    <a:pt x="253" y="75"/>
                  </a:lnTo>
                  <a:lnTo>
                    <a:pt x="249" y="77"/>
                  </a:lnTo>
                  <a:lnTo>
                    <a:pt x="248" y="80"/>
                  </a:lnTo>
                  <a:lnTo>
                    <a:pt x="248" y="84"/>
                  </a:lnTo>
                  <a:lnTo>
                    <a:pt x="247" y="88"/>
                  </a:lnTo>
                  <a:lnTo>
                    <a:pt x="246" y="88"/>
                  </a:lnTo>
                  <a:lnTo>
                    <a:pt x="243" y="88"/>
                  </a:lnTo>
                  <a:lnTo>
                    <a:pt x="242" y="89"/>
                  </a:lnTo>
                  <a:lnTo>
                    <a:pt x="240" y="89"/>
                  </a:lnTo>
                  <a:lnTo>
                    <a:pt x="236" y="84"/>
                  </a:lnTo>
                  <a:lnTo>
                    <a:pt x="235" y="79"/>
                  </a:lnTo>
                  <a:lnTo>
                    <a:pt x="234" y="75"/>
                  </a:lnTo>
                  <a:lnTo>
                    <a:pt x="236" y="69"/>
                  </a:lnTo>
                  <a:lnTo>
                    <a:pt x="256" y="60"/>
                  </a:lnTo>
                  <a:lnTo>
                    <a:pt x="276" y="50"/>
                  </a:lnTo>
                  <a:lnTo>
                    <a:pt x="296" y="42"/>
                  </a:lnTo>
                  <a:lnTo>
                    <a:pt x="317" y="33"/>
                  </a:lnTo>
                  <a:lnTo>
                    <a:pt x="338" y="25"/>
                  </a:lnTo>
                  <a:lnTo>
                    <a:pt x="360" y="17"/>
                  </a:lnTo>
                  <a:lnTo>
                    <a:pt x="380" y="8"/>
                  </a:lnTo>
                  <a:lnTo>
                    <a:pt x="402" y="0"/>
                  </a:lnTo>
                  <a:lnTo>
                    <a:pt x="410" y="0"/>
                  </a:lnTo>
                  <a:lnTo>
                    <a:pt x="419" y="2"/>
                  </a:lnTo>
                  <a:lnTo>
                    <a:pt x="425" y="8"/>
                  </a:lnTo>
                  <a:lnTo>
                    <a:pt x="431" y="18"/>
                  </a:lnTo>
                  <a:lnTo>
                    <a:pt x="421" y="25"/>
                  </a:lnTo>
                  <a:lnTo>
                    <a:pt x="416" y="30"/>
                  </a:lnTo>
                  <a:lnTo>
                    <a:pt x="414" y="31"/>
                  </a:lnTo>
                  <a:lnTo>
                    <a:pt x="414" y="32"/>
                  </a:lnTo>
                  <a:lnTo>
                    <a:pt x="420" y="30"/>
                  </a:lnTo>
                  <a:lnTo>
                    <a:pt x="424" y="27"/>
                  </a:lnTo>
                  <a:lnTo>
                    <a:pt x="430" y="25"/>
                  </a:lnTo>
                  <a:lnTo>
                    <a:pt x="436" y="23"/>
                  </a:lnTo>
                  <a:lnTo>
                    <a:pt x="438" y="24"/>
                  </a:lnTo>
                  <a:lnTo>
                    <a:pt x="439" y="25"/>
                  </a:lnTo>
                  <a:lnTo>
                    <a:pt x="440" y="27"/>
                  </a:lnTo>
                  <a:lnTo>
                    <a:pt x="442" y="31"/>
                  </a:lnTo>
                  <a:lnTo>
                    <a:pt x="435" y="37"/>
                  </a:lnTo>
                  <a:lnTo>
                    <a:pt x="429" y="41"/>
                  </a:lnTo>
                  <a:lnTo>
                    <a:pt x="422" y="46"/>
                  </a:lnTo>
                  <a:lnTo>
                    <a:pt x="415" y="49"/>
                  </a:lnTo>
                  <a:lnTo>
                    <a:pt x="408" y="54"/>
                  </a:lnTo>
                  <a:lnTo>
                    <a:pt x="402" y="57"/>
                  </a:lnTo>
                  <a:lnTo>
                    <a:pt x="395" y="62"/>
                  </a:lnTo>
                  <a:lnTo>
                    <a:pt x="390" y="65"/>
                  </a:lnTo>
                  <a:lnTo>
                    <a:pt x="394" y="64"/>
                  </a:lnTo>
                  <a:lnTo>
                    <a:pt x="400" y="62"/>
                  </a:lnTo>
                  <a:lnTo>
                    <a:pt x="408" y="58"/>
                  </a:lnTo>
                  <a:lnTo>
                    <a:pt x="416" y="54"/>
                  </a:lnTo>
                  <a:lnTo>
                    <a:pt x="425" y="49"/>
                  </a:lnTo>
                  <a:lnTo>
                    <a:pt x="433" y="45"/>
                  </a:lnTo>
                  <a:lnTo>
                    <a:pt x="440" y="41"/>
                  </a:lnTo>
                  <a:lnTo>
                    <a:pt x="446" y="38"/>
                  </a:lnTo>
                  <a:lnTo>
                    <a:pt x="448" y="41"/>
                  </a:lnTo>
                  <a:lnTo>
                    <a:pt x="451" y="43"/>
                  </a:lnTo>
                  <a:lnTo>
                    <a:pt x="452" y="46"/>
                  </a:lnTo>
                  <a:lnTo>
                    <a:pt x="453" y="50"/>
                  </a:lnTo>
                  <a:lnTo>
                    <a:pt x="448" y="53"/>
                  </a:lnTo>
                  <a:lnTo>
                    <a:pt x="444" y="56"/>
                  </a:lnTo>
                  <a:lnTo>
                    <a:pt x="439" y="58"/>
                  </a:lnTo>
                  <a:lnTo>
                    <a:pt x="435" y="62"/>
                  </a:lnTo>
                  <a:lnTo>
                    <a:pt x="429" y="65"/>
                  </a:lnTo>
                  <a:lnTo>
                    <a:pt x="424" y="69"/>
                  </a:lnTo>
                  <a:lnTo>
                    <a:pt x="420" y="71"/>
                  </a:lnTo>
                  <a:lnTo>
                    <a:pt x="415" y="75"/>
                  </a:lnTo>
                  <a:lnTo>
                    <a:pt x="414" y="75"/>
                  </a:lnTo>
                  <a:lnTo>
                    <a:pt x="414" y="76"/>
                  </a:lnTo>
                  <a:lnTo>
                    <a:pt x="416" y="75"/>
                  </a:lnTo>
                  <a:lnTo>
                    <a:pt x="420" y="75"/>
                  </a:lnTo>
                  <a:lnTo>
                    <a:pt x="422" y="73"/>
                  </a:lnTo>
                  <a:lnTo>
                    <a:pt x="425" y="71"/>
                  </a:lnTo>
                  <a:lnTo>
                    <a:pt x="430" y="69"/>
                  </a:lnTo>
                  <a:lnTo>
                    <a:pt x="437" y="65"/>
                  </a:lnTo>
                  <a:lnTo>
                    <a:pt x="445" y="61"/>
                  </a:lnTo>
                  <a:lnTo>
                    <a:pt x="457" y="55"/>
                  </a:lnTo>
                  <a:lnTo>
                    <a:pt x="459" y="56"/>
                  </a:lnTo>
                  <a:lnTo>
                    <a:pt x="460" y="58"/>
                  </a:lnTo>
                  <a:lnTo>
                    <a:pt x="462" y="62"/>
                  </a:lnTo>
                  <a:lnTo>
                    <a:pt x="465" y="66"/>
                  </a:lnTo>
                  <a:lnTo>
                    <a:pt x="447" y="76"/>
                  </a:lnTo>
                  <a:lnTo>
                    <a:pt x="439" y="81"/>
                  </a:lnTo>
                  <a:lnTo>
                    <a:pt x="435" y="84"/>
                  </a:lnTo>
                  <a:lnTo>
                    <a:pt x="431" y="86"/>
                  </a:lnTo>
                  <a:lnTo>
                    <a:pt x="436" y="84"/>
                  </a:lnTo>
                  <a:lnTo>
                    <a:pt x="440" y="83"/>
                  </a:lnTo>
                  <a:lnTo>
                    <a:pt x="445" y="80"/>
                  </a:lnTo>
                  <a:lnTo>
                    <a:pt x="450" y="78"/>
                  </a:lnTo>
                  <a:lnTo>
                    <a:pt x="454" y="77"/>
                  </a:lnTo>
                  <a:lnTo>
                    <a:pt x="459" y="75"/>
                  </a:lnTo>
                  <a:lnTo>
                    <a:pt x="463" y="73"/>
                  </a:lnTo>
                  <a:lnTo>
                    <a:pt x="468" y="71"/>
                  </a:lnTo>
                  <a:lnTo>
                    <a:pt x="470" y="73"/>
                  </a:lnTo>
                  <a:lnTo>
                    <a:pt x="474" y="75"/>
                  </a:lnTo>
                  <a:lnTo>
                    <a:pt x="478" y="77"/>
                  </a:lnTo>
                  <a:lnTo>
                    <a:pt x="480" y="80"/>
                  </a:lnTo>
                  <a:lnTo>
                    <a:pt x="475" y="83"/>
                  </a:lnTo>
                  <a:lnTo>
                    <a:pt x="470" y="86"/>
                  </a:lnTo>
                  <a:lnTo>
                    <a:pt x="463" y="89"/>
                  </a:lnTo>
                  <a:lnTo>
                    <a:pt x="457" y="93"/>
                  </a:lnTo>
                  <a:lnTo>
                    <a:pt x="451" y="98"/>
                  </a:lnTo>
                  <a:lnTo>
                    <a:pt x="444" y="101"/>
                  </a:lnTo>
                  <a:lnTo>
                    <a:pt x="439" y="103"/>
                  </a:lnTo>
                  <a:lnTo>
                    <a:pt x="436" y="106"/>
                  </a:lnTo>
                  <a:lnTo>
                    <a:pt x="443" y="102"/>
                  </a:lnTo>
                  <a:lnTo>
                    <a:pt x="451" y="100"/>
                  </a:lnTo>
                  <a:lnTo>
                    <a:pt x="458" y="96"/>
                  </a:lnTo>
                  <a:lnTo>
                    <a:pt x="465" y="93"/>
                  </a:lnTo>
                  <a:lnTo>
                    <a:pt x="472" y="91"/>
                  </a:lnTo>
                  <a:lnTo>
                    <a:pt x="478" y="87"/>
                  </a:lnTo>
                  <a:lnTo>
                    <a:pt x="487" y="85"/>
                  </a:lnTo>
                  <a:lnTo>
                    <a:pt x="493" y="81"/>
                  </a:lnTo>
                  <a:lnTo>
                    <a:pt x="496" y="84"/>
                  </a:lnTo>
                  <a:lnTo>
                    <a:pt x="497" y="85"/>
                  </a:lnTo>
                  <a:lnTo>
                    <a:pt x="499" y="87"/>
                  </a:lnTo>
                  <a:lnTo>
                    <a:pt x="500" y="89"/>
                  </a:lnTo>
                  <a:lnTo>
                    <a:pt x="495" y="94"/>
                  </a:lnTo>
                  <a:lnTo>
                    <a:pt x="484" y="101"/>
                  </a:lnTo>
                  <a:lnTo>
                    <a:pt x="474" y="109"/>
                  </a:lnTo>
                  <a:lnTo>
                    <a:pt x="468" y="114"/>
                  </a:lnTo>
                  <a:lnTo>
                    <a:pt x="473" y="111"/>
                  </a:lnTo>
                  <a:lnTo>
                    <a:pt x="477" y="109"/>
                  </a:lnTo>
                  <a:lnTo>
                    <a:pt x="482" y="107"/>
                  </a:lnTo>
                  <a:lnTo>
                    <a:pt x="487" y="104"/>
                  </a:lnTo>
                  <a:lnTo>
                    <a:pt x="491" y="102"/>
                  </a:lnTo>
                  <a:lnTo>
                    <a:pt x="496" y="100"/>
                  </a:lnTo>
                  <a:lnTo>
                    <a:pt x="501" y="98"/>
                  </a:lnTo>
                  <a:lnTo>
                    <a:pt x="506" y="94"/>
                  </a:lnTo>
                  <a:lnTo>
                    <a:pt x="508" y="96"/>
                  </a:lnTo>
                  <a:lnTo>
                    <a:pt x="511" y="99"/>
                  </a:lnTo>
                  <a:lnTo>
                    <a:pt x="512" y="100"/>
                  </a:lnTo>
                  <a:lnTo>
                    <a:pt x="514" y="102"/>
                  </a:lnTo>
                  <a:lnTo>
                    <a:pt x="514" y="103"/>
                  </a:lnTo>
                  <a:lnTo>
                    <a:pt x="514" y="104"/>
                  </a:lnTo>
                  <a:lnTo>
                    <a:pt x="508" y="108"/>
                  </a:lnTo>
                  <a:lnTo>
                    <a:pt x="504" y="111"/>
                  </a:lnTo>
                  <a:lnTo>
                    <a:pt x="499" y="115"/>
                  </a:lnTo>
                  <a:lnTo>
                    <a:pt x="495" y="118"/>
                  </a:lnTo>
                  <a:lnTo>
                    <a:pt x="487" y="122"/>
                  </a:lnTo>
                  <a:lnTo>
                    <a:pt x="478" y="128"/>
                  </a:lnTo>
                  <a:lnTo>
                    <a:pt x="466" y="134"/>
                  </a:lnTo>
                  <a:lnTo>
                    <a:pt x="450" y="144"/>
                  </a:lnTo>
                  <a:lnTo>
                    <a:pt x="458" y="141"/>
                  </a:lnTo>
                  <a:lnTo>
                    <a:pt x="466" y="138"/>
                  </a:lnTo>
                  <a:lnTo>
                    <a:pt x="475" y="134"/>
                  </a:lnTo>
                  <a:lnTo>
                    <a:pt x="484" y="130"/>
                  </a:lnTo>
                  <a:lnTo>
                    <a:pt x="493" y="124"/>
                  </a:lnTo>
                  <a:lnTo>
                    <a:pt x="501" y="118"/>
                  </a:lnTo>
                  <a:lnTo>
                    <a:pt x="511" y="114"/>
                  </a:lnTo>
                  <a:lnTo>
                    <a:pt x="519" y="109"/>
                  </a:lnTo>
                  <a:lnTo>
                    <a:pt x="521" y="110"/>
                  </a:lnTo>
                  <a:lnTo>
                    <a:pt x="522" y="111"/>
                  </a:lnTo>
                  <a:lnTo>
                    <a:pt x="523" y="114"/>
                  </a:lnTo>
                  <a:lnTo>
                    <a:pt x="526" y="118"/>
                  </a:lnTo>
                  <a:lnTo>
                    <a:pt x="523" y="122"/>
                  </a:lnTo>
                  <a:lnTo>
                    <a:pt x="519" y="126"/>
                  </a:lnTo>
                  <a:lnTo>
                    <a:pt x="511" y="132"/>
                  </a:lnTo>
                  <a:lnTo>
                    <a:pt x="503" y="138"/>
                  </a:lnTo>
                  <a:lnTo>
                    <a:pt x="493" y="142"/>
                  </a:lnTo>
                  <a:lnTo>
                    <a:pt x="485" y="147"/>
                  </a:lnTo>
                  <a:lnTo>
                    <a:pt x="478" y="152"/>
                  </a:lnTo>
                  <a:lnTo>
                    <a:pt x="474" y="154"/>
                  </a:lnTo>
                  <a:lnTo>
                    <a:pt x="481" y="152"/>
                  </a:lnTo>
                  <a:lnTo>
                    <a:pt x="488" y="148"/>
                  </a:lnTo>
                  <a:lnTo>
                    <a:pt x="495" y="145"/>
                  </a:lnTo>
                  <a:lnTo>
                    <a:pt x="503" y="141"/>
                  </a:lnTo>
                  <a:lnTo>
                    <a:pt x="510" y="138"/>
                  </a:lnTo>
                  <a:lnTo>
                    <a:pt x="516" y="134"/>
                  </a:lnTo>
                  <a:lnTo>
                    <a:pt x="523" y="131"/>
                  </a:lnTo>
                  <a:lnTo>
                    <a:pt x="530" y="128"/>
                  </a:lnTo>
                  <a:lnTo>
                    <a:pt x="531" y="130"/>
                  </a:lnTo>
                  <a:lnTo>
                    <a:pt x="533" y="132"/>
                  </a:lnTo>
                  <a:lnTo>
                    <a:pt x="535" y="134"/>
                  </a:lnTo>
                  <a:lnTo>
                    <a:pt x="536" y="137"/>
                  </a:lnTo>
                  <a:lnTo>
                    <a:pt x="536" y="138"/>
                  </a:lnTo>
                  <a:lnTo>
                    <a:pt x="535" y="139"/>
                  </a:lnTo>
                  <a:lnTo>
                    <a:pt x="533" y="140"/>
                  </a:lnTo>
                  <a:lnTo>
                    <a:pt x="529" y="142"/>
                  </a:lnTo>
                  <a:lnTo>
                    <a:pt x="525" y="146"/>
                  </a:lnTo>
                  <a:lnTo>
                    <a:pt x="516" y="152"/>
                  </a:lnTo>
                  <a:lnTo>
                    <a:pt x="506" y="159"/>
                  </a:lnTo>
                  <a:lnTo>
                    <a:pt x="491" y="168"/>
                  </a:lnTo>
                  <a:lnTo>
                    <a:pt x="497" y="166"/>
                  </a:lnTo>
                  <a:lnTo>
                    <a:pt x="501" y="163"/>
                  </a:lnTo>
                  <a:lnTo>
                    <a:pt x="506" y="162"/>
                  </a:lnTo>
                  <a:lnTo>
                    <a:pt x="511" y="160"/>
                  </a:lnTo>
                  <a:lnTo>
                    <a:pt x="515" y="157"/>
                  </a:lnTo>
                  <a:lnTo>
                    <a:pt x="521" y="154"/>
                  </a:lnTo>
                  <a:lnTo>
                    <a:pt x="529" y="151"/>
                  </a:lnTo>
                  <a:lnTo>
                    <a:pt x="540" y="145"/>
                  </a:lnTo>
                  <a:lnTo>
                    <a:pt x="541" y="147"/>
                  </a:lnTo>
                  <a:lnTo>
                    <a:pt x="542" y="151"/>
                  </a:lnTo>
                  <a:lnTo>
                    <a:pt x="542" y="153"/>
                  </a:lnTo>
                  <a:lnTo>
                    <a:pt x="543" y="156"/>
                  </a:lnTo>
                  <a:lnTo>
                    <a:pt x="523" y="167"/>
                  </a:lnTo>
                  <a:lnTo>
                    <a:pt x="510" y="175"/>
                  </a:lnTo>
                  <a:lnTo>
                    <a:pt x="499" y="180"/>
                  </a:lnTo>
                  <a:lnTo>
                    <a:pt x="492" y="185"/>
                  </a:lnTo>
                  <a:lnTo>
                    <a:pt x="487" y="187"/>
                  </a:lnTo>
                  <a:lnTo>
                    <a:pt x="483" y="190"/>
                  </a:lnTo>
                  <a:lnTo>
                    <a:pt x="481" y="192"/>
                  </a:lnTo>
                  <a:lnTo>
                    <a:pt x="478" y="193"/>
                  </a:lnTo>
                  <a:lnTo>
                    <a:pt x="487" y="191"/>
                  </a:lnTo>
                  <a:lnTo>
                    <a:pt x="495" y="189"/>
                  </a:lnTo>
                  <a:lnTo>
                    <a:pt x="504" y="184"/>
                  </a:lnTo>
                  <a:lnTo>
                    <a:pt x="513" y="179"/>
                  </a:lnTo>
                  <a:lnTo>
                    <a:pt x="522" y="175"/>
                  </a:lnTo>
                  <a:lnTo>
                    <a:pt x="531" y="170"/>
                  </a:lnTo>
                  <a:lnTo>
                    <a:pt x="540" y="166"/>
                  </a:lnTo>
                  <a:lnTo>
                    <a:pt x="548" y="161"/>
                  </a:lnTo>
                  <a:lnTo>
                    <a:pt x="550" y="164"/>
                  </a:lnTo>
                  <a:lnTo>
                    <a:pt x="552" y="168"/>
                  </a:lnTo>
                  <a:lnTo>
                    <a:pt x="554" y="171"/>
                  </a:lnTo>
                  <a:lnTo>
                    <a:pt x="557" y="175"/>
                  </a:lnTo>
                  <a:lnTo>
                    <a:pt x="556" y="176"/>
                  </a:lnTo>
                  <a:lnTo>
                    <a:pt x="553" y="177"/>
                  </a:lnTo>
                  <a:lnTo>
                    <a:pt x="551" y="179"/>
                  </a:lnTo>
                  <a:lnTo>
                    <a:pt x="546" y="182"/>
                  </a:lnTo>
                  <a:lnTo>
                    <a:pt x="540" y="185"/>
                  </a:lnTo>
                  <a:lnTo>
                    <a:pt x="530" y="191"/>
                  </a:lnTo>
                  <a:lnTo>
                    <a:pt x="516" y="199"/>
                  </a:lnTo>
                  <a:lnTo>
                    <a:pt x="499" y="209"/>
                  </a:lnTo>
                  <a:lnTo>
                    <a:pt x="507" y="206"/>
                  </a:lnTo>
                  <a:lnTo>
                    <a:pt x="514" y="202"/>
                  </a:lnTo>
                  <a:lnTo>
                    <a:pt x="522" y="199"/>
                  </a:lnTo>
                  <a:lnTo>
                    <a:pt x="530" y="195"/>
                  </a:lnTo>
                  <a:lnTo>
                    <a:pt x="537" y="192"/>
                  </a:lnTo>
                  <a:lnTo>
                    <a:pt x="545" y="189"/>
                  </a:lnTo>
                  <a:lnTo>
                    <a:pt x="552" y="184"/>
                  </a:lnTo>
                  <a:lnTo>
                    <a:pt x="560" y="180"/>
                  </a:lnTo>
                  <a:lnTo>
                    <a:pt x="561" y="184"/>
                  </a:lnTo>
                  <a:lnTo>
                    <a:pt x="563" y="186"/>
                  </a:lnTo>
                  <a:lnTo>
                    <a:pt x="565" y="190"/>
                  </a:lnTo>
                  <a:lnTo>
                    <a:pt x="566" y="193"/>
                  </a:lnTo>
                  <a:lnTo>
                    <a:pt x="561" y="199"/>
                  </a:lnTo>
                  <a:lnTo>
                    <a:pt x="553" y="205"/>
                  </a:lnTo>
                  <a:lnTo>
                    <a:pt x="543" y="210"/>
                  </a:lnTo>
                  <a:lnTo>
                    <a:pt x="531" y="216"/>
                  </a:lnTo>
                  <a:lnTo>
                    <a:pt x="519" y="221"/>
                  </a:lnTo>
                  <a:lnTo>
                    <a:pt x="508" y="227"/>
                  </a:lnTo>
                  <a:lnTo>
                    <a:pt x="499" y="231"/>
                  </a:lnTo>
                  <a:lnTo>
                    <a:pt x="493" y="236"/>
                  </a:lnTo>
                  <a:lnTo>
                    <a:pt x="507" y="230"/>
                  </a:lnTo>
                  <a:lnTo>
                    <a:pt x="520" y="224"/>
                  </a:lnTo>
                  <a:lnTo>
                    <a:pt x="531" y="218"/>
                  </a:lnTo>
                  <a:lnTo>
                    <a:pt x="542" y="214"/>
                  </a:lnTo>
                  <a:lnTo>
                    <a:pt x="551" y="210"/>
                  </a:lnTo>
                  <a:lnTo>
                    <a:pt x="559" y="207"/>
                  </a:lnTo>
                  <a:lnTo>
                    <a:pt x="565" y="205"/>
                  </a:lnTo>
                  <a:lnTo>
                    <a:pt x="569" y="202"/>
                  </a:lnTo>
                  <a:lnTo>
                    <a:pt x="571" y="205"/>
                  </a:lnTo>
                  <a:lnTo>
                    <a:pt x="573" y="208"/>
                  </a:lnTo>
                  <a:lnTo>
                    <a:pt x="574" y="212"/>
                  </a:lnTo>
                  <a:lnTo>
                    <a:pt x="575" y="215"/>
                  </a:lnTo>
                  <a:lnTo>
                    <a:pt x="567" y="221"/>
                  </a:lnTo>
                  <a:lnTo>
                    <a:pt x="558" y="227"/>
                  </a:lnTo>
                  <a:lnTo>
                    <a:pt x="550" y="231"/>
                  </a:lnTo>
                  <a:lnTo>
                    <a:pt x="541" y="236"/>
                  </a:lnTo>
                  <a:lnTo>
                    <a:pt x="533" y="240"/>
                  </a:lnTo>
                  <a:lnTo>
                    <a:pt x="525" y="245"/>
                  </a:lnTo>
                  <a:lnTo>
                    <a:pt x="518" y="250"/>
                  </a:lnTo>
                  <a:lnTo>
                    <a:pt x="511" y="255"/>
                  </a:lnTo>
                  <a:lnTo>
                    <a:pt x="519" y="252"/>
                  </a:lnTo>
                  <a:lnTo>
                    <a:pt x="527" y="247"/>
                  </a:lnTo>
                  <a:lnTo>
                    <a:pt x="536" y="244"/>
                  </a:lnTo>
                  <a:lnTo>
                    <a:pt x="544" y="240"/>
                  </a:lnTo>
                  <a:lnTo>
                    <a:pt x="553" y="236"/>
                  </a:lnTo>
                  <a:lnTo>
                    <a:pt x="561" y="231"/>
                  </a:lnTo>
                  <a:lnTo>
                    <a:pt x="571" y="227"/>
                  </a:lnTo>
                  <a:lnTo>
                    <a:pt x="579" y="222"/>
                  </a:lnTo>
                  <a:lnTo>
                    <a:pt x="580" y="231"/>
                  </a:lnTo>
                  <a:lnTo>
                    <a:pt x="578" y="239"/>
                  </a:lnTo>
                  <a:lnTo>
                    <a:pt x="572" y="247"/>
                  </a:lnTo>
                  <a:lnTo>
                    <a:pt x="564" y="253"/>
                  </a:lnTo>
                  <a:lnTo>
                    <a:pt x="554" y="259"/>
                  </a:lnTo>
                  <a:lnTo>
                    <a:pt x="545" y="263"/>
                  </a:lnTo>
                  <a:lnTo>
                    <a:pt x="536" y="267"/>
                  </a:lnTo>
                  <a:lnTo>
                    <a:pt x="529" y="270"/>
                  </a:lnTo>
                  <a:lnTo>
                    <a:pt x="506" y="281"/>
                  </a:lnTo>
                  <a:lnTo>
                    <a:pt x="483" y="291"/>
                  </a:lnTo>
                  <a:lnTo>
                    <a:pt x="460" y="301"/>
                  </a:lnTo>
                  <a:lnTo>
                    <a:pt x="437" y="312"/>
                  </a:lnTo>
                  <a:lnTo>
                    <a:pt x="414" y="322"/>
                  </a:lnTo>
                  <a:lnTo>
                    <a:pt x="391" y="334"/>
                  </a:lnTo>
                  <a:lnTo>
                    <a:pt x="368" y="344"/>
                  </a:lnTo>
                  <a:lnTo>
                    <a:pt x="345" y="354"/>
                  </a:lnTo>
                  <a:lnTo>
                    <a:pt x="322" y="366"/>
                  </a:lnTo>
                  <a:lnTo>
                    <a:pt x="300" y="376"/>
                  </a:lnTo>
                  <a:lnTo>
                    <a:pt x="277" y="387"/>
                  </a:lnTo>
                  <a:lnTo>
                    <a:pt x="254" y="397"/>
                  </a:lnTo>
                  <a:lnTo>
                    <a:pt x="231" y="407"/>
                  </a:lnTo>
                  <a:lnTo>
                    <a:pt x="209" y="418"/>
                  </a:lnTo>
                  <a:lnTo>
                    <a:pt x="186" y="428"/>
                  </a:lnTo>
                  <a:lnTo>
                    <a:pt x="163" y="43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06" name="Freeform 10"/>
            <p:cNvSpPr>
              <a:spLocks/>
            </p:cNvSpPr>
            <p:nvPr/>
          </p:nvSpPr>
          <p:spPr bwMode="auto">
            <a:xfrm>
              <a:off x="3120" y="1868"/>
              <a:ext cx="35" cy="55"/>
            </a:xfrm>
            <a:custGeom>
              <a:avLst/>
              <a:gdLst>
                <a:gd name="T0" fmla="*/ 1 w 70"/>
                <a:gd name="T1" fmla="*/ 1 h 110"/>
                <a:gd name="T2" fmla="*/ 1 w 70"/>
                <a:gd name="T3" fmla="*/ 1 h 110"/>
                <a:gd name="T4" fmla="*/ 0 w 70"/>
                <a:gd name="T5" fmla="*/ 1 h 110"/>
                <a:gd name="T6" fmla="*/ 0 w 70"/>
                <a:gd name="T7" fmla="*/ 1 h 110"/>
                <a:gd name="T8" fmla="*/ 1 w 70"/>
                <a:gd name="T9" fmla="*/ 1 h 110"/>
                <a:gd name="T10" fmla="*/ 1 w 70"/>
                <a:gd name="T11" fmla="*/ 1 h 110"/>
                <a:gd name="T12" fmla="*/ 1 w 70"/>
                <a:gd name="T13" fmla="*/ 1 h 110"/>
                <a:gd name="T14" fmla="*/ 1 w 70"/>
                <a:gd name="T15" fmla="*/ 1 h 110"/>
                <a:gd name="T16" fmla="*/ 1 w 70"/>
                <a:gd name="T17" fmla="*/ 1 h 110"/>
                <a:gd name="T18" fmla="*/ 1 w 70"/>
                <a:gd name="T19" fmla="*/ 1 h 110"/>
                <a:gd name="T20" fmla="*/ 1 w 70"/>
                <a:gd name="T21" fmla="*/ 1 h 110"/>
                <a:gd name="T22" fmla="*/ 1 w 70"/>
                <a:gd name="T23" fmla="*/ 1 h 110"/>
                <a:gd name="T24" fmla="*/ 1 w 70"/>
                <a:gd name="T25" fmla="*/ 1 h 110"/>
                <a:gd name="T26" fmla="*/ 1 w 70"/>
                <a:gd name="T27" fmla="*/ 1 h 110"/>
                <a:gd name="T28" fmla="*/ 1 w 70"/>
                <a:gd name="T29" fmla="*/ 1 h 110"/>
                <a:gd name="T30" fmla="*/ 1 w 70"/>
                <a:gd name="T31" fmla="*/ 1 h 110"/>
                <a:gd name="T32" fmla="*/ 1 w 70"/>
                <a:gd name="T33" fmla="*/ 1 h 110"/>
                <a:gd name="T34" fmla="*/ 1 w 70"/>
                <a:gd name="T35" fmla="*/ 1 h 110"/>
                <a:gd name="T36" fmla="*/ 1 w 70"/>
                <a:gd name="T37" fmla="*/ 1 h 110"/>
                <a:gd name="T38" fmla="*/ 1 w 70"/>
                <a:gd name="T39" fmla="*/ 1 h 110"/>
                <a:gd name="T40" fmla="*/ 1 w 70"/>
                <a:gd name="T41" fmla="*/ 1 h 110"/>
                <a:gd name="T42" fmla="*/ 1 w 70"/>
                <a:gd name="T43" fmla="*/ 1 h 110"/>
                <a:gd name="T44" fmla="*/ 1 w 70"/>
                <a:gd name="T45" fmla="*/ 1 h 110"/>
                <a:gd name="T46" fmla="*/ 1 w 70"/>
                <a:gd name="T47" fmla="*/ 1 h 110"/>
                <a:gd name="T48" fmla="*/ 1 w 70"/>
                <a:gd name="T49" fmla="*/ 1 h 110"/>
                <a:gd name="T50" fmla="*/ 1 w 70"/>
                <a:gd name="T51" fmla="*/ 1 h 110"/>
                <a:gd name="T52" fmla="*/ 1 w 70"/>
                <a:gd name="T53" fmla="*/ 1 h 110"/>
                <a:gd name="T54" fmla="*/ 1 w 70"/>
                <a:gd name="T55" fmla="*/ 1 h 110"/>
                <a:gd name="T56" fmla="*/ 1 w 70"/>
                <a:gd name="T57" fmla="*/ 1 h 110"/>
                <a:gd name="T58" fmla="*/ 1 w 70"/>
                <a:gd name="T59" fmla="*/ 1 h 110"/>
                <a:gd name="T60" fmla="*/ 1 w 70"/>
                <a:gd name="T61" fmla="*/ 1 h 110"/>
                <a:gd name="T62" fmla="*/ 1 w 70"/>
                <a:gd name="T63" fmla="*/ 1 h 110"/>
                <a:gd name="T64" fmla="*/ 1 w 70"/>
                <a:gd name="T65" fmla="*/ 1 h 110"/>
                <a:gd name="T66" fmla="*/ 1 w 70"/>
                <a:gd name="T67" fmla="*/ 1 h 110"/>
                <a:gd name="T68" fmla="*/ 1 w 70"/>
                <a:gd name="T69" fmla="*/ 1 h 110"/>
                <a:gd name="T70" fmla="*/ 1 w 70"/>
                <a:gd name="T71" fmla="*/ 1 h 110"/>
                <a:gd name="T72" fmla="*/ 1 w 70"/>
                <a:gd name="T73" fmla="*/ 1 h 110"/>
                <a:gd name="T74" fmla="*/ 1 w 70"/>
                <a:gd name="T75" fmla="*/ 1 h 110"/>
                <a:gd name="T76" fmla="*/ 1 w 70"/>
                <a:gd name="T77" fmla="*/ 1 h 110"/>
                <a:gd name="T78" fmla="*/ 1 w 70"/>
                <a:gd name="T79" fmla="*/ 1 h 110"/>
                <a:gd name="T80" fmla="*/ 1 w 70"/>
                <a:gd name="T81" fmla="*/ 1 h 110"/>
                <a:gd name="T82" fmla="*/ 1 w 70"/>
                <a:gd name="T83" fmla="*/ 1 h 110"/>
                <a:gd name="T84" fmla="*/ 1 w 70"/>
                <a:gd name="T85" fmla="*/ 1 h 110"/>
                <a:gd name="T86" fmla="*/ 1 w 70"/>
                <a:gd name="T87" fmla="*/ 1 h 110"/>
                <a:gd name="T88" fmla="*/ 1 w 70"/>
                <a:gd name="T89" fmla="*/ 1 h 110"/>
                <a:gd name="T90" fmla="*/ 1 w 70"/>
                <a:gd name="T91" fmla="*/ 1 h 1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0"/>
                <a:gd name="T139" fmla="*/ 0 h 110"/>
                <a:gd name="T140" fmla="*/ 70 w 70"/>
                <a:gd name="T141" fmla="*/ 110 h 1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0" h="110">
                  <a:moveTo>
                    <a:pt x="27" y="99"/>
                  </a:moveTo>
                  <a:lnTo>
                    <a:pt x="20" y="101"/>
                  </a:lnTo>
                  <a:lnTo>
                    <a:pt x="13" y="104"/>
                  </a:lnTo>
                  <a:lnTo>
                    <a:pt x="6" y="108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10" y="96"/>
                  </a:lnTo>
                  <a:lnTo>
                    <a:pt x="18" y="85"/>
                  </a:lnTo>
                  <a:lnTo>
                    <a:pt x="24" y="72"/>
                  </a:lnTo>
                  <a:lnTo>
                    <a:pt x="30" y="60"/>
                  </a:lnTo>
                  <a:lnTo>
                    <a:pt x="33" y="46"/>
                  </a:lnTo>
                  <a:lnTo>
                    <a:pt x="36" y="32"/>
                  </a:lnTo>
                  <a:lnTo>
                    <a:pt x="41" y="18"/>
                  </a:lnTo>
                  <a:lnTo>
                    <a:pt x="44" y="3"/>
                  </a:lnTo>
                  <a:lnTo>
                    <a:pt x="48" y="2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51" y="15"/>
                  </a:lnTo>
                  <a:lnTo>
                    <a:pt x="48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9" y="20"/>
                  </a:lnTo>
                  <a:lnTo>
                    <a:pt x="54" y="19"/>
                  </a:lnTo>
                  <a:lnTo>
                    <a:pt x="57" y="18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56" y="31"/>
                  </a:lnTo>
                  <a:lnTo>
                    <a:pt x="50" y="34"/>
                  </a:lnTo>
                  <a:lnTo>
                    <a:pt x="46" y="38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3"/>
                  </a:lnTo>
                  <a:lnTo>
                    <a:pt x="42" y="45"/>
                  </a:lnTo>
                  <a:lnTo>
                    <a:pt x="47" y="42"/>
                  </a:lnTo>
                  <a:lnTo>
                    <a:pt x="51" y="39"/>
                  </a:lnTo>
                  <a:lnTo>
                    <a:pt x="57" y="36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3" y="41"/>
                  </a:lnTo>
                  <a:lnTo>
                    <a:pt x="63" y="45"/>
                  </a:lnTo>
                  <a:lnTo>
                    <a:pt x="64" y="48"/>
                  </a:lnTo>
                  <a:lnTo>
                    <a:pt x="59" y="50"/>
                  </a:lnTo>
                  <a:lnTo>
                    <a:pt x="55" y="53"/>
                  </a:lnTo>
                  <a:lnTo>
                    <a:pt x="50" y="55"/>
                  </a:lnTo>
                  <a:lnTo>
                    <a:pt x="46" y="57"/>
                  </a:lnTo>
                  <a:lnTo>
                    <a:pt x="46" y="58"/>
                  </a:lnTo>
                  <a:lnTo>
                    <a:pt x="46" y="60"/>
                  </a:lnTo>
                  <a:lnTo>
                    <a:pt x="47" y="61"/>
                  </a:lnTo>
                  <a:lnTo>
                    <a:pt x="51" y="60"/>
                  </a:lnTo>
                  <a:lnTo>
                    <a:pt x="55" y="57"/>
                  </a:lnTo>
                  <a:lnTo>
                    <a:pt x="58" y="56"/>
                  </a:lnTo>
                  <a:lnTo>
                    <a:pt x="63" y="55"/>
                  </a:lnTo>
                  <a:lnTo>
                    <a:pt x="64" y="60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4" y="65"/>
                  </a:lnTo>
                  <a:lnTo>
                    <a:pt x="61" y="68"/>
                  </a:lnTo>
                  <a:lnTo>
                    <a:pt x="57" y="70"/>
                  </a:lnTo>
                  <a:lnTo>
                    <a:pt x="53" y="71"/>
                  </a:lnTo>
                  <a:lnTo>
                    <a:pt x="49" y="73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7"/>
                  </a:lnTo>
                  <a:lnTo>
                    <a:pt x="55" y="76"/>
                  </a:lnTo>
                  <a:lnTo>
                    <a:pt x="58" y="74"/>
                  </a:lnTo>
                  <a:lnTo>
                    <a:pt x="62" y="72"/>
                  </a:lnTo>
                  <a:lnTo>
                    <a:pt x="66" y="71"/>
                  </a:lnTo>
                  <a:lnTo>
                    <a:pt x="68" y="73"/>
                  </a:lnTo>
                  <a:lnTo>
                    <a:pt x="69" y="76"/>
                  </a:lnTo>
                  <a:lnTo>
                    <a:pt x="69" y="78"/>
                  </a:lnTo>
                  <a:lnTo>
                    <a:pt x="70" y="80"/>
                  </a:lnTo>
                  <a:lnTo>
                    <a:pt x="64" y="83"/>
                  </a:lnTo>
                  <a:lnTo>
                    <a:pt x="59" y="85"/>
                  </a:lnTo>
                  <a:lnTo>
                    <a:pt x="54" y="87"/>
                  </a:lnTo>
                  <a:lnTo>
                    <a:pt x="49" y="89"/>
                  </a:lnTo>
                  <a:lnTo>
                    <a:pt x="43" y="92"/>
                  </a:lnTo>
                  <a:lnTo>
                    <a:pt x="38" y="94"/>
                  </a:lnTo>
                  <a:lnTo>
                    <a:pt x="33" y="96"/>
                  </a:lnTo>
                  <a:lnTo>
                    <a:pt x="27" y="9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07" name="Freeform 11"/>
            <p:cNvSpPr>
              <a:spLocks/>
            </p:cNvSpPr>
            <p:nvPr/>
          </p:nvSpPr>
          <p:spPr bwMode="auto">
            <a:xfrm>
              <a:off x="3038" y="1942"/>
              <a:ext cx="12" cy="16"/>
            </a:xfrm>
            <a:custGeom>
              <a:avLst/>
              <a:gdLst>
                <a:gd name="T0" fmla="*/ 1 w 24"/>
                <a:gd name="T1" fmla="*/ 1 h 32"/>
                <a:gd name="T2" fmla="*/ 0 w 24"/>
                <a:gd name="T3" fmla="*/ 1 h 32"/>
                <a:gd name="T4" fmla="*/ 1 w 24"/>
                <a:gd name="T5" fmla="*/ 1 h 32"/>
                <a:gd name="T6" fmla="*/ 1 w 24"/>
                <a:gd name="T7" fmla="*/ 1 h 32"/>
                <a:gd name="T8" fmla="*/ 1 w 24"/>
                <a:gd name="T9" fmla="*/ 0 h 32"/>
                <a:gd name="T10" fmla="*/ 1 w 24"/>
                <a:gd name="T11" fmla="*/ 1 h 32"/>
                <a:gd name="T12" fmla="*/ 1 w 24"/>
                <a:gd name="T13" fmla="*/ 1 h 32"/>
                <a:gd name="T14" fmla="*/ 1 w 24"/>
                <a:gd name="T15" fmla="*/ 1 h 32"/>
                <a:gd name="T16" fmla="*/ 1 w 24"/>
                <a:gd name="T17" fmla="*/ 1 h 32"/>
                <a:gd name="T18" fmla="*/ 1 w 24"/>
                <a:gd name="T19" fmla="*/ 1 h 32"/>
                <a:gd name="T20" fmla="*/ 1 w 24"/>
                <a:gd name="T21" fmla="*/ 1 h 32"/>
                <a:gd name="T22" fmla="*/ 1 w 24"/>
                <a:gd name="T23" fmla="*/ 1 h 32"/>
                <a:gd name="T24" fmla="*/ 1 w 24"/>
                <a:gd name="T25" fmla="*/ 1 h 32"/>
                <a:gd name="T26" fmla="*/ 1 w 24"/>
                <a:gd name="T27" fmla="*/ 1 h 32"/>
                <a:gd name="T28" fmla="*/ 1 w 24"/>
                <a:gd name="T29" fmla="*/ 1 h 32"/>
                <a:gd name="T30" fmla="*/ 1 w 24"/>
                <a:gd name="T31" fmla="*/ 1 h 32"/>
                <a:gd name="T32" fmla="*/ 1 w 24"/>
                <a:gd name="T33" fmla="*/ 1 h 32"/>
                <a:gd name="T34" fmla="*/ 1 w 24"/>
                <a:gd name="T35" fmla="*/ 1 h 32"/>
                <a:gd name="T36" fmla="*/ 1 w 24"/>
                <a:gd name="T37" fmla="*/ 1 h 32"/>
                <a:gd name="T38" fmla="*/ 1 w 24"/>
                <a:gd name="T39" fmla="*/ 1 h 32"/>
                <a:gd name="T40" fmla="*/ 1 w 24"/>
                <a:gd name="T41" fmla="*/ 1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32"/>
                <a:gd name="T65" fmla="*/ 24 w 24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32">
                  <a:moveTo>
                    <a:pt x="2" y="32"/>
                  </a:moveTo>
                  <a:lnTo>
                    <a:pt x="0" y="20"/>
                  </a:lnTo>
                  <a:lnTo>
                    <a:pt x="1" y="13"/>
                  </a:lnTo>
                  <a:lnTo>
                    <a:pt x="7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20" y="8"/>
                  </a:lnTo>
                  <a:lnTo>
                    <a:pt x="22" y="11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2" y="17"/>
                  </a:lnTo>
                  <a:lnTo>
                    <a:pt x="23" y="19"/>
                  </a:lnTo>
                  <a:lnTo>
                    <a:pt x="24" y="21"/>
                  </a:lnTo>
                  <a:lnTo>
                    <a:pt x="18" y="24"/>
                  </a:lnTo>
                  <a:lnTo>
                    <a:pt x="14" y="27"/>
                  </a:lnTo>
                  <a:lnTo>
                    <a:pt x="8" y="30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08" name="Freeform 12"/>
            <p:cNvSpPr>
              <a:spLocks/>
            </p:cNvSpPr>
            <p:nvPr/>
          </p:nvSpPr>
          <p:spPr bwMode="auto">
            <a:xfrm>
              <a:off x="3075" y="1931"/>
              <a:ext cx="22" cy="8"/>
            </a:xfrm>
            <a:custGeom>
              <a:avLst/>
              <a:gdLst>
                <a:gd name="T0" fmla="*/ 1 w 42"/>
                <a:gd name="T1" fmla="*/ 0 h 17"/>
                <a:gd name="T2" fmla="*/ 1 w 42"/>
                <a:gd name="T3" fmla="*/ 0 h 17"/>
                <a:gd name="T4" fmla="*/ 1 w 42"/>
                <a:gd name="T5" fmla="*/ 0 h 17"/>
                <a:gd name="T6" fmla="*/ 1 w 42"/>
                <a:gd name="T7" fmla="*/ 0 h 17"/>
                <a:gd name="T8" fmla="*/ 1 w 42"/>
                <a:gd name="T9" fmla="*/ 0 h 17"/>
                <a:gd name="T10" fmla="*/ 1 w 42"/>
                <a:gd name="T11" fmla="*/ 0 h 17"/>
                <a:gd name="T12" fmla="*/ 1 w 42"/>
                <a:gd name="T13" fmla="*/ 0 h 17"/>
                <a:gd name="T14" fmla="*/ 1 w 42"/>
                <a:gd name="T15" fmla="*/ 0 h 17"/>
                <a:gd name="T16" fmla="*/ 0 w 42"/>
                <a:gd name="T17" fmla="*/ 0 h 17"/>
                <a:gd name="T18" fmla="*/ 1 w 42"/>
                <a:gd name="T19" fmla="*/ 0 h 17"/>
                <a:gd name="T20" fmla="*/ 1 w 42"/>
                <a:gd name="T21" fmla="*/ 0 h 17"/>
                <a:gd name="T22" fmla="*/ 1 w 42"/>
                <a:gd name="T23" fmla="*/ 0 h 17"/>
                <a:gd name="T24" fmla="*/ 1 w 42"/>
                <a:gd name="T25" fmla="*/ 0 h 17"/>
                <a:gd name="T26" fmla="*/ 1 w 42"/>
                <a:gd name="T27" fmla="*/ 0 h 17"/>
                <a:gd name="T28" fmla="*/ 1 w 42"/>
                <a:gd name="T29" fmla="*/ 0 h 17"/>
                <a:gd name="T30" fmla="*/ 1 w 42"/>
                <a:gd name="T31" fmla="*/ 0 h 17"/>
                <a:gd name="T32" fmla="*/ 1 w 42"/>
                <a:gd name="T33" fmla="*/ 0 h 17"/>
                <a:gd name="T34" fmla="*/ 1 w 42"/>
                <a:gd name="T35" fmla="*/ 0 h 17"/>
                <a:gd name="T36" fmla="*/ 1 w 42"/>
                <a:gd name="T37" fmla="*/ 0 h 17"/>
                <a:gd name="T38" fmla="*/ 1 w 42"/>
                <a:gd name="T39" fmla="*/ 0 h 17"/>
                <a:gd name="T40" fmla="*/ 1 w 42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7"/>
                <a:gd name="T65" fmla="*/ 42 w 42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7">
                  <a:moveTo>
                    <a:pt x="33" y="8"/>
                  </a:moveTo>
                  <a:lnTo>
                    <a:pt x="25" y="11"/>
                  </a:lnTo>
                  <a:lnTo>
                    <a:pt x="18" y="13"/>
                  </a:lnTo>
                  <a:lnTo>
                    <a:pt x="10" y="15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1" y="4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09" name="Freeform 13"/>
            <p:cNvSpPr>
              <a:spLocks/>
            </p:cNvSpPr>
            <p:nvPr/>
          </p:nvSpPr>
          <p:spPr bwMode="auto">
            <a:xfrm>
              <a:off x="3063" y="1935"/>
              <a:ext cx="9" cy="9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0 w 19"/>
                <a:gd name="T5" fmla="*/ 0 h 19"/>
                <a:gd name="T6" fmla="*/ 0 w 19"/>
                <a:gd name="T7" fmla="*/ 0 h 19"/>
                <a:gd name="T8" fmla="*/ 0 w 19"/>
                <a:gd name="T9" fmla="*/ 0 h 19"/>
                <a:gd name="T10" fmla="*/ 0 w 19"/>
                <a:gd name="T11" fmla="*/ 0 h 19"/>
                <a:gd name="T12" fmla="*/ 0 w 19"/>
                <a:gd name="T13" fmla="*/ 0 h 19"/>
                <a:gd name="T14" fmla="*/ 0 w 19"/>
                <a:gd name="T15" fmla="*/ 0 h 19"/>
                <a:gd name="T16" fmla="*/ 0 w 19"/>
                <a:gd name="T17" fmla="*/ 0 h 19"/>
                <a:gd name="T18" fmla="*/ 0 w 19"/>
                <a:gd name="T19" fmla="*/ 0 h 19"/>
                <a:gd name="T20" fmla="*/ 0 w 19"/>
                <a:gd name="T21" fmla="*/ 0 h 19"/>
                <a:gd name="T22" fmla="*/ 0 w 19"/>
                <a:gd name="T23" fmla="*/ 0 h 19"/>
                <a:gd name="T24" fmla="*/ 0 w 19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9"/>
                <a:gd name="T41" fmla="*/ 19 w 19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9">
                  <a:moveTo>
                    <a:pt x="2" y="19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6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0" name="Freeform 14"/>
            <p:cNvSpPr>
              <a:spLocks/>
            </p:cNvSpPr>
            <p:nvPr/>
          </p:nvSpPr>
          <p:spPr bwMode="auto">
            <a:xfrm>
              <a:off x="3050" y="1918"/>
              <a:ext cx="22" cy="28"/>
            </a:xfrm>
            <a:custGeom>
              <a:avLst/>
              <a:gdLst>
                <a:gd name="T0" fmla="*/ 0 w 45"/>
                <a:gd name="T1" fmla="*/ 1 h 55"/>
                <a:gd name="T2" fmla="*/ 0 w 45"/>
                <a:gd name="T3" fmla="*/ 1 h 55"/>
                <a:gd name="T4" fmla="*/ 0 w 45"/>
                <a:gd name="T5" fmla="*/ 1 h 55"/>
                <a:gd name="T6" fmla="*/ 0 w 45"/>
                <a:gd name="T7" fmla="*/ 1 h 55"/>
                <a:gd name="T8" fmla="*/ 0 w 45"/>
                <a:gd name="T9" fmla="*/ 1 h 55"/>
                <a:gd name="T10" fmla="*/ 0 w 45"/>
                <a:gd name="T11" fmla="*/ 1 h 55"/>
                <a:gd name="T12" fmla="*/ 0 w 45"/>
                <a:gd name="T13" fmla="*/ 1 h 55"/>
                <a:gd name="T14" fmla="*/ 0 w 45"/>
                <a:gd name="T15" fmla="*/ 1 h 55"/>
                <a:gd name="T16" fmla="*/ 0 w 45"/>
                <a:gd name="T17" fmla="*/ 1 h 55"/>
                <a:gd name="T18" fmla="*/ 0 w 45"/>
                <a:gd name="T19" fmla="*/ 1 h 55"/>
                <a:gd name="T20" fmla="*/ 0 w 45"/>
                <a:gd name="T21" fmla="*/ 1 h 55"/>
                <a:gd name="T22" fmla="*/ 0 w 45"/>
                <a:gd name="T23" fmla="*/ 1 h 55"/>
                <a:gd name="T24" fmla="*/ 0 w 45"/>
                <a:gd name="T25" fmla="*/ 0 h 55"/>
                <a:gd name="T26" fmla="*/ 0 w 45"/>
                <a:gd name="T27" fmla="*/ 1 h 55"/>
                <a:gd name="T28" fmla="*/ 0 w 45"/>
                <a:gd name="T29" fmla="*/ 1 h 55"/>
                <a:gd name="T30" fmla="*/ 0 w 45"/>
                <a:gd name="T31" fmla="*/ 1 h 55"/>
                <a:gd name="T32" fmla="*/ 0 w 45"/>
                <a:gd name="T33" fmla="*/ 1 h 55"/>
                <a:gd name="T34" fmla="*/ 0 w 45"/>
                <a:gd name="T35" fmla="*/ 1 h 55"/>
                <a:gd name="T36" fmla="*/ 0 w 45"/>
                <a:gd name="T37" fmla="*/ 1 h 55"/>
                <a:gd name="T38" fmla="*/ 0 w 45"/>
                <a:gd name="T39" fmla="*/ 1 h 55"/>
                <a:gd name="T40" fmla="*/ 0 w 45"/>
                <a:gd name="T41" fmla="*/ 1 h 55"/>
                <a:gd name="T42" fmla="*/ 0 w 45"/>
                <a:gd name="T43" fmla="*/ 1 h 55"/>
                <a:gd name="T44" fmla="*/ 0 w 45"/>
                <a:gd name="T45" fmla="*/ 1 h 55"/>
                <a:gd name="T46" fmla="*/ 0 w 45"/>
                <a:gd name="T47" fmla="*/ 1 h 55"/>
                <a:gd name="T48" fmla="*/ 0 w 45"/>
                <a:gd name="T49" fmla="*/ 1 h 55"/>
                <a:gd name="T50" fmla="*/ 0 w 45"/>
                <a:gd name="T51" fmla="*/ 1 h 55"/>
                <a:gd name="T52" fmla="*/ 0 w 45"/>
                <a:gd name="T53" fmla="*/ 1 h 55"/>
                <a:gd name="T54" fmla="*/ 0 w 45"/>
                <a:gd name="T55" fmla="*/ 1 h 55"/>
                <a:gd name="T56" fmla="*/ 0 w 45"/>
                <a:gd name="T57" fmla="*/ 1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"/>
                <a:gd name="T88" fmla="*/ 0 h 55"/>
                <a:gd name="T89" fmla="*/ 45 w 45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" h="55">
                  <a:moveTo>
                    <a:pt x="15" y="55"/>
                  </a:moveTo>
                  <a:lnTo>
                    <a:pt x="13" y="55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5" y="55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25"/>
                  </a:lnTo>
                  <a:lnTo>
                    <a:pt x="40" y="27"/>
                  </a:lnTo>
                  <a:lnTo>
                    <a:pt x="35" y="30"/>
                  </a:lnTo>
                  <a:lnTo>
                    <a:pt x="28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1" y="44"/>
                  </a:lnTo>
                  <a:lnTo>
                    <a:pt x="20" y="48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5" y="55"/>
                  </a:lnTo>
                  <a:close/>
                </a:path>
              </a:pathLst>
            </a:custGeom>
            <a:solidFill>
              <a:srgbClr val="B57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1" name="Freeform 15"/>
            <p:cNvSpPr>
              <a:spLocks/>
            </p:cNvSpPr>
            <p:nvPr/>
          </p:nvSpPr>
          <p:spPr bwMode="auto">
            <a:xfrm>
              <a:off x="3080" y="1840"/>
              <a:ext cx="69" cy="87"/>
            </a:xfrm>
            <a:custGeom>
              <a:avLst/>
              <a:gdLst>
                <a:gd name="T0" fmla="*/ 1 w 137"/>
                <a:gd name="T1" fmla="*/ 1 h 174"/>
                <a:gd name="T2" fmla="*/ 1 w 137"/>
                <a:gd name="T3" fmla="*/ 1 h 174"/>
                <a:gd name="T4" fmla="*/ 1 w 137"/>
                <a:gd name="T5" fmla="*/ 1 h 174"/>
                <a:gd name="T6" fmla="*/ 1 w 137"/>
                <a:gd name="T7" fmla="*/ 1 h 174"/>
                <a:gd name="T8" fmla="*/ 1 w 137"/>
                <a:gd name="T9" fmla="*/ 1 h 174"/>
                <a:gd name="T10" fmla="*/ 1 w 137"/>
                <a:gd name="T11" fmla="*/ 1 h 174"/>
                <a:gd name="T12" fmla="*/ 1 w 137"/>
                <a:gd name="T13" fmla="*/ 1 h 174"/>
                <a:gd name="T14" fmla="*/ 1 w 137"/>
                <a:gd name="T15" fmla="*/ 1 h 174"/>
                <a:gd name="T16" fmla="*/ 1 w 137"/>
                <a:gd name="T17" fmla="*/ 1 h 174"/>
                <a:gd name="T18" fmla="*/ 1 w 137"/>
                <a:gd name="T19" fmla="*/ 1 h 174"/>
                <a:gd name="T20" fmla="*/ 1 w 137"/>
                <a:gd name="T21" fmla="*/ 1 h 174"/>
                <a:gd name="T22" fmla="*/ 1 w 137"/>
                <a:gd name="T23" fmla="*/ 1 h 174"/>
                <a:gd name="T24" fmla="*/ 1 w 137"/>
                <a:gd name="T25" fmla="*/ 1 h 174"/>
                <a:gd name="T26" fmla="*/ 1 w 137"/>
                <a:gd name="T27" fmla="*/ 1 h 174"/>
                <a:gd name="T28" fmla="*/ 1 w 137"/>
                <a:gd name="T29" fmla="*/ 1 h 174"/>
                <a:gd name="T30" fmla="*/ 1 w 137"/>
                <a:gd name="T31" fmla="*/ 1 h 174"/>
                <a:gd name="T32" fmla="*/ 0 w 137"/>
                <a:gd name="T33" fmla="*/ 1 h 174"/>
                <a:gd name="T34" fmla="*/ 1 w 137"/>
                <a:gd name="T35" fmla="*/ 1 h 174"/>
                <a:gd name="T36" fmla="*/ 1 w 137"/>
                <a:gd name="T37" fmla="*/ 1 h 174"/>
                <a:gd name="T38" fmla="*/ 1 w 137"/>
                <a:gd name="T39" fmla="*/ 1 h 174"/>
                <a:gd name="T40" fmla="*/ 1 w 137"/>
                <a:gd name="T41" fmla="*/ 0 h 174"/>
                <a:gd name="T42" fmla="*/ 1 w 137"/>
                <a:gd name="T43" fmla="*/ 1 h 174"/>
                <a:gd name="T44" fmla="*/ 1 w 137"/>
                <a:gd name="T45" fmla="*/ 1 h 174"/>
                <a:gd name="T46" fmla="*/ 1 w 137"/>
                <a:gd name="T47" fmla="*/ 1 h 174"/>
                <a:gd name="T48" fmla="*/ 1 w 137"/>
                <a:gd name="T49" fmla="*/ 1 h 174"/>
                <a:gd name="T50" fmla="*/ 1 w 137"/>
                <a:gd name="T51" fmla="*/ 1 h 174"/>
                <a:gd name="T52" fmla="*/ 1 w 137"/>
                <a:gd name="T53" fmla="*/ 1 h 174"/>
                <a:gd name="T54" fmla="*/ 1 w 137"/>
                <a:gd name="T55" fmla="*/ 1 h 174"/>
                <a:gd name="T56" fmla="*/ 1 w 137"/>
                <a:gd name="T57" fmla="*/ 1 h 174"/>
                <a:gd name="T58" fmla="*/ 1 w 137"/>
                <a:gd name="T59" fmla="*/ 1 h 174"/>
                <a:gd name="T60" fmla="*/ 1 w 137"/>
                <a:gd name="T61" fmla="*/ 1 h 174"/>
                <a:gd name="T62" fmla="*/ 1 w 137"/>
                <a:gd name="T63" fmla="*/ 1 h 174"/>
                <a:gd name="T64" fmla="*/ 1 w 137"/>
                <a:gd name="T65" fmla="*/ 1 h 174"/>
                <a:gd name="T66" fmla="*/ 1 w 137"/>
                <a:gd name="T67" fmla="*/ 1 h 174"/>
                <a:gd name="T68" fmla="*/ 1 w 137"/>
                <a:gd name="T69" fmla="*/ 1 h 174"/>
                <a:gd name="T70" fmla="*/ 1 w 137"/>
                <a:gd name="T71" fmla="*/ 1 h 174"/>
                <a:gd name="T72" fmla="*/ 1 w 137"/>
                <a:gd name="T73" fmla="*/ 1 h 174"/>
                <a:gd name="T74" fmla="*/ 1 w 137"/>
                <a:gd name="T75" fmla="*/ 1 h 174"/>
                <a:gd name="T76" fmla="*/ 1 w 137"/>
                <a:gd name="T77" fmla="*/ 1 h 174"/>
                <a:gd name="T78" fmla="*/ 1 w 137"/>
                <a:gd name="T79" fmla="*/ 1 h 174"/>
                <a:gd name="T80" fmla="*/ 1 w 137"/>
                <a:gd name="T81" fmla="*/ 1 h 174"/>
                <a:gd name="T82" fmla="*/ 1 w 137"/>
                <a:gd name="T83" fmla="*/ 1 h 174"/>
                <a:gd name="T84" fmla="*/ 1 w 137"/>
                <a:gd name="T85" fmla="*/ 1 h 174"/>
                <a:gd name="T86" fmla="*/ 1 w 137"/>
                <a:gd name="T87" fmla="*/ 1 h 174"/>
                <a:gd name="T88" fmla="*/ 1 w 137"/>
                <a:gd name="T89" fmla="*/ 1 h 174"/>
                <a:gd name="T90" fmla="*/ 1 w 137"/>
                <a:gd name="T91" fmla="*/ 1 h 174"/>
                <a:gd name="T92" fmla="*/ 1 w 137"/>
                <a:gd name="T93" fmla="*/ 1 h 174"/>
                <a:gd name="T94" fmla="*/ 1 w 137"/>
                <a:gd name="T95" fmla="*/ 1 h 174"/>
                <a:gd name="T96" fmla="*/ 1 w 137"/>
                <a:gd name="T97" fmla="*/ 1 h 174"/>
                <a:gd name="T98" fmla="*/ 1 w 137"/>
                <a:gd name="T99" fmla="*/ 1 h 174"/>
                <a:gd name="T100" fmla="*/ 1 w 137"/>
                <a:gd name="T101" fmla="*/ 1 h 174"/>
                <a:gd name="T102" fmla="*/ 1 w 137"/>
                <a:gd name="T103" fmla="*/ 1 h 174"/>
                <a:gd name="T104" fmla="*/ 1 w 137"/>
                <a:gd name="T105" fmla="*/ 1 h 174"/>
                <a:gd name="T106" fmla="*/ 1 w 137"/>
                <a:gd name="T107" fmla="*/ 1 h 174"/>
                <a:gd name="T108" fmla="*/ 1 w 137"/>
                <a:gd name="T109" fmla="*/ 1 h 174"/>
                <a:gd name="T110" fmla="*/ 1 w 137"/>
                <a:gd name="T111" fmla="*/ 1 h 174"/>
                <a:gd name="T112" fmla="*/ 1 w 137"/>
                <a:gd name="T113" fmla="*/ 1 h 174"/>
                <a:gd name="T114" fmla="*/ 1 w 137"/>
                <a:gd name="T115" fmla="*/ 1 h 174"/>
                <a:gd name="T116" fmla="*/ 1 w 137"/>
                <a:gd name="T117" fmla="*/ 1 h 174"/>
                <a:gd name="T118" fmla="*/ 1 w 137"/>
                <a:gd name="T119" fmla="*/ 1 h 174"/>
                <a:gd name="T120" fmla="*/ 1 w 137"/>
                <a:gd name="T121" fmla="*/ 1 h 174"/>
                <a:gd name="T122" fmla="*/ 1 w 137"/>
                <a:gd name="T123" fmla="*/ 1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7"/>
                <a:gd name="T187" fmla="*/ 0 h 174"/>
                <a:gd name="T188" fmla="*/ 137 w 13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7" h="174">
                  <a:moveTo>
                    <a:pt x="47" y="171"/>
                  </a:moveTo>
                  <a:lnTo>
                    <a:pt x="43" y="172"/>
                  </a:lnTo>
                  <a:lnTo>
                    <a:pt x="39" y="172"/>
                  </a:lnTo>
                  <a:lnTo>
                    <a:pt x="34" y="173"/>
                  </a:lnTo>
                  <a:lnTo>
                    <a:pt x="30" y="174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8" y="170"/>
                  </a:lnTo>
                  <a:lnTo>
                    <a:pt x="26" y="169"/>
                  </a:lnTo>
                  <a:lnTo>
                    <a:pt x="25" y="169"/>
                  </a:lnTo>
                  <a:lnTo>
                    <a:pt x="24" y="167"/>
                  </a:lnTo>
                  <a:lnTo>
                    <a:pt x="23" y="167"/>
                  </a:lnTo>
                  <a:lnTo>
                    <a:pt x="22" y="167"/>
                  </a:lnTo>
                  <a:lnTo>
                    <a:pt x="14" y="151"/>
                  </a:lnTo>
                  <a:lnTo>
                    <a:pt x="9" y="140"/>
                  </a:lnTo>
                  <a:lnTo>
                    <a:pt x="7" y="133"/>
                  </a:lnTo>
                  <a:lnTo>
                    <a:pt x="8" y="128"/>
                  </a:lnTo>
                  <a:lnTo>
                    <a:pt x="13" y="125"/>
                  </a:lnTo>
                  <a:lnTo>
                    <a:pt x="19" y="120"/>
                  </a:lnTo>
                  <a:lnTo>
                    <a:pt x="30" y="114"/>
                  </a:lnTo>
                  <a:lnTo>
                    <a:pt x="43" y="104"/>
                  </a:lnTo>
                  <a:lnTo>
                    <a:pt x="44" y="99"/>
                  </a:lnTo>
                  <a:lnTo>
                    <a:pt x="45" y="94"/>
                  </a:lnTo>
                  <a:lnTo>
                    <a:pt x="45" y="89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51" y="83"/>
                  </a:lnTo>
                  <a:lnTo>
                    <a:pt x="54" y="83"/>
                  </a:lnTo>
                  <a:lnTo>
                    <a:pt x="57" y="82"/>
                  </a:lnTo>
                  <a:lnTo>
                    <a:pt x="69" y="50"/>
                  </a:lnTo>
                  <a:lnTo>
                    <a:pt x="76" y="29"/>
                  </a:lnTo>
                  <a:lnTo>
                    <a:pt x="79" y="18"/>
                  </a:lnTo>
                  <a:lnTo>
                    <a:pt x="81" y="13"/>
                  </a:lnTo>
                  <a:lnTo>
                    <a:pt x="79" y="12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0" y="27"/>
                  </a:lnTo>
                  <a:lnTo>
                    <a:pt x="66" y="38"/>
                  </a:lnTo>
                  <a:lnTo>
                    <a:pt x="60" y="52"/>
                  </a:lnTo>
                  <a:lnTo>
                    <a:pt x="52" y="73"/>
                  </a:lnTo>
                  <a:lnTo>
                    <a:pt x="43" y="78"/>
                  </a:lnTo>
                  <a:lnTo>
                    <a:pt x="39" y="83"/>
                  </a:lnTo>
                  <a:lnTo>
                    <a:pt x="37" y="90"/>
                  </a:lnTo>
                  <a:lnTo>
                    <a:pt x="36" y="101"/>
                  </a:lnTo>
                  <a:lnTo>
                    <a:pt x="28" y="106"/>
                  </a:lnTo>
                  <a:lnTo>
                    <a:pt x="19" y="111"/>
                  </a:lnTo>
                  <a:lnTo>
                    <a:pt x="11" y="116"/>
                  </a:lnTo>
                  <a:lnTo>
                    <a:pt x="3" y="119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3" y="81"/>
                  </a:lnTo>
                  <a:lnTo>
                    <a:pt x="7" y="69"/>
                  </a:lnTo>
                  <a:lnTo>
                    <a:pt x="13" y="58"/>
                  </a:lnTo>
                  <a:lnTo>
                    <a:pt x="18" y="46"/>
                  </a:lnTo>
                  <a:lnTo>
                    <a:pt x="24" y="35"/>
                  </a:lnTo>
                  <a:lnTo>
                    <a:pt x="30" y="22"/>
                  </a:lnTo>
                  <a:lnTo>
                    <a:pt x="39" y="18"/>
                  </a:lnTo>
                  <a:lnTo>
                    <a:pt x="47" y="12"/>
                  </a:lnTo>
                  <a:lnTo>
                    <a:pt x="54" y="7"/>
                  </a:lnTo>
                  <a:lnTo>
                    <a:pt x="62" y="3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7" y="3"/>
                  </a:lnTo>
                  <a:lnTo>
                    <a:pt x="98" y="7"/>
                  </a:lnTo>
                  <a:lnTo>
                    <a:pt x="96" y="10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3" y="16"/>
                  </a:lnTo>
                  <a:lnTo>
                    <a:pt x="97" y="14"/>
                  </a:lnTo>
                  <a:lnTo>
                    <a:pt x="100" y="13"/>
                  </a:lnTo>
                  <a:lnTo>
                    <a:pt x="104" y="11"/>
                  </a:lnTo>
                  <a:lnTo>
                    <a:pt x="106" y="12"/>
                  </a:lnTo>
                  <a:lnTo>
                    <a:pt x="107" y="12"/>
                  </a:lnTo>
                  <a:lnTo>
                    <a:pt x="109" y="13"/>
                  </a:lnTo>
                  <a:lnTo>
                    <a:pt x="111" y="14"/>
                  </a:lnTo>
                  <a:lnTo>
                    <a:pt x="107" y="19"/>
                  </a:lnTo>
                  <a:lnTo>
                    <a:pt x="104" y="22"/>
                  </a:lnTo>
                  <a:lnTo>
                    <a:pt x="100" y="25"/>
                  </a:lnTo>
                  <a:lnTo>
                    <a:pt x="97" y="28"/>
                  </a:lnTo>
                  <a:lnTo>
                    <a:pt x="101" y="26"/>
                  </a:lnTo>
                  <a:lnTo>
                    <a:pt x="107" y="23"/>
                  </a:lnTo>
                  <a:lnTo>
                    <a:pt x="112" y="21"/>
                  </a:lnTo>
                  <a:lnTo>
                    <a:pt x="116" y="19"/>
                  </a:lnTo>
                  <a:lnTo>
                    <a:pt x="119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3" y="27"/>
                  </a:lnTo>
                  <a:lnTo>
                    <a:pt x="109" y="36"/>
                  </a:lnTo>
                  <a:lnTo>
                    <a:pt x="102" y="41"/>
                  </a:lnTo>
                  <a:lnTo>
                    <a:pt x="100" y="43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7" y="41"/>
                  </a:lnTo>
                  <a:lnTo>
                    <a:pt x="114" y="37"/>
                  </a:lnTo>
                  <a:lnTo>
                    <a:pt x="121" y="34"/>
                  </a:lnTo>
                  <a:lnTo>
                    <a:pt x="128" y="30"/>
                  </a:lnTo>
                  <a:lnTo>
                    <a:pt x="130" y="34"/>
                  </a:lnTo>
                  <a:lnTo>
                    <a:pt x="134" y="38"/>
                  </a:lnTo>
                  <a:lnTo>
                    <a:pt x="136" y="44"/>
                  </a:lnTo>
                  <a:lnTo>
                    <a:pt x="137" y="50"/>
                  </a:lnTo>
                  <a:lnTo>
                    <a:pt x="135" y="51"/>
                  </a:lnTo>
                  <a:lnTo>
                    <a:pt x="132" y="52"/>
                  </a:lnTo>
                  <a:lnTo>
                    <a:pt x="130" y="53"/>
                  </a:lnTo>
                  <a:lnTo>
                    <a:pt x="128" y="54"/>
                  </a:lnTo>
                  <a:lnTo>
                    <a:pt x="128" y="50"/>
                  </a:lnTo>
                  <a:lnTo>
                    <a:pt x="127" y="46"/>
                  </a:lnTo>
                  <a:lnTo>
                    <a:pt x="125" y="43"/>
                  </a:lnTo>
                  <a:lnTo>
                    <a:pt x="124" y="41"/>
                  </a:lnTo>
                  <a:lnTo>
                    <a:pt x="123" y="42"/>
                  </a:lnTo>
                  <a:lnTo>
                    <a:pt x="122" y="42"/>
                  </a:lnTo>
                  <a:lnTo>
                    <a:pt x="117" y="49"/>
                  </a:lnTo>
                  <a:lnTo>
                    <a:pt x="112" y="53"/>
                  </a:lnTo>
                  <a:lnTo>
                    <a:pt x="106" y="57"/>
                  </a:lnTo>
                  <a:lnTo>
                    <a:pt x="104" y="61"/>
                  </a:lnTo>
                  <a:lnTo>
                    <a:pt x="105" y="63"/>
                  </a:lnTo>
                  <a:lnTo>
                    <a:pt x="107" y="61"/>
                  </a:lnTo>
                  <a:lnTo>
                    <a:pt x="111" y="60"/>
                  </a:lnTo>
                  <a:lnTo>
                    <a:pt x="113" y="59"/>
                  </a:lnTo>
                  <a:lnTo>
                    <a:pt x="116" y="58"/>
                  </a:lnTo>
                  <a:lnTo>
                    <a:pt x="114" y="67"/>
                  </a:lnTo>
                  <a:lnTo>
                    <a:pt x="106" y="74"/>
                  </a:lnTo>
                  <a:lnTo>
                    <a:pt x="97" y="80"/>
                  </a:lnTo>
                  <a:lnTo>
                    <a:pt x="92" y="84"/>
                  </a:lnTo>
                  <a:lnTo>
                    <a:pt x="97" y="82"/>
                  </a:lnTo>
                  <a:lnTo>
                    <a:pt x="101" y="81"/>
                  </a:lnTo>
                  <a:lnTo>
                    <a:pt x="106" y="79"/>
                  </a:lnTo>
                  <a:lnTo>
                    <a:pt x="111" y="78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1" y="82"/>
                  </a:lnTo>
                  <a:lnTo>
                    <a:pt x="109" y="84"/>
                  </a:lnTo>
                  <a:lnTo>
                    <a:pt x="105" y="88"/>
                  </a:lnTo>
                  <a:lnTo>
                    <a:pt x="99" y="90"/>
                  </a:lnTo>
                  <a:lnTo>
                    <a:pt x="94" y="94"/>
                  </a:lnTo>
                  <a:lnTo>
                    <a:pt x="90" y="96"/>
                  </a:lnTo>
                  <a:lnTo>
                    <a:pt x="90" y="97"/>
                  </a:lnTo>
                  <a:lnTo>
                    <a:pt x="90" y="98"/>
                  </a:lnTo>
                  <a:lnTo>
                    <a:pt x="90" y="99"/>
                  </a:lnTo>
                  <a:lnTo>
                    <a:pt x="90" y="101"/>
                  </a:lnTo>
                  <a:lnTo>
                    <a:pt x="94" y="98"/>
                  </a:lnTo>
                  <a:lnTo>
                    <a:pt x="99" y="97"/>
                  </a:lnTo>
                  <a:lnTo>
                    <a:pt x="102" y="95"/>
                  </a:lnTo>
                  <a:lnTo>
                    <a:pt x="107" y="94"/>
                  </a:lnTo>
                  <a:lnTo>
                    <a:pt x="104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3" y="117"/>
                  </a:lnTo>
                  <a:lnTo>
                    <a:pt x="84" y="118"/>
                  </a:lnTo>
                  <a:lnTo>
                    <a:pt x="84" y="119"/>
                  </a:lnTo>
                  <a:lnTo>
                    <a:pt x="85" y="120"/>
                  </a:lnTo>
                  <a:lnTo>
                    <a:pt x="89" y="119"/>
                  </a:lnTo>
                  <a:lnTo>
                    <a:pt x="92" y="118"/>
                  </a:lnTo>
                  <a:lnTo>
                    <a:pt x="96" y="116"/>
                  </a:lnTo>
                  <a:lnTo>
                    <a:pt x="99" y="114"/>
                  </a:lnTo>
                  <a:lnTo>
                    <a:pt x="100" y="116"/>
                  </a:lnTo>
                  <a:lnTo>
                    <a:pt x="98" y="122"/>
                  </a:lnTo>
                  <a:lnTo>
                    <a:pt x="94" y="128"/>
                  </a:lnTo>
                  <a:lnTo>
                    <a:pt x="89" y="132"/>
                  </a:lnTo>
                  <a:lnTo>
                    <a:pt x="83" y="136"/>
                  </a:lnTo>
                  <a:lnTo>
                    <a:pt x="85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4" y="135"/>
                  </a:lnTo>
                  <a:lnTo>
                    <a:pt x="91" y="141"/>
                  </a:lnTo>
                  <a:lnTo>
                    <a:pt x="85" y="145"/>
                  </a:lnTo>
                  <a:lnTo>
                    <a:pt x="78" y="150"/>
                  </a:lnTo>
                  <a:lnTo>
                    <a:pt x="72" y="154"/>
                  </a:lnTo>
                  <a:lnTo>
                    <a:pt x="74" y="154"/>
                  </a:lnTo>
                  <a:lnTo>
                    <a:pt x="75" y="155"/>
                  </a:lnTo>
                  <a:lnTo>
                    <a:pt x="76" y="156"/>
                  </a:lnTo>
                  <a:lnTo>
                    <a:pt x="72" y="160"/>
                  </a:lnTo>
                  <a:lnTo>
                    <a:pt x="63" y="165"/>
                  </a:lnTo>
                  <a:lnTo>
                    <a:pt x="53" y="169"/>
                  </a:lnTo>
                  <a:lnTo>
                    <a:pt x="47" y="17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2" name="Freeform 16"/>
            <p:cNvSpPr>
              <a:spLocks/>
            </p:cNvSpPr>
            <p:nvPr/>
          </p:nvSpPr>
          <p:spPr bwMode="auto">
            <a:xfrm>
              <a:off x="3074" y="1910"/>
              <a:ext cx="14" cy="22"/>
            </a:xfrm>
            <a:custGeom>
              <a:avLst/>
              <a:gdLst>
                <a:gd name="T0" fmla="*/ 0 w 29"/>
                <a:gd name="T1" fmla="*/ 0 h 45"/>
                <a:gd name="T2" fmla="*/ 0 w 29"/>
                <a:gd name="T3" fmla="*/ 0 h 45"/>
                <a:gd name="T4" fmla="*/ 0 w 29"/>
                <a:gd name="T5" fmla="*/ 0 h 45"/>
                <a:gd name="T6" fmla="*/ 0 w 29"/>
                <a:gd name="T7" fmla="*/ 0 h 45"/>
                <a:gd name="T8" fmla="*/ 0 w 29"/>
                <a:gd name="T9" fmla="*/ 0 h 45"/>
                <a:gd name="T10" fmla="*/ 0 w 29"/>
                <a:gd name="T11" fmla="*/ 0 h 45"/>
                <a:gd name="T12" fmla="*/ 0 w 29"/>
                <a:gd name="T13" fmla="*/ 0 h 45"/>
                <a:gd name="T14" fmla="*/ 0 w 29"/>
                <a:gd name="T15" fmla="*/ 0 h 45"/>
                <a:gd name="T16" fmla="*/ 0 w 29"/>
                <a:gd name="T17" fmla="*/ 0 h 45"/>
                <a:gd name="T18" fmla="*/ 0 w 29"/>
                <a:gd name="T19" fmla="*/ 0 h 45"/>
                <a:gd name="T20" fmla="*/ 0 w 29"/>
                <a:gd name="T21" fmla="*/ 0 h 45"/>
                <a:gd name="T22" fmla="*/ 0 w 29"/>
                <a:gd name="T23" fmla="*/ 0 h 45"/>
                <a:gd name="T24" fmla="*/ 0 w 29"/>
                <a:gd name="T25" fmla="*/ 0 h 45"/>
                <a:gd name="T26" fmla="*/ 0 w 29"/>
                <a:gd name="T27" fmla="*/ 0 h 45"/>
                <a:gd name="T28" fmla="*/ 0 w 29"/>
                <a:gd name="T29" fmla="*/ 0 h 45"/>
                <a:gd name="T30" fmla="*/ 0 w 29"/>
                <a:gd name="T31" fmla="*/ 0 h 45"/>
                <a:gd name="T32" fmla="*/ 0 w 29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5"/>
                <a:gd name="T53" fmla="*/ 29 w 2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5">
                  <a:moveTo>
                    <a:pt x="11" y="43"/>
                  </a:moveTo>
                  <a:lnTo>
                    <a:pt x="9" y="43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3" y="30"/>
                  </a:lnTo>
                  <a:lnTo>
                    <a:pt x="0" y="18"/>
                  </a:lnTo>
                  <a:lnTo>
                    <a:pt x="3" y="9"/>
                  </a:lnTo>
                  <a:lnTo>
                    <a:pt x="13" y="0"/>
                  </a:lnTo>
                  <a:lnTo>
                    <a:pt x="19" y="12"/>
                  </a:lnTo>
                  <a:lnTo>
                    <a:pt x="22" y="20"/>
                  </a:lnTo>
                  <a:lnTo>
                    <a:pt x="24" y="26"/>
                  </a:lnTo>
                  <a:lnTo>
                    <a:pt x="29" y="34"/>
                  </a:lnTo>
                  <a:lnTo>
                    <a:pt x="24" y="37"/>
                  </a:lnTo>
                  <a:lnTo>
                    <a:pt x="21" y="39"/>
                  </a:lnTo>
                  <a:lnTo>
                    <a:pt x="16" y="41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3" name="Freeform 17"/>
            <p:cNvSpPr>
              <a:spLocks/>
            </p:cNvSpPr>
            <p:nvPr/>
          </p:nvSpPr>
          <p:spPr bwMode="auto">
            <a:xfrm>
              <a:off x="3094" y="1829"/>
              <a:ext cx="21" cy="18"/>
            </a:xfrm>
            <a:custGeom>
              <a:avLst/>
              <a:gdLst>
                <a:gd name="T0" fmla="*/ 1 w 41"/>
                <a:gd name="T1" fmla="*/ 1 h 35"/>
                <a:gd name="T2" fmla="*/ 1 w 41"/>
                <a:gd name="T3" fmla="*/ 1 h 35"/>
                <a:gd name="T4" fmla="*/ 1 w 41"/>
                <a:gd name="T5" fmla="*/ 1 h 35"/>
                <a:gd name="T6" fmla="*/ 1 w 41"/>
                <a:gd name="T7" fmla="*/ 1 h 35"/>
                <a:gd name="T8" fmla="*/ 0 w 41"/>
                <a:gd name="T9" fmla="*/ 1 h 35"/>
                <a:gd name="T10" fmla="*/ 1 w 41"/>
                <a:gd name="T11" fmla="*/ 1 h 35"/>
                <a:gd name="T12" fmla="*/ 1 w 41"/>
                <a:gd name="T13" fmla="*/ 1 h 35"/>
                <a:gd name="T14" fmla="*/ 1 w 41"/>
                <a:gd name="T15" fmla="*/ 1 h 35"/>
                <a:gd name="T16" fmla="*/ 1 w 41"/>
                <a:gd name="T17" fmla="*/ 1 h 35"/>
                <a:gd name="T18" fmla="*/ 1 w 41"/>
                <a:gd name="T19" fmla="*/ 1 h 35"/>
                <a:gd name="T20" fmla="*/ 1 w 41"/>
                <a:gd name="T21" fmla="*/ 1 h 35"/>
                <a:gd name="T22" fmla="*/ 1 w 41"/>
                <a:gd name="T23" fmla="*/ 1 h 35"/>
                <a:gd name="T24" fmla="*/ 1 w 41"/>
                <a:gd name="T25" fmla="*/ 0 h 35"/>
                <a:gd name="T26" fmla="*/ 1 w 41"/>
                <a:gd name="T27" fmla="*/ 1 h 35"/>
                <a:gd name="T28" fmla="*/ 1 w 41"/>
                <a:gd name="T29" fmla="*/ 1 h 35"/>
                <a:gd name="T30" fmla="*/ 1 w 41"/>
                <a:gd name="T31" fmla="*/ 1 h 35"/>
                <a:gd name="T32" fmla="*/ 1 w 41"/>
                <a:gd name="T33" fmla="*/ 1 h 35"/>
                <a:gd name="T34" fmla="*/ 1 w 41"/>
                <a:gd name="T35" fmla="*/ 1 h 35"/>
                <a:gd name="T36" fmla="*/ 1 w 41"/>
                <a:gd name="T37" fmla="*/ 1 h 35"/>
                <a:gd name="T38" fmla="*/ 1 w 41"/>
                <a:gd name="T39" fmla="*/ 1 h 35"/>
                <a:gd name="T40" fmla="*/ 1 w 41"/>
                <a:gd name="T41" fmla="*/ 1 h 35"/>
                <a:gd name="T42" fmla="*/ 1 w 41"/>
                <a:gd name="T43" fmla="*/ 1 h 35"/>
                <a:gd name="T44" fmla="*/ 1 w 41"/>
                <a:gd name="T45" fmla="*/ 1 h 35"/>
                <a:gd name="T46" fmla="*/ 1 w 41"/>
                <a:gd name="T47" fmla="*/ 1 h 35"/>
                <a:gd name="T48" fmla="*/ 1 w 41"/>
                <a:gd name="T49" fmla="*/ 1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35"/>
                <a:gd name="T77" fmla="*/ 41 w 41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35">
                  <a:moveTo>
                    <a:pt x="3" y="35"/>
                  </a:moveTo>
                  <a:lnTo>
                    <a:pt x="2" y="33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8" y="15"/>
                  </a:lnTo>
                  <a:lnTo>
                    <a:pt x="15" y="14"/>
                  </a:lnTo>
                  <a:lnTo>
                    <a:pt x="25" y="11"/>
                  </a:lnTo>
                  <a:lnTo>
                    <a:pt x="28" y="9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8" y="0"/>
                  </a:lnTo>
                  <a:lnTo>
                    <a:pt x="39" y="3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37" y="15"/>
                  </a:lnTo>
                  <a:lnTo>
                    <a:pt x="32" y="19"/>
                  </a:lnTo>
                  <a:lnTo>
                    <a:pt x="27" y="22"/>
                  </a:lnTo>
                  <a:lnTo>
                    <a:pt x="23" y="25"/>
                  </a:lnTo>
                  <a:lnTo>
                    <a:pt x="17" y="28"/>
                  </a:lnTo>
                  <a:lnTo>
                    <a:pt x="12" y="30"/>
                  </a:lnTo>
                  <a:lnTo>
                    <a:pt x="8" y="33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4" name="Freeform 18"/>
            <p:cNvSpPr>
              <a:spLocks/>
            </p:cNvSpPr>
            <p:nvPr/>
          </p:nvSpPr>
          <p:spPr bwMode="auto">
            <a:xfrm>
              <a:off x="3065" y="1767"/>
              <a:ext cx="45" cy="66"/>
            </a:xfrm>
            <a:custGeom>
              <a:avLst/>
              <a:gdLst>
                <a:gd name="T0" fmla="*/ 1 w 90"/>
                <a:gd name="T1" fmla="*/ 0 h 133"/>
                <a:gd name="T2" fmla="*/ 1 w 90"/>
                <a:gd name="T3" fmla="*/ 0 h 133"/>
                <a:gd name="T4" fmla="*/ 1 w 90"/>
                <a:gd name="T5" fmla="*/ 0 h 133"/>
                <a:gd name="T6" fmla="*/ 1 w 90"/>
                <a:gd name="T7" fmla="*/ 0 h 133"/>
                <a:gd name="T8" fmla="*/ 1 w 90"/>
                <a:gd name="T9" fmla="*/ 0 h 133"/>
                <a:gd name="T10" fmla="*/ 1 w 90"/>
                <a:gd name="T11" fmla="*/ 0 h 133"/>
                <a:gd name="T12" fmla="*/ 1 w 90"/>
                <a:gd name="T13" fmla="*/ 0 h 133"/>
                <a:gd name="T14" fmla="*/ 1 w 90"/>
                <a:gd name="T15" fmla="*/ 0 h 133"/>
                <a:gd name="T16" fmla="*/ 1 w 90"/>
                <a:gd name="T17" fmla="*/ 0 h 133"/>
                <a:gd name="T18" fmla="*/ 1 w 90"/>
                <a:gd name="T19" fmla="*/ 0 h 133"/>
                <a:gd name="T20" fmla="*/ 1 w 90"/>
                <a:gd name="T21" fmla="*/ 0 h 133"/>
                <a:gd name="T22" fmla="*/ 1 w 90"/>
                <a:gd name="T23" fmla="*/ 0 h 133"/>
                <a:gd name="T24" fmla="*/ 0 w 90"/>
                <a:gd name="T25" fmla="*/ 0 h 133"/>
                <a:gd name="T26" fmla="*/ 1 w 90"/>
                <a:gd name="T27" fmla="*/ 0 h 133"/>
                <a:gd name="T28" fmla="*/ 1 w 90"/>
                <a:gd name="T29" fmla="*/ 0 h 133"/>
                <a:gd name="T30" fmla="*/ 1 w 90"/>
                <a:gd name="T31" fmla="*/ 0 h 133"/>
                <a:gd name="T32" fmla="*/ 1 w 90"/>
                <a:gd name="T33" fmla="*/ 0 h 133"/>
                <a:gd name="T34" fmla="*/ 1 w 90"/>
                <a:gd name="T35" fmla="*/ 0 h 133"/>
                <a:gd name="T36" fmla="*/ 1 w 90"/>
                <a:gd name="T37" fmla="*/ 0 h 133"/>
                <a:gd name="T38" fmla="*/ 1 w 90"/>
                <a:gd name="T39" fmla="*/ 0 h 133"/>
                <a:gd name="T40" fmla="*/ 1 w 90"/>
                <a:gd name="T41" fmla="*/ 0 h 133"/>
                <a:gd name="T42" fmla="*/ 1 w 90"/>
                <a:gd name="T43" fmla="*/ 0 h 133"/>
                <a:gd name="T44" fmla="*/ 1 w 90"/>
                <a:gd name="T45" fmla="*/ 0 h 133"/>
                <a:gd name="T46" fmla="*/ 1 w 90"/>
                <a:gd name="T47" fmla="*/ 0 h 133"/>
                <a:gd name="T48" fmla="*/ 1 w 90"/>
                <a:gd name="T49" fmla="*/ 0 h 133"/>
                <a:gd name="T50" fmla="*/ 1 w 90"/>
                <a:gd name="T51" fmla="*/ 0 h 133"/>
                <a:gd name="T52" fmla="*/ 1 w 90"/>
                <a:gd name="T53" fmla="*/ 0 h 133"/>
                <a:gd name="T54" fmla="*/ 1 w 90"/>
                <a:gd name="T55" fmla="*/ 0 h 133"/>
                <a:gd name="T56" fmla="*/ 1 w 90"/>
                <a:gd name="T57" fmla="*/ 0 h 133"/>
                <a:gd name="T58" fmla="*/ 1 w 90"/>
                <a:gd name="T59" fmla="*/ 0 h 133"/>
                <a:gd name="T60" fmla="*/ 1 w 90"/>
                <a:gd name="T61" fmla="*/ 0 h 133"/>
                <a:gd name="T62" fmla="*/ 1 w 90"/>
                <a:gd name="T63" fmla="*/ 0 h 133"/>
                <a:gd name="T64" fmla="*/ 1 w 90"/>
                <a:gd name="T65" fmla="*/ 0 h 133"/>
                <a:gd name="T66" fmla="*/ 1 w 90"/>
                <a:gd name="T67" fmla="*/ 0 h 133"/>
                <a:gd name="T68" fmla="*/ 1 w 90"/>
                <a:gd name="T69" fmla="*/ 0 h 133"/>
                <a:gd name="T70" fmla="*/ 1 w 90"/>
                <a:gd name="T71" fmla="*/ 0 h 133"/>
                <a:gd name="T72" fmla="*/ 1 w 90"/>
                <a:gd name="T73" fmla="*/ 0 h 133"/>
                <a:gd name="T74" fmla="*/ 1 w 90"/>
                <a:gd name="T75" fmla="*/ 0 h 133"/>
                <a:gd name="T76" fmla="*/ 1 w 90"/>
                <a:gd name="T77" fmla="*/ 0 h 133"/>
                <a:gd name="T78" fmla="*/ 1 w 90"/>
                <a:gd name="T79" fmla="*/ 0 h 133"/>
                <a:gd name="T80" fmla="*/ 1 w 90"/>
                <a:gd name="T81" fmla="*/ 0 h 133"/>
                <a:gd name="T82" fmla="*/ 1 w 90"/>
                <a:gd name="T83" fmla="*/ 0 h 133"/>
                <a:gd name="T84" fmla="*/ 1 w 90"/>
                <a:gd name="T85" fmla="*/ 0 h 133"/>
                <a:gd name="T86" fmla="*/ 1 w 90"/>
                <a:gd name="T87" fmla="*/ 0 h 133"/>
                <a:gd name="T88" fmla="*/ 1 w 90"/>
                <a:gd name="T89" fmla="*/ 0 h 133"/>
                <a:gd name="T90" fmla="*/ 1 w 90"/>
                <a:gd name="T91" fmla="*/ 0 h 133"/>
                <a:gd name="T92" fmla="*/ 1 w 90"/>
                <a:gd name="T93" fmla="*/ 0 h 133"/>
                <a:gd name="T94" fmla="*/ 1 w 90"/>
                <a:gd name="T95" fmla="*/ 0 h 133"/>
                <a:gd name="T96" fmla="*/ 1 w 90"/>
                <a:gd name="T97" fmla="*/ 0 h 133"/>
                <a:gd name="T98" fmla="*/ 1 w 90"/>
                <a:gd name="T99" fmla="*/ 0 h 133"/>
                <a:gd name="T100" fmla="*/ 1 w 90"/>
                <a:gd name="T101" fmla="*/ 0 h 133"/>
                <a:gd name="T102" fmla="*/ 1 w 90"/>
                <a:gd name="T103" fmla="*/ 0 h 133"/>
                <a:gd name="T104" fmla="*/ 1 w 90"/>
                <a:gd name="T105" fmla="*/ 0 h 133"/>
                <a:gd name="T106" fmla="*/ 1 w 90"/>
                <a:gd name="T107" fmla="*/ 0 h 133"/>
                <a:gd name="T108" fmla="*/ 1 w 90"/>
                <a:gd name="T109" fmla="*/ 0 h 133"/>
                <a:gd name="T110" fmla="*/ 1 w 90"/>
                <a:gd name="T111" fmla="*/ 0 h 1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0"/>
                <a:gd name="T169" fmla="*/ 0 h 133"/>
                <a:gd name="T170" fmla="*/ 90 w 90"/>
                <a:gd name="T171" fmla="*/ 133 h 1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0" h="133">
                  <a:moveTo>
                    <a:pt x="74" y="133"/>
                  </a:moveTo>
                  <a:lnTo>
                    <a:pt x="62" y="130"/>
                  </a:lnTo>
                  <a:lnTo>
                    <a:pt x="56" y="120"/>
                  </a:lnTo>
                  <a:lnTo>
                    <a:pt x="54" y="107"/>
                  </a:lnTo>
                  <a:lnTo>
                    <a:pt x="52" y="96"/>
                  </a:lnTo>
                  <a:lnTo>
                    <a:pt x="58" y="92"/>
                  </a:lnTo>
                  <a:lnTo>
                    <a:pt x="64" y="88"/>
                  </a:lnTo>
                  <a:lnTo>
                    <a:pt x="70" y="83"/>
                  </a:lnTo>
                  <a:lnTo>
                    <a:pt x="75" y="77"/>
                  </a:lnTo>
                  <a:lnTo>
                    <a:pt x="70" y="70"/>
                  </a:lnTo>
                  <a:lnTo>
                    <a:pt x="66" y="66"/>
                  </a:lnTo>
                  <a:lnTo>
                    <a:pt x="59" y="63"/>
                  </a:lnTo>
                  <a:lnTo>
                    <a:pt x="52" y="63"/>
                  </a:lnTo>
                  <a:lnTo>
                    <a:pt x="45" y="65"/>
                  </a:lnTo>
                  <a:lnTo>
                    <a:pt x="38" y="66"/>
                  </a:lnTo>
                  <a:lnTo>
                    <a:pt x="31" y="68"/>
                  </a:lnTo>
                  <a:lnTo>
                    <a:pt x="25" y="69"/>
                  </a:lnTo>
                  <a:lnTo>
                    <a:pt x="24" y="67"/>
                  </a:lnTo>
                  <a:lnTo>
                    <a:pt x="24" y="63"/>
                  </a:lnTo>
                  <a:lnTo>
                    <a:pt x="23" y="61"/>
                  </a:lnTo>
                  <a:lnTo>
                    <a:pt x="23" y="58"/>
                  </a:lnTo>
                  <a:lnTo>
                    <a:pt x="22" y="57"/>
                  </a:lnTo>
                  <a:lnTo>
                    <a:pt x="18" y="58"/>
                  </a:lnTo>
                  <a:lnTo>
                    <a:pt x="11" y="59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5" y="38"/>
                  </a:lnTo>
                  <a:lnTo>
                    <a:pt x="10" y="23"/>
                  </a:lnTo>
                  <a:lnTo>
                    <a:pt x="15" y="12"/>
                  </a:lnTo>
                  <a:lnTo>
                    <a:pt x="25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8" y="2"/>
                  </a:lnTo>
                  <a:lnTo>
                    <a:pt x="52" y="7"/>
                  </a:lnTo>
                  <a:lnTo>
                    <a:pt x="55" y="15"/>
                  </a:lnTo>
                  <a:lnTo>
                    <a:pt x="60" y="27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6" y="27"/>
                  </a:lnTo>
                  <a:lnTo>
                    <a:pt x="82" y="36"/>
                  </a:lnTo>
                  <a:lnTo>
                    <a:pt x="83" y="40"/>
                  </a:lnTo>
                  <a:lnTo>
                    <a:pt x="84" y="44"/>
                  </a:lnTo>
                  <a:lnTo>
                    <a:pt x="86" y="48"/>
                  </a:lnTo>
                  <a:lnTo>
                    <a:pt x="89" y="55"/>
                  </a:lnTo>
                  <a:lnTo>
                    <a:pt x="86" y="57"/>
                  </a:lnTo>
                  <a:lnTo>
                    <a:pt x="84" y="58"/>
                  </a:lnTo>
                  <a:lnTo>
                    <a:pt x="81" y="60"/>
                  </a:lnTo>
                  <a:lnTo>
                    <a:pt x="78" y="61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82" y="63"/>
                  </a:lnTo>
                  <a:lnTo>
                    <a:pt x="84" y="62"/>
                  </a:lnTo>
                  <a:lnTo>
                    <a:pt x="86" y="61"/>
                  </a:lnTo>
                  <a:lnTo>
                    <a:pt x="89" y="60"/>
                  </a:lnTo>
                  <a:lnTo>
                    <a:pt x="89" y="65"/>
                  </a:lnTo>
                  <a:lnTo>
                    <a:pt x="87" y="69"/>
                  </a:lnTo>
                  <a:lnTo>
                    <a:pt x="86" y="73"/>
                  </a:lnTo>
                  <a:lnTo>
                    <a:pt x="83" y="76"/>
                  </a:lnTo>
                  <a:lnTo>
                    <a:pt x="83" y="77"/>
                  </a:lnTo>
                  <a:lnTo>
                    <a:pt x="84" y="78"/>
                  </a:lnTo>
                  <a:lnTo>
                    <a:pt x="84" y="80"/>
                  </a:lnTo>
                  <a:lnTo>
                    <a:pt x="85" y="81"/>
                  </a:lnTo>
                  <a:lnTo>
                    <a:pt x="86" y="81"/>
                  </a:lnTo>
                  <a:lnTo>
                    <a:pt x="87" y="81"/>
                  </a:lnTo>
                  <a:lnTo>
                    <a:pt x="89" y="81"/>
                  </a:lnTo>
                  <a:lnTo>
                    <a:pt x="87" y="85"/>
                  </a:lnTo>
                  <a:lnTo>
                    <a:pt x="85" y="88"/>
                  </a:lnTo>
                  <a:lnTo>
                    <a:pt x="83" y="90"/>
                  </a:lnTo>
                  <a:lnTo>
                    <a:pt x="79" y="91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1" y="95"/>
                  </a:lnTo>
                  <a:lnTo>
                    <a:pt x="83" y="95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7" y="95"/>
                  </a:lnTo>
                  <a:lnTo>
                    <a:pt x="87" y="96"/>
                  </a:lnTo>
                  <a:lnTo>
                    <a:pt x="87" y="97"/>
                  </a:lnTo>
                  <a:lnTo>
                    <a:pt x="87" y="98"/>
                  </a:lnTo>
                  <a:lnTo>
                    <a:pt x="86" y="99"/>
                  </a:lnTo>
                  <a:lnTo>
                    <a:pt x="85" y="100"/>
                  </a:lnTo>
                  <a:lnTo>
                    <a:pt x="83" y="101"/>
                  </a:lnTo>
                  <a:lnTo>
                    <a:pt x="82" y="103"/>
                  </a:lnTo>
                  <a:lnTo>
                    <a:pt x="83" y="104"/>
                  </a:lnTo>
                  <a:lnTo>
                    <a:pt x="83" y="105"/>
                  </a:lnTo>
                  <a:lnTo>
                    <a:pt x="83" y="106"/>
                  </a:lnTo>
                  <a:lnTo>
                    <a:pt x="84" y="107"/>
                  </a:lnTo>
                  <a:lnTo>
                    <a:pt x="85" y="106"/>
                  </a:lnTo>
                  <a:lnTo>
                    <a:pt x="86" y="106"/>
                  </a:lnTo>
                  <a:lnTo>
                    <a:pt x="87" y="105"/>
                  </a:lnTo>
                  <a:lnTo>
                    <a:pt x="87" y="108"/>
                  </a:lnTo>
                  <a:lnTo>
                    <a:pt x="86" y="111"/>
                  </a:lnTo>
                  <a:lnTo>
                    <a:pt x="85" y="113"/>
                  </a:lnTo>
                  <a:lnTo>
                    <a:pt x="83" y="114"/>
                  </a:lnTo>
                  <a:lnTo>
                    <a:pt x="83" y="115"/>
                  </a:lnTo>
                  <a:lnTo>
                    <a:pt x="83" y="116"/>
                  </a:lnTo>
                  <a:lnTo>
                    <a:pt x="83" y="118"/>
                  </a:lnTo>
                  <a:lnTo>
                    <a:pt x="84" y="119"/>
                  </a:lnTo>
                  <a:lnTo>
                    <a:pt x="86" y="118"/>
                  </a:lnTo>
                  <a:lnTo>
                    <a:pt x="87" y="118"/>
                  </a:lnTo>
                  <a:lnTo>
                    <a:pt x="89" y="118"/>
                  </a:lnTo>
                  <a:lnTo>
                    <a:pt x="90" y="119"/>
                  </a:lnTo>
                  <a:lnTo>
                    <a:pt x="87" y="123"/>
                  </a:lnTo>
                  <a:lnTo>
                    <a:pt x="83" y="127"/>
                  </a:lnTo>
                  <a:lnTo>
                    <a:pt x="78" y="130"/>
                  </a:lnTo>
                  <a:lnTo>
                    <a:pt x="74" y="133"/>
                  </a:lnTo>
                  <a:close/>
                </a:path>
              </a:pathLst>
            </a:custGeom>
            <a:solidFill>
              <a:srgbClr val="B57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5" name="Freeform 19"/>
            <p:cNvSpPr>
              <a:spLocks/>
            </p:cNvSpPr>
            <p:nvPr/>
          </p:nvSpPr>
          <p:spPr bwMode="auto">
            <a:xfrm>
              <a:off x="3072" y="1732"/>
              <a:ext cx="103" cy="60"/>
            </a:xfrm>
            <a:custGeom>
              <a:avLst/>
              <a:gdLst>
                <a:gd name="T0" fmla="*/ 1 w 205"/>
                <a:gd name="T1" fmla="*/ 1 h 119"/>
                <a:gd name="T2" fmla="*/ 1 w 205"/>
                <a:gd name="T3" fmla="*/ 1 h 119"/>
                <a:gd name="T4" fmla="*/ 1 w 205"/>
                <a:gd name="T5" fmla="*/ 1 h 119"/>
                <a:gd name="T6" fmla="*/ 1 w 205"/>
                <a:gd name="T7" fmla="*/ 1 h 119"/>
                <a:gd name="T8" fmla="*/ 1 w 205"/>
                <a:gd name="T9" fmla="*/ 1 h 119"/>
                <a:gd name="T10" fmla="*/ 1 w 205"/>
                <a:gd name="T11" fmla="*/ 1 h 119"/>
                <a:gd name="T12" fmla="*/ 1 w 205"/>
                <a:gd name="T13" fmla="*/ 1 h 119"/>
                <a:gd name="T14" fmla="*/ 1 w 205"/>
                <a:gd name="T15" fmla="*/ 1 h 119"/>
                <a:gd name="T16" fmla="*/ 1 w 205"/>
                <a:gd name="T17" fmla="*/ 1 h 119"/>
                <a:gd name="T18" fmla="*/ 1 w 205"/>
                <a:gd name="T19" fmla="*/ 1 h 119"/>
                <a:gd name="T20" fmla="*/ 0 w 205"/>
                <a:gd name="T21" fmla="*/ 1 h 119"/>
                <a:gd name="T22" fmla="*/ 1 w 205"/>
                <a:gd name="T23" fmla="*/ 1 h 119"/>
                <a:gd name="T24" fmla="*/ 1 w 205"/>
                <a:gd name="T25" fmla="*/ 1 h 119"/>
                <a:gd name="T26" fmla="*/ 1 w 205"/>
                <a:gd name="T27" fmla="*/ 1 h 119"/>
                <a:gd name="T28" fmla="*/ 1 w 205"/>
                <a:gd name="T29" fmla="*/ 1 h 119"/>
                <a:gd name="T30" fmla="*/ 1 w 205"/>
                <a:gd name="T31" fmla="*/ 1 h 119"/>
                <a:gd name="T32" fmla="*/ 1 w 205"/>
                <a:gd name="T33" fmla="*/ 1 h 119"/>
                <a:gd name="T34" fmla="*/ 1 w 205"/>
                <a:gd name="T35" fmla="*/ 1 h 119"/>
                <a:gd name="T36" fmla="*/ 1 w 205"/>
                <a:gd name="T37" fmla="*/ 0 h 119"/>
                <a:gd name="T38" fmla="*/ 1 w 205"/>
                <a:gd name="T39" fmla="*/ 1 h 119"/>
                <a:gd name="T40" fmla="*/ 1 w 205"/>
                <a:gd name="T41" fmla="*/ 1 h 119"/>
                <a:gd name="T42" fmla="*/ 1 w 205"/>
                <a:gd name="T43" fmla="*/ 1 h 119"/>
                <a:gd name="T44" fmla="*/ 1 w 205"/>
                <a:gd name="T45" fmla="*/ 0 h 119"/>
                <a:gd name="T46" fmla="*/ 1 w 205"/>
                <a:gd name="T47" fmla="*/ 1 h 119"/>
                <a:gd name="T48" fmla="*/ 1 w 205"/>
                <a:gd name="T49" fmla="*/ 1 h 119"/>
                <a:gd name="T50" fmla="*/ 1 w 205"/>
                <a:gd name="T51" fmla="*/ 1 h 119"/>
                <a:gd name="T52" fmla="*/ 1 w 205"/>
                <a:gd name="T53" fmla="*/ 1 h 119"/>
                <a:gd name="T54" fmla="*/ 1 w 205"/>
                <a:gd name="T55" fmla="*/ 1 h 119"/>
                <a:gd name="T56" fmla="*/ 1 w 205"/>
                <a:gd name="T57" fmla="*/ 1 h 119"/>
                <a:gd name="T58" fmla="*/ 1 w 205"/>
                <a:gd name="T59" fmla="*/ 1 h 119"/>
                <a:gd name="T60" fmla="*/ 1 w 205"/>
                <a:gd name="T61" fmla="*/ 1 h 119"/>
                <a:gd name="T62" fmla="*/ 1 w 205"/>
                <a:gd name="T63" fmla="*/ 1 h 119"/>
                <a:gd name="T64" fmla="*/ 1 w 205"/>
                <a:gd name="T65" fmla="*/ 1 h 119"/>
                <a:gd name="T66" fmla="*/ 1 w 205"/>
                <a:gd name="T67" fmla="*/ 1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5"/>
                <a:gd name="T103" fmla="*/ 0 h 119"/>
                <a:gd name="T104" fmla="*/ 205 w 205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5" h="119">
                  <a:moveTo>
                    <a:pt x="82" y="119"/>
                  </a:moveTo>
                  <a:lnTo>
                    <a:pt x="78" y="115"/>
                  </a:lnTo>
                  <a:lnTo>
                    <a:pt x="76" y="109"/>
                  </a:lnTo>
                  <a:lnTo>
                    <a:pt x="75" y="104"/>
                  </a:lnTo>
                  <a:lnTo>
                    <a:pt x="74" y="100"/>
                  </a:lnTo>
                  <a:lnTo>
                    <a:pt x="68" y="92"/>
                  </a:lnTo>
                  <a:lnTo>
                    <a:pt x="63" y="89"/>
                  </a:lnTo>
                  <a:lnTo>
                    <a:pt x="58" y="89"/>
                  </a:lnTo>
                  <a:lnTo>
                    <a:pt x="51" y="89"/>
                  </a:lnTo>
                  <a:lnTo>
                    <a:pt x="46" y="78"/>
                  </a:lnTo>
                  <a:lnTo>
                    <a:pt x="43" y="71"/>
                  </a:lnTo>
                  <a:lnTo>
                    <a:pt x="39" y="67"/>
                  </a:lnTo>
                  <a:lnTo>
                    <a:pt x="36" y="63"/>
                  </a:lnTo>
                  <a:lnTo>
                    <a:pt x="31" y="63"/>
                  </a:lnTo>
                  <a:lnTo>
                    <a:pt x="25" y="64"/>
                  </a:lnTo>
                  <a:lnTo>
                    <a:pt x="18" y="67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7" y="70"/>
                  </a:lnTo>
                  <a:lnTo>
                    <a:pt x="5" y="70"/>
                  </a:lnTo>
                  <a:lnTo>
                    <a:pt x="3" y="70"/>
                  </a:lnTo>
                  <a:lnTo>
                    <a:pt x="0" y="59"/>
                  </a:lnTo>
                  <a:lnTo>
                    <a:pt x="1" y="48"/>
                  </a:lnTo>
                  <a:lnTo>
                    <a:pt x="6" y="40"/>
                  </a:lnTo>
                  <a:lnTo>
                    <a:pt x="13" y="32"/>
                  </a:lnTo>
                  <a:lnTo>
                    <a:pt x="21" y="25"/>
                  </a:lnTo>
                  <a:lnTo>
                    <a:pt x="31" y="20"/>
                  </a:lnTo>
                  <a:lnTo>
                    <a:pt x="41" y="15"/>
                  </a:lnTo>
                  <a:lnTo>
                    <a:pt x="52" y="10"/>
                  </a:lnTo>
                  <a:lnTo>
                    <a:pt x="60" y="11"/>
                  </a:lnTo>
                  <a:lnTo>
                    <a:pt x="67" y="13"/>
                  </a:lnTo>
                  <a:lnTo>
                    <a:pt x="74" y="14"/>
                  </a:lnTo>
                  <a:lnTo>
                    <a:pt x="81" y="15"/>
                  </a:lnTo>
                  <a:lnTo>
                    <a:pt x="87" y="15"/>
                  </a:lnTo>
                  <a:lnTo>
                    <a:pt x="93" y="13"/>
                  </a:lnTo>
                  <a:lnTo>
                    <a:pt x="100" y="9"/>
                  </a:lnTo>
                  <a:lnTo>
                    <a:pt x="106" y="2"/>
                  </a:lnTo>
                  <a:lnTo>
                    <a:pt x="115" y="0"/>
                  </a:lnTo>
                  <a:lnTo>
                    <a:pt x="123" y="1"/>
                  </a:lnTo>
                  <a:lnTo>
                    <a:pt x="132" y="5"/>
                  </a:lnTo>
                  <a:lnTo>
                    <a:pt x="140" y="8"/>
                  </a:lnTo>
                  <a:lnTo>
                    <a:pt x="149" y="10"/>
                  </a:lnTo>
                  <a:lnTo>
                    <a:pt x="157" y="11"/>
                  </a:lnTo>
                  <a:lnTo>
                    <a:pt x="165" y="8"/>
                  </a:lnTo>
                  <a:lnTo>
                    <a:pt x="173" y="1"/>
                  </a:lnTo>
                  <a:lnTo>
                    <a:pt x="181" y="0"/>
                  </a:lnTo>
                  <a:lnTo>
                    <a:pt x="189" y="1"/>
                  </a:lnTo>
                  <a:lnTo>
                    <a:pt x="197" y="6"/>
                  </a:lnTo>
                  <a:lnTo>
                    <a:pt x="205" y="13"/>
                  </a:lnTo>
                  <a:lnTo>
                    <a:pt x="198" y="29"/>
                  </a:lnTo>
                  <a:lnTo>
                    <a:pt x="193" y="38"/>
                  </a:lnTo>
                  <a:lnTo>
                    <a:pt x="185" y="41"/>
                  </a:lnTo>
                  <a:lnTo>
                    <a:pt x="172" y="41"/>
                  </a:lnTo>
                  <a:lnTo>
                    <a:pt x="162" y="46"/>
                  </a:lnTo>
                  <a:lnTo>
                    <a:pt x="158" y="54"/>
                  </a:lnTo>
                  <a:lnTo>
                    <a:pt x="154" y="62"/>
                  </a:lnTo>
                  <a:lnTo>
                    <a:pt x="151" y="70"/>
                  </a:lnTo>
                  <a:lnTo>
                    <a:pt x="147" y="78"/>
                  </a:lnTo>
                  <a:lnTo>
                    <a:pt x="142" y="83"/>
                  </a:lnTo>
                  <a:lnTo>
                    <a:pt x="131" y="85"/>
                  </a:lnTo>
                  <a:lnTo>
                    <a:pt x="116" y="83"/>
                  </a:lnTo>
                  <a:lnTo>
                    <a:pt x="111" y="86"/>
                  </a:lnTo>
                  <a:lnTo>
                    <a:pt x="106" y="91"/>
                  </a:lnTo>
                  <a:lnTo>
                    <a:pt x="102" y="96"/>
                  </a:lnTo>
                  <a:lnTo>
                    <a:pt x="99" y="100"/>
                  </a:lnTo>
                  <a:lnTo>
                    <a:pt x="96" y="106"/>
                  </a:lnTo>
                  <a:lnTo>
                    <a:pt x="91" y="111"/>
                  </a:lnTo>
                  <a:lnTo>
                    <a:pt x="87" y="115"/>
                  </a:lnTo>
                  <a:lnTo>
                    <a:pt x="82" y="119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6" name="Freeform 20"/>
            <p:cNvSpPr>
              <a:spLocks/>
            </p:cNvSpPr>
            <p:nvPr/>
          </p:nvSpPr>
          <p:spPr bwMode="auto">
            <a:xfrm>
              <a:off x="2728" y="1739"/>
              <a:ext cx="305" cy="493"/>
            </a:xfrm>
            <a:custGeom>
              <a:avLst/>
              <a:gdLst>
                <a:gd name="T0" fmla="*/ 0 w 611"/>
                <a:gd name="T1" fmla="*/ 1 h 985"/>
                <a:gd name="T2" fmla="*/ 0 w 611"/>
                <a:gd name="T3" fmla="*/ 1 h 985"/>
                <a:gd name="T4" fmla="*/ 0 w 611"/>
                <a:gd name="T5" fmla="*/ 1 h 985"/>
                <a:gd name="T6" fmla="*/ 0 w 611"/>
                <a:gd name="T7" fmla="*/ 1 h 985"/>
                <a:gd name="T8" fmla="*/ 0 w 611"/>
                <a:gd name="T9" fmla="*/ 1 h 985"/>
                <a:gd name="T10" fmla="*/ 0 w 611"/>
                <a:gd name="T11" fmla="*/ 1 h 985"/>
                <a:gd name="T12" fmla="*/ 0 w 611"/>
                <a:gd name="T13" fmla="*/ 1 h 985"/>
                <a:gd name="T14" fmla="*/ 0 w 611"/>
                <a:gd name="T15" fmla="*/ 1 h 985"/>
                <a:gd name="T16" fmla="*/ 0 w 611"/>
                <a:gd name="T17" fmla="*/ 1 h 985"/>
                <a:gd name="T18" fmla="*/ 0 w 611"/>
                <a:gd name="T19" fmla="*/ 1 h 985"/>
                <a:gd name="T20" fmla="*/ 0 w 611"/>
                <a:gd name="T21" fmla="*/ 1 h 985"/>
                <a:gd name="T22" fmla="*/ 0 w 611"/>
                <a:gd name="T23" fmla="*/ 1 h 985"/>
                <a:gd name="T24" fmla="*/ 0 w 611"/>
                <a:gd name="T25" fmla="*/ 1 h 985"/>
                <a:gd name="T26" fmla="*/ 0 w 611"/>
                <a:gd name="T27" fmla="*/ 1 h 985"/>
                <a:gd name="T28" fmla="*/ 0 w 611"/>
                <a:gd name="T29" fmla="*/ 1 h 985"/>
                <a:gd name="T30" fmla="*/ 0 w 611"/>
                <a:gd name="T31" fmla="*/ 1 h 985"/>
                <a:gd name="T32" fmla="*/ 0 w 611"/>
                <a:gd name="T33" fmla="*/ 1 h 985"/>
                <a:gd name="T34" fmla="*/ 0 w 611"/>
                <a:gd name="T35" fmla="*/ 1 h 985"/>
                <a:gd name="T36" fmla="*/ 0 w 611"/>
                <a:gd name="T37" fmla="*/ 1 h 985"/>
                <a:gd name="T38" fmla="*/ 0 w 611"/>
                <a:gd name="T39" fmla="*/ 1 h 985"/>
                <a:gd name="T40" fmla="*/ 0 w 611"/>
                <a:gd name="T41" fmla="*/ 1 h 985"/>
                <a:gd name="T42" fmla="*/ 0 w 611"/>
                <a:gd name="T43" fmla="*/ 1 h 985"/>
                <a:gd name="T44" fmla="*/ 0 w 611"/>
                <a:gd name="T45" fmla="*/ 1 h 985"/>
                <a:gd name="T46" fmla="*/ 0 w 611"/>
                <a:gd name="T47" fmla="*/ 1 h 985"/>
                <a:gd name="T48" fmla="*/ 0 w 611"/>
                <a:gd name="T49" fmla="*/ 1 h 985"/>
                <a:gd name="T50" fmla="*/ 0 w 611"/>
                <a:gd name="T51" fmla="*/ 1 h 985"/>
                <a:gd name="T52" fmla="*/ 0 w 611"/>
                <a:gd name="T53" fmla="*/ 1 h 985"/>
                <a:gd name="T54" fmla="*/ 0 w 611"/>
                <a:gd name="T55" fmla="*/ 1 h 985"/>
                <a:gd name="T56" fmla="*/ 0 w 611"/>
                <a:gd name="T57" fmla="*/ 1 h 985"/>
                <a:gd name="T58" fmla="*/ 0 w 611"/>
                <a:gd name="T59" fmla="*/ 1 h 985"/>
                <a:gd name="T60" fmla="*/ 0 w 611"/>
                <a:gd name="T61" fmla="*/ 1 h 985"/>
                <a:gd name="T62" fmla="*/ 0 w 611"/>
                <a:gd name="T63" fmla="*/ 1 h 985"/>
                <a:gd name="T64" fmla="*/ 0 w 611"/>
                <a:gd name="T65" fmla="*/ 1 h 985"/>
                <a:gd name="T66" fmla="*/ 0 w 611"/>
                <a:gd name="T67" fmla="*/ 1 h 985"/>
                <a:gd name="T68" fmla="*/ 0 w 611"/>
                <a:gd name="T69" fmla="*/ 1 h 985"/>
                <a:gd name="T70" fmla="*/ 0 w 611"/>
                <a:gd name="T71" fmla="*/ 1 h 985"/>
                <a:gd name="T72" fmla="*/ 0 w 611"/>
                <a:gd name="T73" fmla="*/ 1 h 985"/>
                <a:gd name="T74" fmla="*/ 0 w 611"/>
                <a:gd name="T75" fmla="*/ 1 h 985"/>
                <a:gd name="T76" fmla="*/ 0 w 611"/>
                <a:gd name="T77" fmla="*/ 1 h 985"/>
                <a:gd name="T78" fmla="*/ 0 w 611"/>
                <a:gd name="T79" fmla="*/ 1 h 985"/>
                <a:gd name="T80" fmla="*/ 0 w 611"/>
                <a:gd name="T81" fmla="*/ 1 h 985"/>
                <a:gd name="T82" fmla="*/ 0 w 611"/>
                <a:gd name="T83" fmla="*/ 1 h 985"/>
                <a:gd name="T84" fmla="*/ 0 w 611"/>
                <a:gd name="T85" fmla="*/ 1 h 985"/>
                <a:gd name="T86" fmla="*/ 0 w 611"/>
                <a:gd name="T87" fmla="*/ 1 h 985"/>
                <a:gd name="T88" fmla="*/ 0 w 611"/>
                <a:gd name="T89" fmla="*/ 1 h 985"/>
                <a:gd name="T90" fmla="*/ 0 w 611"/>
                <a:gd name="T91" fmla="*/ 1 h 985"/>
                <a:gd name="T92" fmla="*/ 0 w 611"/>
                <a:gd name="T93" fmla="*/ 1 h 985"/>
                <a:gd name="T94" fmla="*/ 0 w 611"/>
                <a:gd name="T95" fmla="*/ 1 h 985"/>
                <a:gd name="T96" fmla="*/ 0 w 611"/>
                <a:gd name="T97" fmla="*/ 1 h 985"/>
                <a:gd name="T98" fmla="*/ 0 w 611"/>
                <a:gd name="T99" fmla="*/ 1 h 985"/>
                <a:gd name="T100" fmla="*/ 0 w 611"/>
                <a:gd name="T101" fmla="*/ 1 h 985"/>
                <a:gd name="T102" fmla="*/ 0 w 611"/>
                <a:gd name="T103" fmla="*/ 1 h 985"/>
                <a:gd name="T104" fmla="*/ 0 w 611"/>
                <a:gd name="T105" fmla="*/ 1 h 985"/>
                <a:gd name="T106" fmla="*/ 0 w 611"/>
                <a:gd name="T107" fmla="*/ 1 h 985"/>
                <a:gd name="T108" fmla="*/ 0 w 611"/>
                <a:gd name="T109" fmla="*/ 1 h 985"/>
                <a:gd name="T110" fmla="*/ 0 w 611"/>
                <a:gd name="T111" fmla="*/ 1 h 9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1"/>
                <a:gd name="T169" fmla="*/ 0 h 985"/>
                <a:gd name="T170" fmla="*/ 611 w 611"/>
                <a:gd name="T171" fmla="*/ 985 h 9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1" h="985">
                  <a:moveTo>
                    <a:pt x="54" y="669"/>
                  </a:moveTo>
                  <a:lnTo>
                    <a:pt x="45" y="634"/>
                  </a:lnTo>
                  <a:lnTo>
                    <a:pt x="38" y="599"/>
                  </a:lnTo>
                  <a:lnTo>
                    <a:pt x="37" y="564"/>
                  </a:lnTo>
                  <a:lnTo>
                    <a:pt x="44" y="530"/>
                  </a:lnTo>
                  <a:lnTo>
                    <a:pt x="49" y="522"/>
                  </a:lnTo>
                  <a:lnTo>
                    <a:pt x="54" y="512"/>
                  </a:lnTo>
                  <a:lnTo>
                    <a:pt x="60" y="504"/>
                  </a:lnTo>
                  <a:lnTo>
                    <a:pt x="64" y="496"/>
                  </a:lnTo>
                  <a:lnTo>
                    <a:pt x="64" y="485"/>
                  </a:lnTo>
                  <a:lnTo>
                    <a:pt x="67" y="478"/>
                  </a:lnTo>
                  <a:lnTo>
                    <a:pt x="72" y="471"/>
                  </a:lnTo>
                  <a:lnTo>
                    <a:pt x="83" y="466"/>
                  </a:lnTo>
                  <a:lnTo>
                    <a:pt x="80" y="456"/>
                  </a:lnTo>
                  <a:lnTo>
                    <a:pt x="79" y="449"/>
                  </a:lnTo>
                  <a:lnTo>
                    <a:pt x="79" y="443"/>
                  </a:lnTo>
                  <a:lnTo>
                    <a:pt x="79" y="436"/>
                  </a:lnTo>
                  <a:lnTo>
                    <a:pt x="85" y="434"/>
                  </a:lnTo>
                  <a:lnTo>
                    <a:pt x="91" y="432"/>
                  </a:lnTo>
                  <a:lnTo>
                    <a:pt x="98" y="429"/>
                  </a:lnTo>
                  <a:lnTo>
                    <a:pt x="105" y="427"/>
                  </a:lnTo>
                  <a:lnTo>
                    <a:pt x="105" y="425"/>
                  </a:lnTo>
                  <a:lnTo>
                    <a:pt x="105" y="424"/>
                  </a:lnTo>
                  <a:lnTo>
                    <a:pt x="103" y="421"/>
                  </a:lnTo>
                  <a:lnTo>
                    <a:pt x="102" y="419"/>
                  </a:lnTo>
                  <a:lnTo>
                    <a:pt x="93" y="418"/>
                  </a:lnTo>
                  <a:lnTo>
                    <a:pt x="85" y="418"/>
                  </a:lnTo>
                  <a:lnTo>
                    <a:pt x="77" y="418"/>
                  </a:lnTo>
                  <a:lnTo>
                    <a:pt x="70" y="419"/>
                  </a:lnTo>
                  <a:lnTo>
                    <a:pt x="65" y="414"/>
                  </a:lnTo>
                  <a:lnTo>
                    <a:pt x="64" y="410"/>
                  </a:lnTo>
                  <a:lnTo>
                    <a:pt x="64" y="406"/>
                  </a:lnTo>
                  <a:lnTo>
                    <a:pt x="64" y="402"/>
                  </a:lnTo>
                  <a:lnTo>
                    <a:pt x="53" y="402"/>
                  </a:lnTo>
                  <a:lnTo>
                    <a:pt x="44" y="403"/>
                  </a:lnTo>
                  <a:lnTo>
                    <a:pt x="37" y="401"/>
                  </a:lnTo>
                  <a:lnTo>
                    <a:pt x="31" y="394"/>
                  </a:lnTo>
                  <a:lnTo>
                    <a:pt x="35" y="383"/>
                  </a:lnTo>
                  <a:lnTo>
                    <a:pt x="44" y="368"/>
                  </a:lnTo>
                  <a:lnTo>
                    <a:pt x="50" y="353"/>
                  </a:lnTo>
                  <a:lnTo>
                    <a:pt x="53" y="343"/>
                  </a:lnTo>
                  <a:lnTo>
                    <a:pt x="42" y="337"/>
                  </a:lnTo>
                  <a:lnTo>
                    <a:pt x="32" y="333"/>
                  </a:lnTo>
                  <a:lnTo>
                    <a:pt x="23" y="329"/>
                  </a:lnTo>
                  <a:lnTo>
                    <a:pt x="16" y="325"/>
                  </a:lnTo>
                  <a:lnTo>
                    <a:pt x="9" y="319"/>
                  </a:lnTo>
                  <a:lnTo>
                    <a:pt x="4" y="313"/>
                  </a:lnTo>
                  <a:lnTo>
                    <a:pt x="1" y="305"/>
                  </a:lnTo>
                  <a:lnTo>
                    <a:pt x="0" y="295"/>
                  </a:lnTo>
                  <a:lnTo>
                    <a:pt x="6" y="291"/>
                  </a:lnTo>
                  <a:lnTo>
                    <a:pt x="12" y="289"/>
                  </a:lnTo>
                  <a:lnTo>
                    <a:pt x="21" y="288"/>
                  </a:lnTo>
                  <a:lnTo>
                    <a:pt x="30" y="289"/>
                  </a:lnTo>
                  <a:lnTo>
                    <a:pt x="39" y="290"/>
                  </a:lnTo>
                  <a:lnTo>
                    <a:pt x="48" y="291"/>
                  </a:lnTo>
                  <a:lnTo>
                    <a:pt x="56" y="293"/>
                  </a:lnTo>
                  <a:lnTo>
                    <a:pt x="64" y="295"/>
                  </a:lnTo>
                  <a:lnTo>
                    <a:pt x="70" y="288"/>
                  </a:lnTo>
                  <a:lnTo>
                    <a:pt x="75" y="277"/>
                  </a:lnTo>
                  <a:lnTo>
                    <a:pt x="79" y="266"/>
                  </a:lnTo>
                  <a:lnTo>
                    <a:pt x="84" y="252"/>
                  </a:lnTo>
                  <a:lnTo>
                    <a:pt x="89" y="239"/>
                  </a:lnTo>
                  <a:lnTo>
                    <a:pt x="94" y="228"/>
                  </a:lnTo>
                  <a:lnTo>
                    <a:pt x="102" y="217"/>
                  </a:lnTo>
                  <a:lnTo>
                    <a:pt x="114" y="211"/>
                  </a:lnTo>
                  <a:lnTo>
                    <a:pt x="122" y="217"/>
                  </a:lnTo>
                  <a:lnTo>
                    <a:pt x="125" y="227"/>
                  </a:lnTo>
                  <a:lnTo>
                    <a:pt x="127" y="237"/>
                  </a:lnTo>
                  <a:lnTo>
                    <a:pt x="128" y="249"/>
                  </a:lnTo>
                  <a:lnTo>
                    <a:pt x="131" y="244"/>
                  </a:lnTo>
                  <a:lnTo>
                    <a:pt x="135" y="238"/>
                  </a:lnTo>
                  <a:lnTo>
                    <a:pt x="138" y="234"/>
                  </a:lnTo>
                  <a:lnTo>
                    <a:pt x="142" y="229"/>
                  </a:lnTo>
                  <a:lnTo>
                    <a:pt x="146" y="226"/>
                  </a:lnTo>
                  <a:lnTo>
                    <a:pt x="151" y="223"/>
                  </a:lnTo>
                  <a:lnTo>
                    <a:pt x="156" y="222"/>
                  </a:lnTo>
                  <a:lnTo>
                    <a:pt x="163" y="223"/>
                  </a:lnTo>
                  <a:lnTo>
                    <a:pt x="167" y="244"/>
                  </a:lnTo>
                  <a:lnTo>
                    <a:pt x="163" y="267"/>
                  </a:lnTo>
                  <a:lnTo>
                    <a:pt x="158" y="290"/>
                  </a:lnTo>
                  <a:lnTo>
                    <a:pt x="152" y="312"/>
                  </a:lnTo>
                  <a:lnTo>
                    <a:pt x="158" y="319"/>
                  </a:lnTo>
                  <a:lnTo>
                    <a:pt x="167" y="325"/>
                  </a:lnTo>
                  <a:lnTo>
                    <a:pt x="177" y="330"/>
                  </a:lnTo>
                  <a:lnTo>
                    <a:pt x="189" y="336"/>
                  </a:lnTo>
                  <a:lnTo>
                    <a:pt x="199" y="343"/>
                  </a:lnTo>
                  <a:lnTo>
                    <a:pt x="206" y="351"/>
                  </a:lnTo>
                  <a:lnTo>
                    <a:pt x="208" y="361"/>
                  </a:lnTo>
                  <a:lnTo>
                    <a:pt x="205" y="373"/>
                  </a:lnTo>
                  <a:lnTo>
                    <a:pt x="197" y="374"/>
                  </a:lnTo>
                  <a:lnTo>
                    <a:pt x="190" y="374"/>
                  </a:lnTo>
                  <a:lnTo>
                    <a:pt x="182" y="374"/>
                  </a:lnTo>
                  <a:lnTo>
                    <a:pt x="174" y="373"/>
                  </a:lnTo>
                  <a:lnTo>
                    <a:pt x="167" y="372"/>
                  </a:lnTo>
                  <a:lnTo>
                    <a:pt x="160" y="372"/>
                  </a:lnTo>
                  <a:lnTo>
                    <a:pt x="154" y="372"/>
                  </a:lnTo>
                  <a:lnTo>
                    <a:pt x="150" y="374"/>
                  </a:lnTo>
                  <a:lnTo>
                    <a:pt x="145" y="394"/>
                  </a:lnTo>
                  <a:lnTo>
                    <a:pt x="139" y="417"/>
                  </a:lnTo>
                  <a:lnTo>
                    <a:pt x="138" y="439"/>
                  </a:lnTo>
                  <a:lnTo>
                    <a:pt x="143" y="456"/>
                  </a:lnTo>
                  <a:lnTo>
                    <a:pt x="155" y="462"/>
                  </a:lnTo>
                  <a:lnTo>
                    <a:pt x="165" y="466"/>
                  </a:lnTo>
                  <a:lnTo>
                    <a:pt x="173" y="471"/>
                  </a:lnTo>
                  <a:lnTo>
                    <a:pt x="177" y="477"/>
                  </a:lnTo>
                  <a:lnTo>
                    <a:pt x="182" y="482"/>
                  </a:lnTo>
                  <a:lnTo>
                    <a:pt x="185" y="490"/>
                  </a:lnTo>
                  <a:lnTo>
                    <a:pt x="190" y="501"/>
                  </a:lnTo>
                  <a:lnTo>
                    <a:pt x="196" y="515"/>
                  </a:lnTo>
                  <a:lnTo>
                    <a:pt x="199" y="530"/>
                  </a:lnTo>
                  <a:lnTo>
                    <a:pt x="204" y="546"/>
                  </a:lnTo>
                  <a:lnTo>
                    <a:pt x="208" y="561"/>
                  </a:lnTo>
                  <a:lnTo>
                    <a:pt x="215" y="576"/>
                  </a:lnTo>
                  <a:lnTo>
                    <a:pt x="220" y="576"/>
                  </a:lnTo>
                  <a:lnTo>
                    <a:pt x="226" y="573"/>
                  </a:lnTo>
                  <a:lnTo>
                    <a:pt x="233" y="570"/>
                  </a:lnTo>
                  <a:lnTo>
                    <a:pt x="241" y="566"/>
                  </a:lnTo>
                  <a:lnTo>
                    <a:pt x="249" y="563"/>
                  </a:lnTo>
                  <a:lnTo>
                    <a:pt x="257" y="558"/>
                  </a:lnTo>
                  <a:lnTo>
                    <a:pt x="264" y="555"/>
                  </a:lnTo>
                  <a:lnTo>
                    <a:pt x="269" y="551"/>
                  </a:lnTo>
                  <a:lnTo>
                    <a:pt x="272" y="515"/>
                  </a:lnTo>
                  <a:lnTo>
                    <a:pt x="276" y="478"/>
                  </a:lnTo>
                  <a:lnTo>
                    <a:pt x="284" y="442"/>
                  </a:lnTo>
                  <a:lnTo>
                    <a:pt x="296" y="406"/>
                  </a:lnTo>
                  <a:lnTo>
                    <a:pt x="294" y="398"/>
                  </a:lnTo>
                  <a:lnTo>
                    <a:pt x="292" y="391"/>
                  </a:lnTo>
                  <a:lnTo>
                    <a:pt x="292" y="386"/>
                  </a:lnTo>
                  <a:lnTo>
                    <a:pt x="295" y="378"/>
                  </a:lnTo>
                  <a:lnTo>
                    <a:pt x="292" y="367"/>
                  </a:lnTo>
                  <a:lnTo>
                    <a:pt x="294" y="358"/>
                  </a:lnTo>
                  <a:lnTo>
                    <a:pt x="299" y="352"/>
                  </a:lnTo>
                  <a:lnTo>
                    <a:pt x="310" y="346"/>
                  </a:lnTo>
                  <a:lnTo>
                    <a:pt x="306" y="325"/>
                  </a:lnTo>
                  <a:lnTo>
                    <a:pt x="307" y="315"/>
                  </a:lnTo>
                  <a:lnTo>
                    <a:pt x="316" y="310"/>
                  </a:lnTo>
                  <a:lnTo>
                    <a:pt x="332" y="297"/>
                  </a:lnTo>
                  <a:lnTo>
                    <a:pt x="332" y="296"/>
                  </a:lnTo>
                  <a:lnTo>
                    <a:pt x="332" y="295"/>
                  </a:lnTo>
                  <a:lnTo>
                    <a:pt x="322" y="293"/>
                  </a:lnTo>
                  <a:lnTo>
                    <a:pt x="314" y="295"/>
                  </a:lnTo>
                  <a:lnTo>
                    <a:pt x="307" y="297"/>
                  </a:lnTo>
                  <a:lnTo>
                    <a:pt x="302" y="299"/>
                  </a:lnTo>
                  <a:lnTo>
                    <a:pt x="297" y="299"/>
                  </a:lnTo>
                  <a:lnTo>
                    <a:pt x="292" y="298"/>
                  </a:lnTo>
                  <a:lnTo>
                    <a:pt x="289" y="295"/>
                  </a:lnTo>
                  <a:lnTo>
                    <a:pt x="286" y="287"/>
                  </a:lnTo>
                  <a:lnTo>
                    <a:pt x="268" y="285"/>
                  </a:lnTo>
                  <a:lnTo>
                    <a:pt x="261" y="281"/>
                  </a:lnTo>
                  <a:lnTo>
                    <a:pt x="260" y="274"/>
                  </a:lnTo>
                  <a:lnTo>
                    <a:pt x="264" y="265"/>
                  </a:lnTo>
                  <a:lnTo>
                    <a:pt x="268" y="254"/>
                  </a:lnTo>
                  <a:lnTo>
                    <a:pt x="272" y="243"/>
                  </a:lnTo>
                  <a:lnTo>
                    <a:pt x="273" y="234"/>
                  </a:lnTo>
                  <a:lnTo>
                    <a:pt x="268" y="226"/>
                  </a:lnTo>
                  <a:lnTo>
                    <a:pt x="267" y="214"/>
                  </a:lnTo>
                  <a:lnTo>
                    <a:pt x="269" y="203"/>
                  </a:lnTo>
                  <a:lnTo>
                    <a:pt x="275" y="192"/>
                  </a:lnTo>
                  <a:lnTo>
                    <a:pt x="281" y="182"/>
                  </a:lnTo>
                  <a:lnTo>
                    <a:pt x="288" y="176"/>
                  </a:lnTo>
                  <a:lnTo>
                    <a:pt x="295" y="171"/>
                  </a:lnTo>
                  <a:lnTo>
                    <a:pt x="301" y="168"/>
                  </a:lnTo>
                  <a:lnTo>
                    <a:pt x="307" y="167"/>
                  </a:lnTo>
                  <a:lnTo>
                    <a:pt x="314" y="166"/>
                  </a:lnTo>
                  <a:lnTo>
                    <a:pt x="322" y="166"/>
                  </a:lnTo>
                  <a:lnTo>
                    <a:pt x="332" y="166"/>
                  </a:lnTo>
                  <a:lnTo>
                    <a:pt x="341" y="167"/>
                  </a:lnTo>
                  <a:lnTo>
                    <a:pt x="347" y="159"/>
                  </a:lnTo>
                  <a:lnTo>
                    <a:pt x="352" y="151"/>
                  </a:lnTo>
                  <a:lnTo>
                    <a:pt x="358" y="144"/>
                  </a:lnTo>
                  <a:lnTo>
                    <a:pt x="365" y="136"/>
                  </a:lnTo>
                  <a:lnTo>
                    <a:pt x="367" y="126"/>
                  </a:lnTo>
                  <a:lnTo>
                    <a:pt x="371" y="118"/>
                  </a:lnTo>
                  <a:lnTo>
                    <a:pt x="374" y="110"/>
                  </a:lnTo>
                  <a:lnTo>
                    <a:pt x="380" y="102"/>
                  </a:lnTo>
                  <a:lnTo>
                    <a:pt x="377" y="92"/>
                  </a:lnTo>
                  <a:lnTo>
                    <a:pt x="374" y="82"/>
                  </a:lnTo>
                  <a:lnTo>
                    <a:pt x="372" y="72"/>
                  </a:lnTo>
                  <a:lnTo>
                    <a:pt x="371" y="62"/>
                  </a:lnTo>
                  <a:lnTo>
                    <a:pt x="367" y="52"/>
                  </a:lnTo>
                  <a:lnTo>
                    <a:pt x="365" y="41"/>
                  </a:lnTo>
                  <a:lnTo>
                    <a:pt x="365" y="33"/>
                  </a:lnTo>
                  <a:lnTo>
                    <a:pt x="372" y="25"/>
                  </a:lnTo>
                  <a:lnTo>
                    <a:pt x="379" y="29"/>
                  </a:lnTo>
                  <a:lnTo>
                    <a:pt x="384" y="33"/>
                  </a:lnTo>
                  <a:lnTo>
                    <a:pt x="388" y="40"/>
                  </a:lnTo>
                  <a:lnTo>
                    <a:pt x="392" y="49"/>
                  </a:lnTo>
                  <a:lnTo>
                    <a:pt x="396" y="41"/>
                  </a:lnTo>
                  <a:lnTo>
                    <a:pt x="398" y="27"/>
                  </a:lnTo>
                  <a:lnTo>
                    <a:pt x="404" y="11"/>
                  </a:lnTo>
                  <a:lnTo>
                    <a:pt x="418" y="0"/>
                  </a:lnTo>
                  <a:lnTo>
                    <a:pt x="420" y="4"/>
                  </a:lnTo>
                  <a:lnTo>
                    <a:pt x="422" y="14"/>
                  </a:lnTo>
                  <a:lnTo>
                    <a:pt x="420" y="24"/>
                  </a:lnTo>
                  <a:lnTo>
                    <a:pt x="420" y="32"/>
                  </a:lnTo>
                  <a:lnTo>
                    <a:pt x="422" y="31"/>
                  </a:lnTo>
                  <a:lnTo>
                    <a:pt x="423" y="31"/>
                  </a:lnTo>
                  <a:lnTo>
                    <a:pt x="424" y="31"/>
                  </a:lnTo>
                  <a:lnTo>
                    <a:pt x="428" y="22"/>
                  </a:lnTo>
                  <a:lnTo>
                    <a:pt x="433" y="14"/>
                  </a:lnTo>
                  <a:lnTo>
                    <a:pt x="439" y="7"/>
                  </a:lnTo>
                  <a:lnTo>
                    <a:pt x="447" y="1"/>
                  </a:lnTo>
                  <a:lnTo>
                    <a:pt x="448" y="2"/>
                  </a:lnTo>
                  <a:lnTo>
                    <a:pt x="449" y="3"/>
                  </a:lnTo>
                  <a:lnTo>
                    <a:pt x="452" y="6"/>
                  </a:lnTo>
                  <a:lnTo>
                    <a:pt x="454" y="9"/>
                  </a:lnTo>
                  <a:lnTo>
                    <a:pt x="450" y="17"/>
                  </a:lnTo>
                  <a:lnTo>
                    <a:pt x="446" y="29"/>
                  </a:lnTo>
                  <a:lnTo>
                    <a:pt x="442" y="40"/>
                  </a:lnTo>
                  <a:lnTo>
                    <a:pt x="443" y="47"/>
                  </a:lnTo>
                  <a:lnTo>
                    <a:pt x="449" y="40"/>
                  </a:lnTo>
                  <a:lnTo>
                    <a:pt x="456" y="30"/>
                  </a:lnTo>
                  <a:lnTo>
                    <a:pt x="464" y="21"/>
                  </a:lnTo>
                  <a:lnTo>
                    <a:pt x="473" y="16"/>
                  </a:lnTo>
                  <a:lnTo>
                    <a:pt x="478" y="26"/>
                  </a:lnTo>
                  <a:lnTo>
                    <a:pt x="473" y="38"/>
                  </a:lnTo>
                  <a:lnTo>
                    <a:pt x="466" y="48"/>
                  </a:lnTo>
                  <a:lnTo>
                    <a:pt x="464" y="60"/>
                  </a:lnTo>
                  <a:lnTo>
                    <a:pt x="470" y="55"/>
                  </a:lnTo>
                  <a:lnTo>
                    <a:pt x="475" y="50"/>
                  </a:lnTo>
                  <a:lnTo>
                    <a:pt x="478" y="50"/>
                  </a:lnTo>
                  <a:lnTo>
                    <a:pt x="483" y="56"/>
                  </a:lnTo>
                  <a:lnTo>
                    <a:pt x="478" y="67"/>
                  </a:lnTo>
                  <a:lnTo>
                    <a:pt x="472" y="77"/>
                  </a:lnTo>
                  <a:lnTo>
                    <a:pt x="465" y="87"/>
                  </a:lnTo>
                  <a:lnTo>
                    <a:pt x="458" y="97"/>
                  </a:lnTo>
                  <a:lnTo>
                    <a:pt x="450" y="105"/>
                  </a:lnTo>
                  <a:lnTo>
                    <a:pt x="441" y="113"/>
                  </a:lnTo>
                  <a:lnTo>
                    <a:pt x="432" y="118"/>
                  </a:lnTo>
                  <a:lnTo>
                    <a:pt x="423" y="124"/>
                  </a:lnTo>
                  <a:lnTo>
                    <a:pt x="418" y="137"/>
                  </a:lnTo>
                  <a:lnTo>
                    <a:pt x="417" y="145"/>
                  </a:lnTo>
                  <a:lnTo>
                    <a:pt x="418" y="152"/>
                  </a:lnTo>
                  <a:lnTo>
                    <a:pt x="424" y="166"/>
                  </a:lnTo>
                  <a:lnTo>
                    <a:pt x="416" y="189"/>
                  </a:lnTo>
                  <a:lnTo>
                    <a:pt x="405" y="220"/>
                  </a:lnTo>
                  <a:lnTo>
                    <a:pt x="397" y="247"/>
                  </a:lnTo>
                  <a:lnTo>
                    <a:pt x="396" y="264"/>
                  </a:lnTo>
                  <a:lnTo>
                    <a:pt x="405" y="246"/>
                  </a:lnTo>
                  <a:lnTo>
                    <a:pt x="416" y="230"/>
                  </a:lnTo>
                  <a:lnTo>
                    <a:pt x="426" y="214"/>
                  </a:lnTo>
                  <a:lnTo>
                    <a:pt x="437" y="198"/>
                  </a:lnTo>
                  <a:lnTo>
                    <a:pt x="447" y="182"/>
                  </a:lnTo>
                  <a:lnTo>
                    <a:pt x="457" y="167"/>
                  </a:lnTo>
                  <a:lnTo>
                    <a:pt x="469" y="152"/>
                  </a:lnTo>
                  <a:lnTo>
                    <a:pt x="480" y="137"/>
                  </a:lnTo>
                  <a:lnTo>
                    <a:pt x="478" y="124"/>
                  </a:lnTo>
                  <a:lnTo>
                    <a:pt x="480" y="114"/>
                  </a:lnTo>
                  <a:lnTo>
                    <a:pt x="484" y="103"/>
                  </a:lnTo>
                  <a:lnTo>
                    <a:pt x="487" y="91"/>
                  </a:lnTo>
                  <a:lnTo>
                    <a:pt x="486" y="80"/>
                  </a:lnTo>
                  <a:lnTo>
                    <a:pt x="486" y="67"/>
                  </a:lnTo>
                  <a:lnTo>
                    <a:pt x="490" y="59"/>
                  </a:lnTo>
                  <a:lnTo>
                    <a:pt x="501" y="61"/>
                  </a:lnTo>
                  <a:lnTo>
                    <a:pt x="505" y="67"/>
                  </a:lnTo>
                  <a:lnTo>
                    <a:pt x="507" y="72"/>
                  </a:lnTo>
                  <a:lnTo>
                    <a:pt x="509" y="79"/>
                  </a:lnTo>
                  <a:lnTo>
                    <a:pt x="513" y="92"/>
                  </a:lnTo>
                  <a:lnTo>
                    <a:pt x="517" y="88"/>
                  </a:lnTo>
                  <a:lnTo>
                    <a:pt x="523" y="83"/>
                  </a:lnTo>
                  <a:lnTo>
                    <a:pt x="529" y="76"/>
                  </a:lnTo>
                  <a:lnTo>
                    <a:pt x="536" y="68"/>
                  </a:lnTo>
                  <a:lnTo>
                    <a:pt x="543" y="61"/>
                  </a:lnTo>
                  <a:lnTo>
                    <a:pt x="549" y="55"/>
                  </a:lnTo>
                  <a:lnTo>
                    <a:pt x="558" y="52"/>
                  </a:lnTo>
                  <a:lnTo>
                    <a:pt x="566" y="52"/>
                  </a:lnTo>
                  <a:lnTo>
                    <a:pt x="566" y="62"/>
                  </a:lnTo>
                  <a:lnTo>
                    <a:pt x="560" y="69"/>
                  </a:lnTo>
                  <a:lnTo>
                    <a:pt x="554" y="76"/>
                  </a:lnTo>
                  <a:lnTo>
                    <a:pt x="552" y="84"/>
                  </a:lnTo>
                  <a:lnTo>
                    <a:pt x="556" y="82"/>
                  </a:lnTo>
                  <a:lnTo>
                    <a:pt x="560" y="80"/>
                  </a:lnTo>
                  <a:lnTo>
                    <a:pt x="564" y="78"/>
                  </a:lnTo>
                  <a:lnTo>
                    <a:pt x="569" y="77"/>
                  </a:lnTo>
                  <a:lnTo>
                    <a:pt x="573" y="76"/>
                  </a:lnTo>
                  <a:lnTo>
                    <a:pt x="578" y="75"/>
                  </a:lnTo>
                  <a:lnTo>
                    <a:pt x="583" y="75"/>
                  </a:lnTo>
                  <a:lnTo>
                    <a:pt x="589" y="75"/>
                  </a:lnTo>
                  <a:lnTo>
                    <a:pt x="590" y="76"/>
                  </a:lnTo>
                  <a:lnTo>
                    <a:pt x="591" y="77"/>
                  </a:lnTo>
                  <a:lnTo>
                    <a:pt x="591" y="78"/>
                  </a:lnTo>
                  <a:lnTo>
                    <a:pt x="585" y="86"/>
                  </a:lnTo>
                  <a:lnTo>
                    <a:pt x="578" y="93"/>
                  </a:lnTo>
                  <a:lnTo>
                    <a:pt x="571" y="99"/>
                  </a:lnTo>
                  <a:lnTo>
                    <a:pt x="564" y="105"/>
                  </a:lnTo>
                  <a:lnTo>
                    <a:pt x="564" y="106"/>
                  </a:lnTo>
                  <a:lnTo>
                    <a:pt x="564" y="107"/>
                  </a:lnTo>
                  <a:lnTo>
                    <a:pt x="564" y="108"/>
                  </a:lnTo>
                  <a:lnTo>
                    <a:pt x="564" y="109"/>
                  </a:lnTo>
                  <a:lnTo>
                    <a:pt x="570" y="107"/>
                  </a:lnTo>
                  <a:lnTo>
                    <a:pt x="577" y="106"/>
                  </a:lnTo>
                  <a:lnTo>
                    <a:pt x="583" y="105"/>
                  </a:lnTo>
                  <a:lnTo>
                    <a:pt x="590" y="105"/>
                  </a:lnTo>
                  <a:lnTo>
                    <a:pt x="591" y="106"/>
                  </a:lnTo>
                  <a:lnTo>
                    <a:pt x="592" y="108"/>
                  </a:lnTo>
                  <a:lnTo>
                    <a:pt x="593" y="109"/>
                  </a:lnTo>
                  <a:lnTo>
                    <a:pt x="594" y="112"/>
                  </a:lnTo>
                  <a:lnTo>
                    <a:pt x="590" y="118"/>
                  </a:lnTo>
                  <a:lnTo>
                    <a:pt x="583" y="123"/>
                  </a:lnTo>
                  <a:lnTo>
                    <a:pt x="576" y="126"/>
                  </a:lnTo>
                  <a:lnTo>
                    <a:pt x="569" y="129"/>
                  </a:lnTo>
                  <a:lnTo>
                    <a:pt x="575" y="132"/>
                  </a:lnTo>
                  <a:lnTo>
                    <a:pt x="581" y="136"/>
                  </a:lnTo>
                  <a:lnTo>
                    <a:pt x="583" y="140"/>
                  </a:lnTo>
                  <a:lnTo>
                    <a:pt x="582" y="148"/>
                  </a:lnTo>
                  <a:lnTo>
                    <a:pt x="574" y="150"/>
                  </a:lnTo>
                  <a:lnTo>
                    <a:pt x="568" y="150"/>
                  </a:lnTo>
                  <a:lnTo>
                    <a:pt x="562" y="148"/>
                  </a:lnTo>
                  <a:lnTo>
                    <a:pt x="556" y="147"/>
                  </a:lnTo>
                  <a:lnTo>
                    <a:pt x="552" y="147"/>
                  </a:lnTo>
                  <a:lnTo>
                    <a:pt x="547" y="147"/>
                  </a:lnTo>
                  <a:lnTo>
                    <a:pt x="543" y="150"/>
                  </a:lnTo>
                  <a:lnTo>
                    <a:pt x="538" y="155"/>
                  </a:lnTo>
                  <a:lnTo>
                    <a:pt x="530" y="160"/>
                  </a:lnTo>
                  <a:lnTo>
                    <a:pt x="522" y="166"/>
                  </a:lnTo>
                  <a:lnTo>
                    <a:pt x="516" y="173"/>
                  </a:lnTo>
                  <a:lnTo>
                    <a:pt x="510" y="179"/>
                  </a:lnTo>
                  <a:lnTo>
                    <a:pt x="505" y="188"/>
                  </a:lnTo>
                  <a:lnTo>
                    <a:pt x="501" y="197"/>
                  </a:lnTo>
                  <a:lnTo>
                    <a:pt x="499" y="205"/>
                  </a:lnTo>
                  <a:lnTo>
                    <a:pt x="496" y="214"/>
                  </a:lnTo>
                  <a:lnTo>
                    <a:pt x="490" y="228"/>
                  </a:lnTo>
                  <a:lnTo>
                    <a:pt x="479" y="246"/>
                  </a:lnTo>
                  <a:lnTo>
                    <a:pt x="469" y="267"/>
                  </a:lnTo>
                  <a:lnTo>
                    <a:pt x="458" y="290"/>
                  </a:lnTo>
                  <a:lnTo>
                    <a:pt x="449" y="312"/>
                  </a:lnTo>
                  <a:lnTo>
                    <a:pt x="441" y="333"/>
                  </a:lnTo>
                  <a:lnTo>
                    <a:pt x="438" y="350"/>
                  </a:lnTo>
                  <a:lnTo>
                    <a:pt x="438" y="363"/>
                  </a:lnTo>
                  <a:lnTo>
                    <a:pt x="443" y="361"/>
                  </a:lnTo>
                  <a:lnTo>
                    <a:pt x="450" y="361"/>
                  </a:lnTo>
                  <a:lnTo>
                    <a:pt x="457" y="360"/>
                  </a:lnTo>
                  <a:lnTo>
                    <a:pt x="464" y="360"/>
                  </a:lnTo>
                  <a:lnTo>
                    <a:pt x="471" y="370"/>
                  </a:lnTo>
                  <a:lnTo>
                    <a:pt x="479" y="379"/>
                  </a:lnTo>
                  <a:lnTo>
                    <a:pt x="485" y="389"/>
                  </a:lnTo>
                  <a:lnTo>
                    <a:pt x="491" y="401"/>
                  </a:lnTo>
                  <a:lnTo>
                    <a:pt x="485" y="403"/>
                  </a:lnTo>
                  <a:lnTo>
                    <a:pt x="479" y="405"/>
                  </a:lnTo>
                  <a:lnTo>
                    <a:pt x="473" y="408"/>
                  </a:lnTo>
                  <a:lnTo>
                    <a:pt x="469" y="410"/>
                  </a:lnTo>
                  <a:lnTo>
                    <a:pt x="463" y="412"/>
                  </a:lnTo>
                  <a:lnTo>
                    <a:pt x="457" y="416"/>
                  </a:lnTo>
                  <a:lnTo>
                    <a:pt x="453" y="418"/>
                  </a:lnTo>
                  <a:lnTo>
                    <a:pt x="447" y="420"/>
                  </a:lnTo>
                  <a:lnTo>
                    <a:pt x="440" y="417"/>
                  </a:lnTo>
                  <a:lnTo>
                    <a:pt x="434" y="413"/>
                  </a:lnTo>
                  <a:lnTo>
                    <a:pt x="430" y="412"/>
                  </a:lnTo>
                  <a:lnTo>
                    <a:pt x="424" y="412"/>
                  </a:lnTo>
                  <a:lnTo>
                    <a:pt x="422" y="431"/>
                  </a:lnTo>
                  <a:lnTo>
                    <a:pt x="420" y="449"/>
                  </a:lnTo>
                  <a:lnTo>
                    <a:pt x="420" y="469"/>
                  </a:lnTo>
                  <a:lnTo>
                    <a:pt x="423" y="487"/>
                  </a:lnTo>
                  <a:lnTo>
                    <a:pt x="446" y="485"/>
                  </a:lnTo>
                  <a:lnTo>
                    <a:pt x="463" y="486"/>
                  </a:lnTo>
                  <a:lnTo>
                    <a:pt x="476" y="493"/>
                  </a:lnTo>
                  <a:lnTo>
                    <a:pt x="485" y="503"/>
                  </a:lnTo>
                  <a:lnTo>
                    <a:pt x="492" y="517"/>
                  </a:lnTo>
                  <a:lnTo>
                    <a:pt x="498" y="533"/>
                  </a:lnTo>
                  <a:lnTo>
                    <a:pt x="503" y="554"/>
                  </a:lnTo>
                  <a:lnTo>
                    <a:pt x="511" y="576"/>
                  </a:lnTo>
                  <a:lnTo>
                    <a:pt x="517" y="579"/>
                  </a:lnTo>
                  <a:lnTo>
                    <a:pt x="523" y="581"/>
                  </a:lnTo>
                  <a:lnTo>
                    <a:pt x="529" y="584"/>
                  </a:lnTo>
                  <a:lnTo>
                    <a:pt x="533" y="586"/>
                  </a:lnTo>
                  <a:lnTo>
                    <a:pt x="538" y="589"/>
                  </a:lnTo>
                  <a:lnTo>
                    <a:pt x="543" y="594"/>
                  </a:lnTo>
                  <a:lnTo>
                    <a:pt x="547" y="600"/>
                  </a:lnTo>
                  <a:lnTo>
                    <a:pt x="553" y="608"/>
                  </a:lnTo>
                  <a:lnTo>
                    <a:pt x="573" y="654"/>
                  </a:lnTo>
                  <a:lnTo>
                    <a:pt x="586" y="687"/>
                  </a:lnTo>
                  <a:lnTo>
                    <a:pt x="597" y="713"/>
                  </a:lnTo>
                  <a:lnTo>
                    <a:pt x="604" y="729"/>
                  </a:lnTo>
                  <a:lnTo>
                    <a:pt x="607" y="740"/>
                  </a:lnTo>
                  <a:lnTo>
                    <a:pt x="609" y="746"/>
                  </a:lnTo>
                  <a:lnTo>
                    <a:pt x="611" y="748"/>
                  </a:lnTo>
                  <a:lnTo>
                    <a:pt x="611" y="751"/>
                  </a:lnTo>
                  <a:lnTo>
                    <a:pt x="605" y="758"/>
                  </a:lnTo>
                  <a:lnTo>
                    <a:pt x="597" y="765"/>
                  </a:lnTo>
                  <a:lnTo>
                    <a:pt x="589" y="769"/>
                  </a:lnTo>
                  <a:lnTo>
                    <a:pt x="581" y="773"/>
                  </a:lnTo>
                  <a:lnTo>
                    <a:pt x="576" y="791"/>
                  </a:lnTo>
                  <a:lnTo>
                    <a:pt x="569" y="807"/>
                  </a:lnTo>
                  <a:lnTo>
                    <a:pt x="560" y="820"/>
                  </a:lnTo>
                  <a:lnTo>
                    <a:pt x="548" y="830"/>
                  </a:lnTo>
                  <a:lnTo>
                    <a:pt x="534" y="837"/>
                  </a:lnTo>
                  <a:lnTo>
                    <a:pt x="519" y="843"/>
                  </a:lnTo>
                  <a:lnTo>
                    <a:pt x="502" y="847"/>
                  </a:lnTo>
                  <a:lnTo>
                    <a:pt x="485" y="850"/>
                  </a:lnTo>
                  <a:lnTo>
                    <a:pt x="479" y="849"/>
                  </a:lnTo>
                  <a:lnTo>
                    <a:pt x="472" y="846"/>
                  </a:lnTo>
                  <a:lnTo>
                    <a:pt x="465" y="843"/>
                  </a:lnTo>
                  <a:lnTo>
                    <a:pt x="457" y="841"/>
                  </a:lnTo>
                  <a:lnTo>
                    <a:pt x="450" y="838"/>
                  </a:lnTo>
                  <a:lnTo>
                    <a:pt x="445" y="836"/>
                  </a:lnTo>
                  <a:lnTo>
                    <a:pt x="439" y="835"/>
                  </a:lnTo>
                  <a:lnTo>
                    <a:pt x="435" y="835"/>
                  </a:lnTo>
                  <a:lnTo>
                    <a:pt x="417" y="843"/>
                  </a:lnTo>
                  <a:lnTo>
                    <a:pt x="397" y="851"/>
                  </a:lnTo>
                  <a:lnTo>
                    <a:pt x="379" y="859"/>
                  </a:lnTo>
                  <a:lnTo>
                    <a:pt x="360" y="867"/>
                  </a:lnTo>
                  <a:lnTo>
                    <a:pt x="342" y="875"/>
                  </a:lnTo>
                  <a:lnTo>
                    <a:pt x="324" y="883"/>
                  </a:lnTo>
                  <a:lnTo>
                    <a:pt x="304" y="891"/>
                  </a:lnTo>
                  <a:lnTo>
                    <a:pt x="286" y="899"/>
                  </a:lnTo>
                  <a:lnTo>
                    <a:pt x="283" y="915"/>
                  </a:lnTo>
                  <a:lnTo>
                    <a:pt x="279" y="929"/>
                  </a:lnTo>
                  <a:lnTo>
                    <a:pt x="274" y="941"/>
                  </a:lnTo>
                  <a:lnTo>
                    <a:pt x="267" y="951"/>
                  </a:lnTo>
                  <a:lnTo>
                    <a:pt x="258" y="959"/>
                  </a:lnTo>
                  <a:lnTo>
                    <a:pt x="248" y="966"/>
                  </a:lnTo>
                  <a:lnTo>
                    <a:pt x="235" y="973"/>
                  </a:lnTo>
                  <a:lnTo>
                    <a:pt x="220" y="980"/>
                  </a:lnTo>
                  <a:lnTo>
                    <a:pt x="206" y="983"/>
                  </a:lnTo>
                  <a:lnTo>
                    <a:pt x="195" y="985"/>
                  </a:lnTo>
                  <a:lnTo>
                    <a:pt x="183" y="985"/>
                  </a:lnTo>
                  <a:lnTo>
                    <a:pt x="174" y="982"/>
                  </a:lnTo>
                  <a:lnTo>
                    <a:pt x="165" y="980"/>
                  </a:lnTo>
                  <a:lnTo>
                    <a:pt x="154" y="975"/>
                  </a:lnTo>
                  <a:lnTo>
                    <a:pt x="145" y="971"/>
                  </a:lnTo>
                  <a:lnTo>
                    <a:pt x="133" y="965"/>
                  </a:lnTo>
                  <a:lnTo>
                    <a:pt x="128" y="967"/>
                  </a:lnTo>
                  <a:lnTo>
                    <a:pt x="121" y="970"/>
                  </a:lnTo>
                  <a:lnTo>
                    <a:pt x="115" y="972"/>
                  </a:lnTo>
                  <a:lnTo>
                    <a:pt x="108" y="973"/>
                  </a:lnTo>
                  <a:lnTo>
                    <a:pt x="102" y="974"/>
                  </a:lnTo>
                  <a:lnTo>
                    <a:pt x="97" y="974"/>
                  </a:lnTo>
                  <a:lnTo>
                    <a:pt x="91" y="974"/>
                  </a:lnTo>
                  <a:lnTo>
                    <a:pt x="85" y="973"/>
                  </a:lnTo>
                  <a:lnTo>
                    <a:pt x="75" y="958"/>
                  </a:lnTo>
                  <a:lnTo>
                    <a:pt x="63" y="940"/>
                  </a:lnTo>
                  <a:lnTo>
                    <a:pt x="52" y="918"/>
                  </a:lnTo>
                  <a:lnTo>
                    <a:pt x="41" y="895"/>
                  </a:lnTo>
                  <a:lnTo>
                    <a:pt x="32" y="872"/>
                  </a:lnTo>
                  <a:lnTo>
                    <a:pt x="26" y="850"/>
                  </a:lnTo>
                  <a:lnTo>
                    <a:pt x="24" y="829"/>
                  </a:lnTo>
                  <a:lnTo>
                    <a:pt x="26" y="812"/>
                  </a:lnTo>
                  <a:lnTo>
                    <a:pt x="21" y="791"/>
                  </a:lnTo>
                  <a:lnTo>
                    <a:pt x="14" y="771"/>
                  </a:lnTo>
                  <a:lnTo>
                    <a:pt x="7" y="753"/>
                  </a:lnTo>
                  <a:lnTo>
                    <a:pt x="3" y="736"/>
                  </a:lnTo>
                  <a:lnTo>
                    <a:pt x="4" y="720"/>
                  </a:lnTo>
                  <a:lnTo>
                    <a:pt x="11" y="702"/>
                  </a:lnTo>
                  <a:lnTo>
                    <a:pt x="27" y="686"/>
                  </a:lnTo>
                  <a:lnTo>
                    <a:pt x="54" y="6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7" name="Freeform 21"/>
            <p:cNvSpPr>
              <a:spLocks/>
            </p:cNvSpPr>
            <p:nvPr/>
          </p:nvSpPr>
          <p:spPr bwMode="auto">
            <a:xfrm>
              <a:off x="2746" y="2076"/>
              <a:ext cx="11" cy="10"/>
            </a:xfrm>
            <a:custGeom>
              <a:avLst/>
              <a:gdLst>
                <a:gd name="T0" fmla="*/ 0 w 24"/>
                <a:gd name="T1" fmla="*/ 0 h 19"/>
                <a:gd name="T2" fmla="*/ 0 w 24"/>
                <a:gd name="T3" fmla="*/ 1 h 19"/>
                <a:gd name="T4" fmla="*/ 0 w 24"/>
                <a:gd name="T5" fmla="*/ 1 h 19"/>
                <a:gd name="T6" fmla="*/ 0 w 24"/>
                <a:gd name="T7" fmla="*/ 1 h 19"/>
                <a:gd name="T8" fmla="*/ 0 w 24"/>
                <a:gd name="T9" fmla="*/ 1 h 19"/>
                <a:gd name="T10" fmla="*/ 0 w 24"/>
                <a:gd name="T11" fmla="*/ 1 h 19"/>
                <a:gd name="T12" fmla="*/ 0 w 24"/>
                <a:gd name="T13" fmla="*/ 1 h 19"/>
                <a:gd name="T14" fmla="*/ 0 w 24"/>
                <a:gd name="T15" fmla="*/ 1 h 19"/>
                <a:gd name="T16" fmla="*/ 0 w 24"/>
                <a:gd name="T17" fmla="*/ 1 h 19"/>
                <a:gd name="T18" fmla="*/ 0 w 24"/>
                <a:gd name="T19" fmla="*/ 1 h 19"/>
                <a:gd name="T20" fmla="*/ 0 w 24"/>
                <a:gd name="T21" fmla="*/ 1 h 19"/>
                <a:gd name="T22" fmla="*/ 0 w 24"/>
                <a:gd name="T23" fmla="*/ 1 h 19"/>
                <a:gd name="T24" fmla="*/ 0 w 24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9"/>
                <a:gd name="T41" fmla="*/ 24 w 2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9">
                  <a:moveTo>
                    <a:pt x="21" y="0"/>
                  </a:moveTo>
                  <a:lnTo>
                    <a:pt x="17" y="4"/>
                  </a:lnTo>
                  <a:lnTo>
                    <a:pt x="11" y="9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10" y="15"/>
                  </a:lnTo>
                  <a:lnTo>
                    <a:pt x="14" y="12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8" name="Freeform 22"/>
            <p:cNvSpPr>
              <a:spLocks/>
            </p:cNvSpPr>
            <p:nvPr/>
          </p:nvSpPr>
          <p:spPr bwMode="auto">
            <a:xfrm>
              <a:off x="2801" y="2191"/>
              <a:ext cx="65" cy="37"/>
            </a:xfrm>
            <a:custGeom>
              <a:avLst/>
              <a:gdLst>
                <a:gd name="T0" fmla="*/ 1 w 129"/>
                <a:gd name="T1" fmla="*/ 1 h 72"/>
                <a:gd name="T2" fmla="*/ 1 w 129"/>
                <a:gd name="T3" fmla="*/ 1 h 72"/>
                <a:gd name="T4" fmla="*/ 1 w 129"/>
                <a:gd name="T5" fmla="*/ 1 h 72"/>
                <a:gd name="T6" fmla="*/ 1 w 129"/>
                <a:gd name="T7" fmla="*/ 1 h 72"/>
                <a:gd name="T8" fmla="*/ 1 w 129"/>
                <a:gd name="T9" fmla="*/ 1 h 72"/>
                <a:gd name="T10" fmla="*/ 1 w 129"/>
                <a:gd name="T11" fmla="*/ 1 h 72"/>
                <a:gd name="T12" fmla="*/ 1 w 129"/>
                <a:gd name="T13" fmla="*/ 1 h 72"/>
                <a:gd name="T14" fmla="*/ 1 w 129"/>
                <a:gd name="T15" fmla="*/ 1 h 72"/>
                <a:gd name="T16" fmla="*/ 0 w 129"/>
                <a:gd name="T17" fmla="*/ 1 h 72"/>
                <a:gd name="T18" fmla="*/ 1 w 129"/>
                <a:gd name="T19" fmla="*/ 1 h 72"/>
                <a:gd name="T20" fmla="*/ 1 w 129"/>
                <a:gd name="T21" fmla="*/ 1 h 72"/>
                <a:gd name="T22" fmla="*/ 1 w 129"/>
                <a:gd name="T23" fmla="*/ 1 h 72"/>
                <a:gd name="T24" fmla="*/ 1 w 129"/>
                <a:gd name="T25" fmla="*/ 1 h 72"/>
                <a:gd name="T26" fmla="*/ 1 w 129"/>
                <a:gd name="T27" fmla="*/ 1 h 72"/>
                <a:gd name="T28" fmla="*/ 1 w 129"/>
                <a:gd name="T29" fmla="*/ 1 h 72"/>
                <a:gd name="T30" fmla="*/ 1 w 129"/>
                <a:gd name="T31" fmla="*/ 1 h 72"/>
                <a:gd name="T32" fmla="*/ 1 w 129"/>
                <a:gd name="T33" fmla="*/ 0 h 72"/>
                <a:gd name="T34" fmla="*/ 1 w 129"/>
                <a:gd name="T35" fmla="*/ 1 h 72"/>
                <a:gd name="T36" fmla="*/ 1 w 129"/>
                <a:gd name="T37" fmla="*/ 1 h 72"/>
                <a:gd name="T38" fmla="*/ 1 w 129"/>
                <a:gd name="T39" fmla="*/ 1 h 72"/>
                <a:gd name="T40" fmla="*/ 1 w 129"/>
                <a:gd name="T41" fmla="*/ 1 h 72"/>
                <a:gd name="T42" fmla="*/ 1 w 129"/>
                <a:gd name="T43" fmla="*/ 1 h 72"/>
                <a:gd name="T44" fmla="*/ 1 w 129"/>
                <a:gd name="T45" fmla="*/ 1 h 72"/>
                <a:gd name="T46" fmla="*/ 1 w 129"/>
                <a:gd name="T47" fmla="*/ 1 h 72"/>
                <a:gd name="T48" fmla="*/ 1 w 129"/>
                <a:gd name="T49" fmla="*/ 1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2"/>
                <a:gd name="T77" fmla="*/ 129 w 129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2">
                  <a:moveTo>
                    <a:pt x="74" y="68"/>
                  </a:moveTo>
                  <a:lnTo>
                    <a:pt x="64" y="70"/>
                  </a:lnTo>
                  <a:lnTo>
                    <a:pt x="53" y="72"/>
                  </a:lnTo>
                  <a:lnTo>
                    <a:pt x="43" y="72"/>
                  </a:lnTo>
                  <a:lnTo>
                    <a:pt x="34" y="72"/>
                  </a:lnTo>
                  <a:lnTo>
                    <a:pt x="24" y="70"/>
                  </a:lnTo>
                  <a:lnTo>
                    <a:pt x="16" y="67"/>
                  </a:lnTo>
                  <a:lnTo>
                    <a:pt x="8" y="62"/>
                  </a:lnTo>
                  <a:lnTo>
                    <a:pt x="0" y="56"/>
                  </a:lnTo>
                  <a:lnTo>
                    <a:pt x="16" y="49"/>
                  </a:lnTo>
                  <a:lnTo>
                    <a:pt x="32" y="43"/>
                  </a:lnTo>
                  <a:lnTo>
                    <a:pt x="49" y="36"/>
                  </a:lnTo>
                  <a:lnTo>
                    <a:pt x="65" y="28"/>
                  </a:lnTo>
                  <a:lnTo>
                    <a:pt x="81" y="21"/>
                  </a:lnTo>
                  <a:lnTo>
                    <a:pt x="97" y="14"/>
                  </a:lnTo>
                  <a:lnTo>
                    <a:pt x="113" y="7"/>
                  </a:lnTo>
                  <a:lnTo>
                    <a:pt x="129" y="0"/>
                  </a:lnTo>
                  <a:lnTo>
                    <a:pt x="129" y="11"/>
                  </a:lnTo>
                  <a:lnTo>
                    <a:pt x="127" y="23"/>
                  </a:lnTo>
                  <a:lnTo>
                    <a:pt x="121" y="33"/>
                  </a:lnTo>
                  <a:lnTo>
                    <a:pt x="113" y="43"/>
                  </a:lnTo>
                  <a:lnTo>
                    <a:pt x="104" y="51"/>
                  </a:lnTo>
                  <a:lnTo>
                    <a:pt x="93" y="58"/>
                  </a:lnTo>
                  <a:lnTo>
                    <a:pt x="83" y="63"/>
                  </a:lnTo>
                  <a:lnTo>
                    <a:pt x="7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19" name="Freeform 23"/>
            <p:cNvSpPr>
              <a:spLocks/>
            </p:cNvSpPr>
            <p:nvPr/>
          </p:nvSpPr>
          <p:spPr bwMode="auto">
            <a:xfrm>
              <a:off x="2953" y="2129"/>
              <a:ext cx="60" cy="31"/>
            </a:xfrm>
            <a:custGeom>
              <a:avLst/>
              <a:gdLst>
                <a:gd name="T0" fmla="*/ 1 w 120"/>
                <a:gd name="T1" fmla="*/ 0 h 64"/>
                <a:gd name="T2" fmla="*/ 1 w 120"/>
                <a:gd name="T3" fmla="*/ 0 h 64"/>
                <a:gd name="T4" fmla="*/ 1 w 120"/>
                <a:gd name="T5" fmla="*/ 0 h 64"/>
                <a:gd name="T6" fmla="*/ 1 w 120"/>
                <a:gd name="T7" fmla="*/ 0 h 64"/>
                <a:gd name="T8" fmla="*/ 1 w 120"/>
                <a:gd name="T9" fmla="*/ 0 h 64"/>
                <a:gd name="T10" fmla="*/ 1 w 120"/>
                <a:gd name="T11" fmla="*/ 0 h 64"/>
                <a:gd name="T12" fmla="*/ 1 w 120"/>
                <a:gd name="T13" fmla="*/ 0 h 64"/>
                <a:gd name="T14" fmla="*/ 1 w 120"/>
                <a:gd name="T15" fmla="*/ 0 h 64"/>
                <a:gd name="T16" fmla="*/ 0 w 120"/>
                <a:gd name="T17" fmla="*/ 0 h 64"/>
                <a:gd name="T18" fmla="*/ 1 w 120"/>
                <a:gd name="T19" fmla="*/ 0 h 64"/>
                <a:gd name="T20" fmla="*/ 1 w 120"/>
                <a:gd name="T21" fmla="*/ 0 h 64"/>
                <a:gd name="T22" fmla="*/ 1 w 120"/>
                <a:gd name="T23" fmla="*/ 0 h 64"/>
                <a:gd name="T24" fmla="*/ 1 w 120"/>
                <a:gd name="T25" fmla="*/ 0 h 64"/>
                <a:gd name="T26" fmla="*/ 1 w 120"/>
                <a:gd name="T27" fmla="*/ 0 h 64"/>
                <a:gd name="T28" fmla="*/ 1 w 120"/>
                <a:gd name="T29" fmla="*/ 0 h 64"/>
                <a:gd name="T30" fmla="*/ 1 w 120"/>
                <a:gd name="T31" fmla="*/ 0 h 64"/>
                <a:gd name="T32" fmla="*/ 1 w 120"/>
                <a:gd name="T33" fmla="*/ 0 h 64"/>
                <a:gd name="T34" fmla="*/ 1 w 120"/>
                <a:gd name="T35" fmla="*/ 0 h 64"/>
                <a:gd name="T36" fmla="*/ 1 w 120"/>
                <a:gd name="T37" fmla="*/ 0 h 64"/>
                <a:gd name="T38" fmla="*/ 1 w 120"/>
                <a:gd name="T39" fmla="*/ 0 h 64"/>
                <a:gd name="T40" fmla="*/ 1 w 120"/>
                <a:gd name="T41" fmla="*/ 0 h 64"/>
                <a:gd name="T42" fmla="*/ 1 w 120"/>
                <a:gd name="T43" fmla="*/ 0 h 64"/>
                <a:gd name="T44" fmla="*/ 1 w 120"/>
                <a:gd name="T45" fmla="*/ 0 h 64"/>
                <a:gd name="T46" fmla="*/ 1 w 120"/>
                <a:gd name="T47" fmla="*/ 0 h 64"/>
                <a:gd name="T48" fmla="*/ 1 w 120"/>
                <a:gd name="T49" fmla="*/ 0 h 64"/>
                <a:gd name="T50" fmla="*/ 1 w 120"/>
                <a:gd name="T51" fmla="*/ 0 h 64"/>
                <a:gd name="T52" fmla="*/ 1 w 120"/>
                <a:gd name="T53" fmla="*/ 0 h 64"/>
                <a:gd name="T54" fmla="*/ 1 w 120"/>
                <a:gd name="T55" fmla="*/ 0 h 64"/>
                <a:gd name="T56" fmla="*/ 1 w 120"/>
                <a:gd name="T57" fmla="*/ 0 h 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64"/>
                <a:gd name="T89" fmla="*/ 120 w 120"/>
                <a:gd name="T90" fmla="*/ 64 h 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64">
                  <a:moveTo>
                    <a:pt x="57" y="63"/>
                  </a:moveTo>
                  <a:lnTo>
                    <a:pt x="50" y="64"/>
                  </a:lnTo>
                  <a:lnTo>
                    <a:pt x="42" y="64"/>
                  </a:lnTo>
                  <a:lnTo>
                    <a:pt x="34" y="64"/>
                  </a:lnTo>
                  <a:lnTo>
                    <a:pt x="26" y="63"/>
                  </a:lnTo>
                  <a:lnTo>
                    <a:pt x="18" y="61"/>
                  </a:lnTo>
                  <a:lnTo>
                    <a:pt x="11" y="59"/>
                  </a:lnTo>
                  <a:lnTo>
                    <a:pt x="5" y="56"/>
                  </a:lnTo>
                  <a:lnTo>
                    <a:pt x="0" y="52"/>
                  </a:lnTo>
                  <a:lnTo>
                    <a:pt x="14" y="45"/>
                  </a:lnTo>
                  <a:lnTo>
                    <a:pt x="29" y="40"/>
                  </a:lnTo>
                  <a:lnTo>
                    <a:pt x="44" y="33"/>
                  </a:lnTo>
                  <a:lnTo>
                    <a:pt x="59" y="26"/>
                  </a:lnTo>
                  <a:lnTo>
                    <a:pt x="74" y="20"/>
                  </a:lnTo>
                  <a:lnTo>
                    <a:pt x="89" y="13"/>
                  </a:lnTo>
                  <a:lnTo>
                    <a:pt x="105" y="7"/>
                  </a:lnTo>
                  <a:lnTo>
                    <a:pt x="120" y="0"/>
                  </a:lnTo>
                  <a:lnTo>
                    <a:pt x="119" y="8"/>
                  </a:lnTo>
                  <a:lnTo>
                    <a:pt x="116" y="19"/>
                  </a:lnTo>
                  <a:lnTo>
                    <a:pt x="110" y="29"/>
                  </a:lnTo>
                  <a:lnTo>
                    <a:pt x="106" y="38"/>
                  </a:lnTo>
                  <a:lnTo>
                    <a:pt x="99" y="42"/>
                  </a:lnTo>
                  <a:lnTo>
                    <a:pt x="94" y="45"/>
                  </a:lnTo>
                  <a:lnTo>
                    <a:pt x="87" y="49"/>
                  </a:lnTo>
                  <a:lnTo>
                    <a:pt x="81" y="51"/>
                  </a:lnTo>
                  <a:lnTo>
                    <a:pt x="74" y="55"/>
                  </a:lnTo>
                  <a:lnTo>
                    <a:pt x="68" y="57"/>
                  </a:lnTo>
                  <a:lnTo>
                    <a:pt x="63" y="60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0" name="Freeform 24"/>
            <p:cNvSpPr>
              <a:spLocks/>
            </p:cNvSpPr>
            <p:nvPr/>
          </p:nvSpPr>
          <p:spPr bwMode="auto">
            <a:xfrm>
              <a:off x="2734" y="1985"/>
              <a:ext cx="294" cy="238"/>
            </a:xfrm>
            <a:custGeom>
              <a:avLst/>
              <a:gdLst>
                <a:gd name="T0" fmla="*/ 1 w 588"/>
                <a:gd name="T1" fmla="*/ 0 h 477"/>
                <a:gd name="T2" fmla="*/ 1 w 588"/>
                <a:gd name="T3" fmla="*/ 0 h 477"/>
                <a:gd name="T4" fmla="*/ 1 w 588"/>
                <a:gd name="T5" fmla="*/ 0 h 477"/>
                <a:gd name="T6" fmla="*/ 1 w 588"/>
                <a:gd name="T7" fmla="*/ 0 h 477"/>
                <a:gd name="T8" fmla="*/ 1 w 588"/>
                <a:gd name="T9" fmla="*/ 0 h 477"/>
                <a:gd name="T10" fmla="*/ 1 w 588"/>
                <a:gd name="T11" fmla="*/ 0 h 477"/>
                <a:gd name="T12" fmla="*/ 1 w 588"/>
                <a:gd name="T13" fmla="*/ 0 h 477"/>
                <a:gd name="T14" fmla="*/ 1 w 588"/>
                <a:gd name="T15" fmla="*/ 0 h 477"/>
                <a:gd name="T16" fmla="*/ 1 w 588"/>
                <a:gd name="T17" fmla="*/ 0 h 477"/>
                <a:gd name="T18" fmla="*/ 1 w 588"/>
                <a:gd name="T19" fmla="*/ 0 h 477"/>
                <a:gd name="T20" fmla="*/ 1 w 588"/>
                <a:gd name="T21" fmla="*/ 0 h 477"/>
                <a:gd name="T22" fmla="*/ 1 w 588"/>
                <a:gd name="T23" fmla="*/ 0 h 477"/>
                <a:gd name="T24" fmla="*/ 1 w 588"/>
                <a:gd name="T25" fmla="*/ 0 h 477"/>
                <a:gd name="T26" fmla="*/ 1 w 588"/>
                <a:gd name="T27" fmla="*/ 0 h 477"/>
                <a:gd name="T28" fmla="*/ 1 w 588"/>
                <a:gd name="T29" fmla="*/ 0 h 477"/>
                <a:gd name="T30" fmla="*/ 1 w 588"/>
                <a:gd name="T31" fmla="*/ 0 h 477"/>
                <a:gd name="T32" fmla="*/ 1 w 588"/>
                <a:gd name="T33" fmla="*/ 0 h 477"/>
                <a:gd name="T34" fmla="*/ 1 w 588"/>
                <a:gd name="T35" fmla="*/ 0 h 477"/>
                <a:gd name="T36" fmla="*/ 1 w 588"/>
                <a:gd name="T37" fmla="*/ 0 h 477"/>
                <a:gd name="T38" fmla="*/ 1 w 588"/>
                <a:gd name="T39" fmla="*/ 0 h 477"/>
                <a:gd name="T40" fmla="*/ 1 w 588"/>
                <a:gd name="T41" fmla="*/ 0 h 477"/>
                <a:gd name="T42" fmla="*/ 1 w 588"/>
                <a:gd name="T43" fmla="*/ 0 h 477"/>
                <a:gd name="T44" fmla="*/ 0 w 588"/>
                <a:gd name="T45" fmla="*/ 0 h 477"/>
                <a:gd name="T46" fmla="*/ 1 w 588"/>
                <a:gd name="T47" fmla="*/ 0 h 477"/>
                <a:gd name="T48" fmla="*/ 1 w 588"/>
                <a:gd name="T49" fmla="*/ 0 h 477"/>
                <a:gd name="T50" fmla="*/ 1 w 588"/>
                <a:gd name="T51" fmla="*/ 0 h 477"/>
                <a:gd name="T52" fmla="*/ 1 w 588"/>
                <a:gd name="T53" fmla="*/ 0 h 477"/>
                <a:gd name="T54" fmla="*/ 1 w 588"/>
                <a:gd name="T55" fmla="*/ 0 h 477"/>
                <a:gd name="T56" fmla="*/ 1 w 588"/>
                <a:gd name="T57" fmla="*/ 0 h 477"/>
                <a:gd name="T58" fmla="*/ 1 w 588"/>
                <a:gd name="T59" fmla="*/ 0 h 477"/>
                <a:gd name="T60" fmla="*/ 1 w 588"/>
                <a:gd name="T61" fmla="*/ 0 h 477"/>
                <a:gd name="T62" fmla="*/ 1 w 588"/>
                <a:gd name="T63" fmla="*/ 0 h 477"/>
                <a:gd name="T64" fmla="*/ 1 w 588"/>
                <a:gd name="T65" fmla="*/ 0 h 477"/>
                <a:gd name="T66" fmla="*/ 1 w 588"/>
                <a:gd name="T67" fmla="*/ 0 h 477"/>
                <a:gd name="T68" fmla="*/ 1 w 588"/>
                <a:gd name="T69" fmla="*/ 0 h 477"/>
                <a:gd name="T70" fmla="*/ 1 w 588"/>
                <a:gd name="T71" fmla="*/ 0 h 477"/>
                <a:gd name="T72" fmla="*/ 1 w 588"/>
                <a:gd name="T73" fmla="*/ 0 h 477"/>
                <a:gd name="T74" fmla="*/ 1 w 588"/>
                <a:gd name="T75" fmla="*/ 0 h 477"/>
                <a:gd name="T76" fmla="*/ 1 w 588"/>
                <a:gd name="T77" fmla="*/ 0 h 477"/>
                <a:gd name="T78" fmla="*/ 1 w 588"/>
                <a:gd name="T79" fmla="*/ 0 h 477"/>
                <a:gd name="T80" fmla="*/ 1 w 588"/>
                <a:gd name="T81" fmla="*/ 0 h 477"/>
                <a:gd name="T82" fmla="*/ 1 w 588"/>
                <a:gd name="T83" fmla="*/ 0 h 477"/>
                <a:gd name="T84" fmla="*/ 1 w 588"/>
                <a:gd name="T85" fmla="*/ 0 h 477"/>
                <a:gd name="T86" fmla="*/ 1 w 588"/>
                <a:gd name="T87" fmla="*/ 0 h 477"/>
                <a:gd name="T88" fmla="*/ 1 w 588"/>
                <a:gd name="T89" fmla="*/ 0 h 477"/>
                <a:gd name="T90" fmla="*/ 1 w 588"/>
                <a:gd name="T91" fmla="*/ 0 h 477"/>
                <a:gd name="T92" fmla="*/ 1 w 588"/>
                <a:gd name="T93" fmla="*/ 0 h 477"/>
                <a:gd name="T94" fmla="*/ 1 w 588"/>
                <a:gd name="T95" fmla="*/ 0 h 477"/>
                <a:gd name="T96" fmla="*/ 1 w 588"/>
                <a:gd name="T97" fmla="*/ 0 h 477"/>
                <a:gd name="T98" fmla="*/ 1 w 588"/>
                <a:gd name="T99" fmla="*/ 0 h 477"/>
                <a:gd name="T100" fmla="*/ 1 w 588"/>
                <a:gd name="T101" fmla="*/ 0 h 477"/>
                <a:gd name="T102" fmla="*/ 1 w 588"/>
                <a:gd name="T103" fmla="*/ 0 h 477"/>
                <a:gd name="T104" fmla="*/ 1 w 588"/>
                <a:gd name="T105" fmla="*/ 0 h 477"/>
                <a:gd name="T106" fmla="*/ 1 w 588"/>
                <a:gd name="T107" fmla="*/ 0 h 477"/>
                <a:gd name="T108" fmla="*/ 1 w 588"/>
                <a:gd name="T109" fmla="*/ 0 h 477"/>
                <a:gd name="T110" fmla="*/ 1 w 588"/>
                <a:gd name="T111" fmla="*/ 0 h 477"/>
                <a:gd name="T112" fmla="*/ 1 w 588"/>
                <a:gd name="T113" fmla="*/ 0 h 477"/>
                <a:gd name="T114" fmla="*/ 1 w 588"/>
                <a:gd name="T115" fmla="*/ 0 h 4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8"/>
                <a:gd name="T175" fmla="*/ 0 h 477"/>
                <a:gd name="T176" fmla="*/ 588 w 588"/>
                <a:gd name="T177" fmla="*/ 477 h 4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8" h="477">
                  <a:moveTo>
                    <a:pt x="132" y="463"/>
                  </a:moveTo>
                  <a:lnTo>
                    <a:pt x="122" y="467"/>
                  </a:lnTo>
                  <a:lnTo>
                    <a:pt x="114" y="470"/>
                  </a:lnTo>
                  <a:lnTo>
                    <a:pt x="105" y="474"/>
                  </a:lnTo>
                  <a:lnTo>
                    <a:pt x="97" y="476"/>
                  </a:lnTo>
                  <a:lnTo>
                    <a:pt x="90" y="477"/>
                  </a:lnTo>
                  <a:lnTo>
                    <a:pt x="83" y="476"/>
                  </a:lnTo>
                  <a:lnTo>
                    <a:pt x="78" y="473"/>
                  </a:lnTo>
                  <a:lnTo>
                    <a:pt x="72" y="467"/>
                  </a:lnTo>
                  <a:lnTo>
                    <a:pt x="76" y="465"/>
                  </a:lnTo>
                  <a:lnTo>
                    <a:pt x="81" y="463"/>
                  </a:lnTo>
                  <a:lnTo>
                    <a:pt x="86" y="461"/>
                  </a:lnTo>
                  <a:lnTo>
                    <a:pt x="90" y="459"/>
                  </a:lnTo>
                  <a:lnTo>
                    <a:pt x="94" y="458"/>
                  </a:lnTo>
                  <a:lnTo>
                    <a:pt x="98" y="455"/>
                  </a:lnTo>
                  <a:lnTo>
                    <a:pt x="103" y="454"/>
                  </a:lnTo>
                  <a:lnTo>
                    <a:pt x="107" y="452"/>
                  </a:lnTo>
                  <a:lnTo>
                    <a:pt x="103" y="452"/>
                  </a:lnTo>
                  <a:lnTo>
                    <a:pt x="97" y="453"/>
                  </a:lnTo>
                  <a:lnTo>
                    <a:pt x="92" y="454"/>
                  </a:lnTo>
                  <a:lnTo>
                    <a:pt x="87" y="457"/>
                  </a:lnTo>
                  <a:lnTo>
                    <a:pt x="82" y="458"/>
                  </a:lnTo>
                  <a:lnTo>
                    <a:pt x="78" y="460"/>
                  </a:lnTo>
                  <a:lnTo>
                    <a:pt x="73" y="461"/>
                  </a:lnTo>
                  <a:lnTo>
                    <a:pt x="68" y="462"/>
                  </a:lnTo>
                  <a:lnTo>
                    <a:pt x="67" y="459"/>
                  </a:lnTo>
                  <a:lnTo>
                    <a:pt x="65" y="455"/>
                  </a:lnTo>
                  <a:lnTo>
                    <a:pt x="64" y="453"/>
                  </a:lnTo>
                  <a:lnTo>
                    <a:pt x="61" y="450"/>
                  </a:lnTo>
                  <a:lnTo>
                    <a:pt x="65" y="448"/>
                  </a:lnTo>
                  <a:lnTo>
                    <a:pt x="72" y="446"/>
                  </a:lnTo>
                  <a:lnTo>
                    <a:pt x="80" y="443"/>
                  </a:lnTo>
                  <a:lnTo>
                    <a:pt x="90" y="438"/>
                  </a:lnTo>
                  <a:lnTo>
                    <a:pt x="98" y="435"/>
                  </a:lnTo>
                  <a:lnTo>
                    <a:pt x="106" y="430"/>
                  </a:lnTo>
                  <a:lnTo>
                    <a:pt x="112" y="427"/>
                  </a:lnTo>
                  <a:lnTo>
                    <a:pt x="114" y="423"/>
                  </a:lnTo>
                  <a:lnTo>
                    <a:pt x="107" y="427"/>
                  </a:lnTo>
                  <a:lnTo>
                    <a:pt x="101" y="430"/>
                  </a:lnTo>
                  <a:lnTo>
                    <a:pt x="94" y="432"/>
                  </a:lnTo>
                  <a:lnTo>
                    <a:pt x="87" y="436"/>
                  </a:lnTo>
                  <a:lnTo>
                    <a:pt x="80" y="438"/>
                  </a:lnTo>
                  <a:lnTo>
                    <a:pt x="73" y="440"/>
                  </a:lnTo>
                  <a:lnTo>
                    <a:pt x="66" y="443"/>
                  </a:lnTo>
                  <a:lnTo>
                    <a:pt x="59" y="445"/>
                  </a:lnTo>
                  <a:lnTo>
                    <a:pt x="58" y="443"/>
                  </a:lnTo>
                  <a:lnTo>
                    <a:pt x="57" y="439"/>
                  </a:lnTo>
                  <a:lnTo>
                    <a:pt x="54" y="437"/>
                  </a:lnTo>
                  <a:lnTo>
                    <a:pt x="53" y="435"/>
                  </a:lnTo>
                  <a:lnTo>
                    <a:pt x="58" y="432"/>
                  </a:lnTo>
                  <a:lnTo>
                    <a:pt x="66" y="429"/>
                  </a:lnTo>
                  <a:lnTo>
                    <a:pt x="75" y="425"/>
                  </a:lnTo>
                  <a:lnTo>
                    <a:pt x="86" y="420"/>
                  </a:lnTo>
                  <a:lnTo>
                    <a:pt x="96" y="415"/>
                  </a:lnTo>
                  <a:lnTo>
                    <a:pt x="104" y="410"/>
                  </a:lnTo>
                  <a:lnTo>
                    <a:pt x="111" y="406"/>
                  </a:lnTo>
                  <a:lnTo>
                    <a:pt x="113" y="402"/>
                  </a:lnTo>
                  <a:lnTo>
                    <a:pt x="105" y="406"/>
                  </a:lnTo>
                  <a:lnTo>
                    <a:pt x="97" y="409"/>
                  </a:lnTo>
                  <a:lnTo>
                    <a:pt x="89" y="413"/>
                  </a:lnTo>
                  <a:lnTo>
                    <a:pt x="81" y="416"/>
                  </a:lnTo>
                  <a:lnTo>
                    <a:pt x="74" y="420"/>
                  </a:lnTo>
                  <a:lnTo>
                    <a:pt x="66" y="423"/>
                  </a:lnTo>
                  <a:lnTo>
                    <a:pt x="58" y="427"/>
                  </a:lnTo>
                  <a:lnTo>
                    <a:pt x="51" y="430"/>
                  </a:lnTo>
                  <a:lnTo>
                    <a:pt x="49" y="425"/>
                  </a:lnTo>
                  <a:lnTo>
                    <a:pt x="46" y="421"/>
                  </a:lnTo>
                  <a:lnTo>
                    <a:pt x="45" y="417"/>
                  </a:lnTo>
                  <a:lnTo>
                    <a:pt x="43" y="413"/>
                  </a:lnTo>
                  <a:lnTo>
                    <a:pt x="49" y="410"/>
                  </a:lnTo>
                  <a:lnTo>
                    <a:pt x="53" y="408"/>
                  </a:lnTo>
                  <a:lnTo>
                    <a:pt x="59" y="405"/>
                  </a:lnTo>
                  <a:lnTo>
                    <a:pt x="64" y="402"/>
                  </a:lnTo>
                  <a:lnTo>
                    <a:pt x="69" y="400"/>
                  </a:lnTo>
                  <a:lnTo>
                    <a:pt x="74" y="398"/>
                  </a:lnTo>
                  <a:lnTo>
                    <a:pt x="80" y="395"/>
                  </a:lnTo>
                  <a:lnTo>
                    <a:pt x="84" y="393"/>
                  </a:lnTo>
                  <a:lnTo>
                    <a:pt x="84" y="392"/>
                  </a:lnTo>
                  <a:lnTo>
                    <a:pt x="84" y="391"/>
                  </a:lnTo>
                  <a:lnTo>
                    <a:pt x="86" y="391"/>
                  </a:lnTo>
                  <a:lnTo>
                    <a:pt x="80" y="393"/>
                  </a:lnTo>
                  <a:lnTo>
                    <a:pt x="74" y="395"/>
                  </a:lnTo>
                  <a:lnTo>
                    <a:pt x="68" y="398"/>
                  </a:lnTo>
                  <a:lnTo>
                    <a:pt x="64" y="399"/>
                  </a:lnTo>
                  <a:lnTo>
                    <a:pt x="58" y="401"/>
                  </a:lnTo>
                  <a:lnTo>
                    <a:pt x="52" y="404"/>
                  </a:lnTo>
                  <a:lnTo>
                    <a:pt x="46" y="405"/>
                  </a:lnTo>
                  <a:lnTo>
                    <a:pt x="41" y="407"/>
                  </a:lnTo>
                  <a:lnTo>
                    <a:pt x="39" y="404"/>
                  </a:lnTo>
                  <a:lnTo>
                    <a:pt x="38" y="399"/>
                  </a:lnTo>
                  <a:lnTo>
                    <a:pt x="37" y="395"/>
                  </a:lnTo>
                  <a:lnTo>
                    <a:pt x="36" y="392"/>
                  </a:lnTo>
                  <a:lnTo>
                    <a:pt x="39" y="390"/>
                  </a:lnTo>
                  <a:lnTo>
                    <a:pt x="48" y="385"/>
                  </a:lnTo>
                  <a:lnTo>
                    <a:pt x="57" y="381"/>
                  </a:lnTo>
                  <a:lnTo>
                    <a:pt x="67" y="376"/>
                  </a:lnTo>
                  <a:lnTo>
                    <a:pt x="78" y="370"/>
                  </a:lnTo>
                  <a:lnTo>
                    <a:pt x="88" y="366"/>
                  </a:lnTo>
                  <a:lnTo>
                    <a:pt x="95" y="362"/>
                  </a:lnTo>
                  <a:lnTo>
                    <a:pt x="99" y="360"/>
                  </a:lnTo>
                  <a:lnTo>
                    <a:pt x="90" y="362"/>
                  </a:lnTo>
                  <a:lnTo>
                    <a:pt x="82" y="366"/>
                  </a:lnTo>
                  <a:lnTo>
                    <a:pt x="73" y="369"/>
                  </a:lnTo>
                  <a:lnTo>
                    <a:pt x="65" y="372"/>
                  </a:lnTo>
                  <a:lnTo>
                    <a:pt x="57" y="376"/>
                  </a:lnTo>
                  <a:lnTo>
                    <a:pt x="49" y="378"/>
                  </a:lnTo>
                  <a:lnTo>
                    <a:pt x="41" y="382"/>
                  </a:lnTo>
                  <a:lnTo>
                    <a:pt x="33" y="385"/>
                  </a:lnTo>
                  <a:lnTo>
                    <a:pt x="31" y="382"/>
                  </a:lnTo>
                  <a:lnTo>
                    <a:pt x="30" y="377"/>
                  </a:lnTo>
                  <a:lnTo>
                    <a:pt x="28" y="374"/>
                  </a:lnTo>
                  <a:lnTo>
                    <a:pt x="27" y="370"/>
                  </a:lnTo>
                  <a:lnTo>
                    <a:pt x="35" y="367"/>
                  </a:lnTo>
                  <a:lnTo>
                    <a:pt x="43" y="363"/>
                  </a:lnTo>
                  <a:lnTo>
                    <a:pt x="51" y="359"/>
                  </a:lnTo>
                  <a:lnTo>
                    <a:pt x="60" y="355"/>
                  </a:lnTo>
                  <a:lnTo>
                    <a:pt x="68" y="351"/>
                  </a:lnTo>
                  <a:lnTo>
                    <a:pt x="76" y="346"/>
                  </a:lnTo>
                  <a:lnTo>
                    <a:pt x="84" y="341"/>
                  </a:lnTo>
                  <a:lnTo>
                    <a:pt x="92" y="337"/>
                  </a:lnTo>
                  <a:lnTo>
                    <a:pt x="84" y="340"/>
                  </a:lnTo>
                  <a:lnTo>
                    <a:pt x="76" y="344"/>
                  </a:lnTo>
                  <a:lnTo>
                    <a:pt x="68" y="347"/>
                  </a:lnTo>
                  <a:lnTo>
                    <a:pt x="59" y="349"/>
                  </a:lnTo>
                  <a:lnTo>
                    <a:pt x="51" y="353"/>
                  </a:lnTo>
                  <a:lnTo>
                    <a:pt x="43" y="356"/>
                  </a:lnTo>
                  <a:lnTo>
                    <a:pt x="34" y="360"/>
                  </a:lnTo>
                  <a:lnTo>
                    <a:pt x="26" y="363"/>
                  </a:lnTo>
                  <a:lnTo>
                    <a:pt x="24" y="360"/>
                  </a:lnTo>
                  <a:lnTo>
                    <a:pt x="23" y="355"/>
                  </a:lnTo>
                  <a:lnTo>
                    <a:pt x="22" y="352"/>
                  </a:lnTo>
                  <a:lnTo>
                    <a:pt x="21" y="347"/>
                  </a:lnTo>
                  <a:lnTo>
                    <a:pt x="29" y="341"/>
                  </a:lnTo>
                  <a:lnTo>
                    <a:pt x="38" y="336"/>
                  </a:lnTo>
                  <a:lnTo>
                    <a:pt x="51" y="331"/>
                  </a:lnTo>
                  <a:lnTo>
                    <a:pt x="64" y="326"/>
                  </a:lnTo>
                  <a:lnTo>
                    <a:pt x="76" y="322"/>
                  </a:lnTo>
                  <a:lnTo>
                    <a:pt x="89" y="317"/>
                  </a:lnTo>
                  <a:lnTo>
                    <a:pt x="101" y="310"/>
                  </a:lnTo>
                  <a:lnTo>
                    <a:pt x="110" y="302"/>
                  </a:lnTo>
                  <a:lnTo>
                    <a:pt x="89" y="311"/>
                  </a:lnTo>
                  <a:lnTo>
                    <a:pt x="73" y="317"/>
                  </a:lnTo>
                  <a:lnTo>
                    <a:pt x="60" y="323"/>
                  </a:lnTo>
                  <a:lnTo>
                    <a:pt x="51" y="326"/>
                  </a:lnTo>
                  <a:lnTo>
                    <a:pt x="44" y="330"/>
                  </a:lnTo>
                  <a:lnTo>
                    <a:pt x="37" y="332"/>
                  </a:lnTo>
                  <a:lnTo>
                    <a:pt x="30" y="334"/>
                  </a:lnTo>
                  <a:lnTo>
                    <a:pt x="22" y="338"/>
                  </a:lnTo>
                  <a:lnTo>
                    <a:pt x="21" y="332"/>
                  </a:lnTo>
                  <a:lnTo>
                    <a:pt x="22" y="328"/>
                  </a:lnTo>
                  <a:lnTo>
                    <a:pt x="23" y="322"/>
                  </a:lnTo>
                  <a:lnTo>
                    <a:pt x="24" y="317"/>
                  </a:lnTo>
                  <a:lnTo>
                    <a:pt x="31" y="314"/>
                  </a:lnTo>
                  <a:lnTo>
                    <a:pt x="41" y="311"/>
                  </a:lnTo>
                  <a:lnTo>
                    <a:pt x="49" y="308"/>
                  </a:lnTo>
                  <a:lnTo>
                    <a:pt x="58" y="303"/>
                  </a:lnTo>
                  <a:lnTo>
                    <a:pt x="67" y="300"/>
                  </a:lnTo>
                  <a:lnTo>
                    <a:pt x="76" y="295"/>
                  </a:lnTo>
                  <a:lnTo>
                    <a:pt x="84" y="291"/>
                  </a:lnTo>
                  <a:lnTo>
                    <a:pt x="91" y="286"/>
                  </a:lnTo>
                  <a:lnTo>
                    <a:pt x="84" y="286"/>
                  </a:lnTo>
                  <a:lnTo>
                    <a:pt x="76" y="288"/>
                  </a:lnTo>
                  <a:lnTo>
                    <a:pt x="66" y="292"/>
                  </a:lnTo>
                  <a:lnTo>
                    <a:pt x="56" y="296"/>
                  </a:lnTo>
                  <a:lnTo>
                    <a:pt x="45" y="301"/>
                  </a:lnTo>
                  <a:lnTo>
                    <a:pt x="36" y="305"/>
                  </a:lnTo>
                  <a:lnTo>
                    <a:pt x="28" y="309"/>
                  </a:lnTo>
                  <a:lnTo>
                    <a:pt x="22" y="311"/>
                  </a:lnTo>
                  <a:lnTo>
                    <a:pt x="21" y="307"/>
                  </a:lnTo>
                  <a:lnTo>
                    <a:pt x="20" y="303"/>
                  </a:lnTo>
                  <a:lnTo>
                    <a:pt x="19" y="300"/>
                  </a:lnTo>
                  <a:lnTo>
                    <a:pt x="18" y="296"/>
                  </a:lnTo>
                  <a:lnTo>
                    <a:pt x="24" y="291"/>
                  </a:lnTo>
                  <a:lnTo>
                    <a:pt x="33" y="285"/>
                  </a:lnTo>
                  <a:lnTo>
                    <a:pt x="41" y="281"/>
                  </a:lnTo>
                  <a:lnTo>
                    <a:pt x="50" y="278"/>
                  </a:lnTo>
                  <a:lnTo>
                    <a:pt x="59" y="275"/>
                  </a:lnTo>
                  <a:lnTo>
                    <a:pt x="69" y="270"/>
                  </a:lnTo>
                  <a:lnTo>
                    <a:pt x="79" y="266"/>
                  </a:lnTo>
                  <a:lnTo>
                    <a:pt x="87" y="261"/>
                  </a:lnTo>
                  <a:lnTo>
                    <a:pt x="78" y="264"/>
                  </a:lnTo>
                  <a:lnTo>
                    <a:pt x="68" y="266"/>
                  </a:lnTo>
                  <a:lnTo>
                    <a:pt x="60" y="270"/>
                  </a:lnTo>
                  <a:lnTo>
                    <a:pt x="51" y="273"/>
                  </a:lnTo>
                  <a:lnTo>
                    <a:pt x="43" y="277"/>
                  </a:lnTo>
                  <a:lnTo>
                    <a:pt x="34" y="280"/>
                  </a:lnTo>
                  <a:lnTo>
                    <a:pt x="26" y="284"/>
                  </a:lnTo>
                  <a:lnTo>
                    <a:pt x="16" y="287"/>
                  </a:lnTo>
                  <a:lnTo>
                    <a:pt x="13" y="281"/>
                  </a:lnTo>
                  <a:lnTo>
                    <a:pt x="12" y="277"/>
                  </a:lnTo>
                  <a:lnTo>
                    <a:pt x="11" y="275"/>
                  </a:lnTo>
                  <a:lnTo>
                    <a:pt x="11" y="271"/>
                  </a:lnTo>
                  <a:lnTo>
                    <a:pt x="16" y="269"/>
                  </a:lnTo>
                  <a:lnTo>
                    <a:pt x="24" y="266"/>
                  </a:lnTo>
                  <a:lnTo>
                    <a:pt x="34" y="263"/>
                  </a:lnTo>
                  <a:lnTo>
                    <a:pt x="44" y="258"/>
                  </a:lnTo>
                  <a:lnTo>
                    <a:pt x="54" y="255"/>
                  </a:lnTo>
                  <a:lnTo>
                    <a:pt x="64" y="250"/>
                  </a:lnTo>
                  <a:lnTo>
                    <a:pt x="71" y="246"/>
                  </a:lnTo>
                  <a:lnTo>
                    <a:pt x="75" y="242"/>
                  </a:lnTo>
                  <a:lnTo>
                    <a:pt x="67" y="245"/>
                  </a:lnTo>
                  <a:lnTo>
                    <a:pt x="59" y="248"/>
                  </a:lnTo>
                  <a:lnTo>
                    <a:pt x="50" y="250"/>
                  </a:lnTo>
                  <a:lnTo>
                    <a:pt x="42" y="254"/>
                  </a:lnTo>
                  <a:lnTo>
                    <a:pt x="33" y="256"/>
                  </a:lnTo>
                  <a:lnTo>
                    <a:pt x="24" y="260"/>
                  </a:lnTo>
                  <a:lnTo>
                    <a:pt x="15" y="262"/>
                  </a:lnTo>
                  <a:lnTo>
                    <a:pt x="7" y="265"/>
                  </a:lnTo>
                  <a:lnTo>
                    <a:pt x="6" y="262"/>
                  </a:lnTo>
                  <a:lnTo>
                    <a:pt x="5" y="258"/>
                  </a:lnTo>
                  <a:lnTo>
                    <a:pt x="4" y="255"/>
                  </a:lnTo>
                  <a:lnTo>
                    <a:pt x="3" y="252"/>
                  </a:lnTo>
                  <a:lnTo>
                    <a:pt x="8" y="249"/>
                  </a:lnTo>
                  <a:lnTo>
                    <a:pt x="15" y="247"/>
                  </a:lnTo>
                  <a:lnTo>
                    <a:pt x="24" y="242"/>
                  </a:lnTo>
                  <a:lnTo>
                    <a:pt x="34" y="239"/>
                  </a:lnTo>
                  <a:lnTo>
                    <a:pt x="44" y="234"/>
                  </a:lnTo>
                  <a:lnTo>
                    <a:pt x="52" y="231"/>
                  </a:lnTo>
                  <a:lnTo>
                    <a:pt x="59" y="226"/>
                  </a:lnTo>
                  <a:lnTo>
                    <a:pt x="64" y="223"/>
                  </a:lnTo>
                  <a:lnTo>
                    <a:pt x="63" y="223"/>
                  </a:lnTo>
                  <a:lnTo>
                    <a:pt x="60" y="223"/>
                  </a:lnTo>
                  <a:lnTo>
                    <a:pt x="57" y="224"/>
                  </a:lnTo>
                  <a:lnTo>
                    <a:pt x="52" y="225"/>
                  </a:lnTo>
                  <a:lnTo>
                    <a:pt x="45" y="228"/>
                  </a:lnTo>
                  <a:lnTo>
                    <a:pt x="35" y="232"/>
                  </a:lnTo>
                  <a:lnTo>
                    <a:pt x="21" y="238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" y="225"/>
                  </a:lnTo>
                  <a:lnTo>
                    <a:pt x="6" y="219"/>
                  </a:lnTo>
                  <a:lnTo>
                    <a:pt x="15" y="212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8" y="215"/>
                  </a:lnTo>
                  <a:lnTo>
                    <a:pt x="22" y="214"/>
                  </a:lnTo>
                  <a:lnTo>
                    <a:pt x="27" y="211"/>
                  </a:lnTo>
                  <a:lnTo>
                    <a:pt x="31" y="209"/>
                  </a:lnTo>
                  <a:lnTo>
                    <a:pt x="38" y="207"/>
                  </a:lnTo>
                  <a:lnTo>
                    <a:pt x="48" y="202"/>
                  </a:lnTo>
                  <a:lnTo>
                    <a:pt x="59" y="197"/>
                  </a:lnTo>
                  <a:lnTo>
                    <a:pt x="74" y="190"/>
                  </a:lnTo>
                  <a:lnTo>
                    <a:pt x="92" y="182"/>
                  </a:lnTo>
                  <a:lnTo>
                    <a:pt x="113" y="172"/>
                  </a:lnTo>
                  <a:lnTo>
                    <a:pt x="134" y="162"/>
                  </a:lnTo>
                  <a:lnTo>
                    <a:pt x="156" y="152"/>
                  </a:lnTo>
                  <a:lnTo>
                    <a:pt x="177" y="142"/>
                  </a:lnTo>
                  <a:lnTo>
                    <a:pt x="197" y="132"/>
                  </a:lnTo>
                  <a:lnTo>
                    <a:pt x="219" y="121"/>
                  </a:lnTo>
                  <a:lnTo>
                    <a:pt x="240" y="112"/>
                  </a:lnTo>
                  <a:lnTo>
                    <a:pt x="262" y="102"/>
                  </a:lnTo>
                  <a:lnTo>
                    <a:pt x="283" y="91"/>
                  </a:lnTo>
                  <a:lnTo>
                    <a:pt x="305" y="82"/>
                  </a:lnTo>
                  <a:lnTo>
                    <a:pt x="325" y="72"/>
                  </a:lnTo>
                  <a:lnTo>
                    <a:pt x="347" y="61"/>
                  </a:lnTo>
                  <a:lnTo>
                    <a:pt x="368" y="51"/>
                  </a:lnTo>
                  <a:lnTo>
                    <a:pt x="390" y="42"/>
                  </a:lnTo>
                  <a:lnTo>
                    <a:pt x="411" y="32"/>
                  </a:lnTo>
                  <a:lnTo>
                    <a:pt x="432" y="21"/>
                  </a:lnTo>
                  <a:lnTo>
                    <a:pt x="432" y="20"/>
                  </a:lnTo>
                  <a:lnTo>
                    <a:pt x="434" y="19"/>
                  </a:lnTo>
                  <a:lnTo>
                    <a:pt x="435" y="18"/>
                  </a:lnTo>
                  <a:lnTo>
                    <a:pt x="432" y="12"/>
                  </a:lnTo>
                  <a:lnTo>
                    <a:pt x="431" y="10"/>
                  </a:lnTo>
                  <a:lnTo>
                    <a:pt x="429" y="10"/>
                  </a:lnTo>
                  <a:lnTo>
                    <a:pt x="424" y="10"/>
                  </a:lnTo>
                  <a:lnTo>
                    <a:pt x="426" y="11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6" y="15"/>
                  </a:lnTo>
                  <a:lnTo>
                    <a:pt x="422" y="17"/>
                  </a:lnTo>
                  <a:lnTo>
                    <a:pt x="420" y="18"/>
                  </a:lnTo>
                  <a:lnTo>
                    <a:pt x="416" y="20"/>
                  </a:lnTo>
                  <a:lnTo>
                    <a:pt x="413" y="21"/>
                  </a:lnTo>
                  <a:lnTo>
                    <a:pt x="413" y="18"/>
                  </a:lnTo>
                  <a:lnTo>
                    <a:pt x="412" y="14"/>
                  </a:lnTo>
                  <a:lnTo>
                    <a:pt x="412" y="11"/>
                  </a:lnTo>
                  <a:lnTo>
                    <a:pt x="411" y="5"/>
                  </a:lnTo>
                  <a:lnTo>
                    <a:pt x="417" y="4"/>
                  </a:lnTo>
                  <a:lnTo>
                    <a:pt x="424" y="3"/>
                  </a:lnTo>
                  <a:lnTo>
                    <a:pt x="432" y="2"/>
                  </a:lnTo>
                  <a:lnTo>
                    <a:pt x="441" y="0"/>
                  </a:lnTo>
                  <a:lnTo>
                    <a:pt x="447" y="2"/>
                  </a:lnTo>
                  <a:lnTo>
                    <a:pt x="454" y="4"/>
                  </a:lnTo>
                  <a:lnTo>
                    <a:pt x="461" y="9"/>
                  </a:lnTo>
                  <a:lnTo>
                    <a:pt x="466" y="14"/>
                  </a:lnTo>
                  <a:lnTo>
                    <a:pt x="462" y="18"/>
                  </a:lnTo>
                  <a:lnTo>
                    <a:pt x="457" y="23"/>
                  </a:lnTo>
                  <a:lnTo>
                    <a:pt x="450" y="30"/>
                  </a:lnTo>
                  <a:lnTo>
                    <a:pt x="446" y="34"/>
                  </a:lnTo>
                  <a:lnTo>
                    <a:pt x="454" y="30"/>
                  </a:lnTo>
                  <a:lnTo>
                    <a:pt x="459" y="28"/>
                  </a:lnTo>
                  <a:lnTo>
                    <a:pt x="464" y="26"/>
                  </a:lnTo>
                  <a:lnTo>
                    <a:pt x="469" y="22"/>
                  </a:lnTo>
                  <a:lnTo>
                    <a:pt x="469" y="23"/>
                  </a:lnTo>
                  <a:lnTo>
                    <a:pt x="470" y="25"/>
                  </a:lnTo>
                  <a:lnTo>
                    <a:pt x="470" y="27"/>
                  </a:lnTo>
                  <a:lnTo>
                    <a:pt x="470" y="28"/>
                  </a:lnTo>
                  <a:lnTo>
                    <a:pt x="465" y="33"/>
                  </a:lnTo>
                  <a:lnTo>
                    <a:pt x="460" y="37"/>
                  </a:lnTo>
                  <a:lnTo>
                    <a:pt x="454" y="41"/>
                  </a:lnTo>
                  <a:lnTo>
                    <a:pt x="449" y="45"/>
                  </a:lnTo>
                  <a:lnTo>
                    <a:pt x="443" y="49"/>
                  </a:lnTo>
                  <a:lnTo>
                    <a:pt x="437" y="52"/>
                  </a:lnTo>
                  <a:lnTo>
                    <a:pt x="432" y="56"/>
                  </a:lnTo>
                  <a:lnTo>
                    <a:pt x="427" y="59"/>
                  </a:lnTo>
                  <a:lnTo>
                    <a:pt x="427" y="60"/>
                  </a:lnTo>
                  <a:lnTo>
                    <a:pt x="432" y="58"/>
                  </a:lnTo>
                  <a:lnTo>
                    <a:pt x="438" y="56"/>
                  </a:lnTo>
                  <a:lnTo>
                    <a:pt x="444" y="52"/>
                  </a:lnTo>
                  <a:lnTo>
                    <a:pt x="450" y="49"/>
                  </a:lnTo>
                  <a:lnTo>
                    <a:pt x="455" y="45"/>
                  </a:lnTo>
                  <a:lnTo>
                    <a:pt x="461" y="42"/>
                  </a:lnTo>
                  <a:lnTo>
                    <a:pt x="468" y="38"/>
                  </a:lnTo>
                  <a:lnTo>
                    <a:pt x="474" y="35"/>
                  </a:lnTo>
                  <a:lnTo>
                    <a:pt x="474" y="37"/>
                  </a:lnTo>
                  <a:lnTo>
                    <a:pt x="475" y="40"/>
                  </a:lnTo>
                  <a:lnTo>
                    <a:pt x="475" y="41"/>
                  </a:lnTo>
                  <a:lnTo>
                    <a:pt x="476" y="43"/>
                  </a:lnTo>
                  <a:lnTo>
                    <a:pt x="472" y="48"/>
                  </a:lnTo>
                  <a:lnTo>
                    <a:pt x="466" y="51"/>
                  </a:lnTo>
                  <a:lnTo>
                    <a:pt x="460" y="56"/>
                  </a:lnTo>
                  <a:lnTo>
                    <a:pt x="455" y="59"/>
                  </a:lnTo>
                  <a:lnTo>
                    <a:pt x="450" y="63"/>
                  </a:lnTo>
                  <a:lnTo>
                    <a:pt x="446" y="66"/>
                  </a:lnTo>
                  <a:lnTo>
                    <a:pt x="442" y="70"/>
                  </a:lnTo>
                  <a:lnTo>
                    <a:pt x="439" y="73"/>
                  </a:lnTo>
                  <a:lnTo>
                    <a:pt x="444" y="71"/>
                  </a:lnTo>
                  <a:lnTo>
                    <a:pt x="449" y="68"/>
                  </a:lnTo>
                  <a:lnTo>
                    <a:pt x="453" y="66"/>
                  </a:lnTo>
                  <a:lnTo>
                    <a:pt x="458" y="63"/>
                  </a:lnTo>
                  <a:lnTo>
                    <a:pt x="462" y="60"/>
                  </a:lnTo>
                  <a:lnTo>
                    <a:pt x="468" y="58"/>
                  </a:lnTo>
                  <a:lnTo>
                    <a:pt x="473" y="56"/>
                  </a:lnTo>
                  <a:lnTo>
                    <a:pt x="479" y="53"/>
                  </a:lnTo>
                  <a:lnTo>
                    <a:pt x="481" y="56"/>
                  </a:lnTo>
                  <a:lnTo>
                    <a:pt x="482" y="58"/>
                  </a:lnTo>
                  <a:lnTo>
                    <a:pt x="482" y="61"/>
                  </a:lnTo>
                  <a:lnTo>
                    <a:pt x="483" y="67"/>
                  </a:lnTo>
                  <a:lnTo>
                    <a:pt x="462" y="80"/>
                  </a:lnTo>
                  <a:lnTo>
                    <a:pt x="447" y="90"/>
                  </a:lnTo>
                  <a:lnTo>
                    <a:pt x="436" y="97"/>
                  </a:lnTo>
                  <a:lnTo>
                    <a:pt x="429" y="102"/>
                  </a:lnTo>
                  <a:lnTo>
                    <a:pt x="424" y="105"/>
                  </a:lnTo>
                  <a:lnTo>
                    <a:pt x="421" y="106"/>
                  </a:lnTo>
                  <a:lnTo>
                    <a:pt x="420" y="108"/>
                  </a:lnTo>
                  <a:lnTo>
                    <a:pt x="420" y="109"/>
                  </a:lnTo>
                  <a:lnTo>
                    <a:pt x="428" y="105"/>
                  </a:lnTo>
                  <a:lnTo>
                    <a:pt x="437" y="101"/>
                  </a:lnTo>
                  <a:lnTo>
                    <a:pt x="445" y="96"/>
                  </a:lnTo>
                  <a:lnTo>
                    <a:pt x="453" y="91"/>
                  </a:lnTo>
                  <a:lnTo>
                    <a:pt x="461" y="86"/>
                  </a:lnTo>
                  <a:lnTo>
                    <a:pt x="469" y="82"/>
                  </a:lnTo>
                  <a:lnTo>
                    <a:pt x="477" y="78"/>
                  </a:lnTo>
                  <a:lnTo>
                    <a:pt x="487" y="74"/>
                  </a:lnTo>
                  <a:lnTo>
                    <a:pt x="488" y="76"/>
                  </a:lnTo>
                  <a:lnTo>
                    <a:pt x="489" y="80"/>
                  </a:lnTo>
                  <a:lnTo>
                    <a:pt x="490" y="83"/>
                  </a:lnTo>
                  <a:lnTo>
                    <a:pt x="491" y="86"/>
                  </a:lnTo>
                  <a:lnTo>
                    <a:pt x="489" y="89"/>
                  </a:lnTo>
                  <a:lnTo>
                    <a:pt x="484" y="94"/>
                  </a:lnTo>
                  <a:lnTo>
                    <a:pt x="479" y="97"/>
                  </a:lnTo>
                  <a:lnTo>
                    <a:pt x="472" y="101"/>
                  </a:lnTo>
                  <a:lnTo>
                    <a:pt x="465" y="105"/>
                  </a:lnTo>
                  <a:lnTo>
                    <a:pt x="458" y="108"/>
                  </a:lnTo>
                  <a:lnTo>
                    <a:pt x="452" y="110"/>
                  </a:lnTo>
                  <a:lnTo>
                    <a:pt x="449" y="112"/>
                  </a:lnTo>
                  <a:lnTo>
                    <a:pt x="450" y="113"/>
                  </a:lnTo>
                  <a:lnTo>
                    <a:pt x="451" y="114"/>
                  </a:lnTo>
                  <a:lnTo>
                    <a:pt x="459" y="110"/>
                  </a:lnTo>
                  <a:lnTo>
                    <a:pt x="467" y="105"/>
                  </a:lnTo>
                  <a:lnTo>
                    <a:pt x="474" y="102"/>
                  </a:lnTo>
                  <a:lnTo>
                    <a:pt x="481" y="98"/>
                  </a:lnTo>
                  <a:lnTo>
                    <a:pt x="488" y="96"/>
                  </a:lnTo>
                  <a:lnTo>
                    <a:pt x="495" y="95"/>
                  </a:lnTo>
                  <a:lnTo>
                    <a:pt x="503" y="96"/>
                  </a:lnTo>
                  <a:lnTo>
                    <a:pt x="512" y="98"/>
                  </a:lnTo>
                  <a:lnTo>
                    <a:pt x="510" y="102"/>
                  </a:lnTo>
                  <a:lnTo>
                    <a:pt x="505" y="104"/>
                  </a:lnTo>
                  <a:lnTo>
                    <a:pt x="497" y="111"/>
                  </a:lnTo>
                  <a:lnTo>
                    <a:pt x="480" y="121"/>
                  </a:lnTo>
                  <a:lnTo>
                    <a:pt x="480" y="123"/>
                  </a:lnTo>
                  <a:lnTo>
                    <a:pt x="480" y="124"/>
                  </a:lnTo>
                  <a:lnTo>
                    <a:pt x="482" y="123"/>
                  </a:lnTo>
                  <a:lnTo>
                    <a:pt x="485" y="121"/>
                  </a:lnTo>
                  <a:lnTo>
                    <a:pt x="488" y="120"/>
                  </a:lnTo>
                  <a:lnTo>
                    <a:pt x="491" y="118"/>
                  </a:lnTo>
                  <a:lnTo>
                    <a:pt x="496" y="116"/>
                  </a:lnTo>
                  <a:lnTo>
                    <a:pt x="502" y="113"/>
                  </a:lnTo>
                  <a:lnTo>
                    <a:pt x="510" y="109"/>
                  </a:lnTo>
                  <a:lnTo>
                    <a:pt x="521" y="103"/>
                  </a:lnTo>
                  <a:lnTo>
                    <a:pt x="523" y="105"/>
                  </a:lnTo>
                  <a:lnTo>
                    <a:pt x="525" y="108"/>
                  </a:lnTo>
                  <a:lnTo>
                    <a:pt x="527" y="110"/>
                  </a:lnTo>
                  <a:lnTo>
                    <a:pt x="529" y="112"/>
                  </a:lnTo>
                  <a:lnTo>
                    <a:pt x="529" y="113"/>
                  </a:lnTo>
                  <a:lnTo>
                    <a:pt x="528" y="114"/>
                  </a:lnTo>
                  <a:lnTo>
                    <a:pt x="526" y="116"/>
                  </a:lnTo>
                  <a:lnTo>
                    <a:pt x="522" y="118"/>
                  </a:lnTo>
                  <a:lnTo>
                    <a:pt x="517" y="123"/>
                  </a:lnTo>
                  <a:lnTo>
                    <a:pt x="507" y="128"/>
                  </a:lnTo>
                  <a:lnTo>
                    <a:pt x="496" y="136"/>
                  </a:lnTo>
                  <a:lnTo>
                    <a:pt x="480" y="148"/>
                  </a:lnTo>
                  <a:lnTo>
                    <a:pt x="480" y="149"/>
                  </a:lnTo>
                  <a:lnTo>
                    <a:pt x="480" y="150"/>
                  </a:lnTo>
                  <a:lnTo>
                    <a:pt x="485" y="147"/>
                  </a:lnTo>
                  <a:lnTo>
                    <a:pt x="492" y="144"/>
                  </a:lnTo>
                  <a:lnTo>
                    <a:pt x="498" y="140"/>
                  </a:lnTo>
                  <a:lnTo>
                    <a:pt x="505" y="136"/>
                  </a:lnTo>
                  <a:lnTo>
                    <a:pt x="512" y="132"/>
                  </a:lnTo>
                  <a:lnTo>
                    <a:pt x="519" y="127"/>
                  </a:lnTo>
                  <a:lnTo>
                    <a:pt x="526" y="123"/>
                  </a:lnTo>
                  <a:lnTo>
                    <a:pt x="533" y="119"/>
                  </a:lnTo>
                  <a:lnTo>
                    <a:pt x="535" y="121"/>
                  </a:lnTo>
                  <a:lnTo>
                    <a:pt x="536" y="124"/>
                  </a:lnTo>
                  <a:lnTo>
                    <a:pt x="537" y="127"/>
                  </a:lnTo>
                  <a:lnTo>
                    <a:pt x="540" y="133"/>
                  </a:lnTo>
                  <a:lnTo>
                    <a:pt x="527" y="142"/>
                  </a:lnTo>
                  <a:lnTo>
                    <a:pt x="518" y="148"/>
                  </a:lnTo>
                  <a:lnTo>
                    <a:pt x="512" y="152"/>
                  </a:lnTo>
                  <a:lnTo>
                    <a:pt x="507" y="156"/>
                  </a:lnTo>
                  <a:lnTo>
                    <a:pt x="504" y="158"/>
                  </a:lnTo>
                  <a:lnTo>
                    <a:pt x="503" y="159"/>
                  </a:lnTo>
                  <a:lnTo>
                    <a:pt x="502" y="161"/>
                  </a:lnTo>
                  <a:lnTo>
                    <a:pt x="500" y="162"/>
                  </a:lnTo>
                  <a:lnTo>
                    <a:pt x="505" y="159"/>
                  </a:lnTo>
                  <a:lnTo>
                    <a:pt x="511" y="157"/>
                  </a:lnTo>
                  <a:lnTo>
                    <a:pt x="518" y="154"/>
                  </a:lnTo>
                  <a:lnTo>
                    <a:pt x="523" y="150"/>
                  </a:lnTo>
                  <a:lnTo>
                    <a:pt x="530" y="147"/>
                  </a:lnTo>
                  <a:lnTo>
                    <a:pt x="536" y="143"/>
                  </a:lnTo>
                  <a:lnTo>
                    <a:pt x="541" y="141"/>
                  </a:lnTo>
                  <a:lnTo>
                    <a:pt x="543" y="140"/>
                  </a:lnTo>
                  <a:lnTo>
                    <a:pt x="544" y="143"/>
                  </a:lnTo>
                  <a:lnTo>
                    <a:pt x="547" y="147"/>
                  </a:lnTo>
                  <a:lnTo>
                    <a:pt x="548" y="150"/>
                  </a:lnTo>
                  <a:lnTo>
                    <a:pt x="549" y="154"/>
                  </a:lnTo>
                  <a:lnTo>
                    <a:pt x="541" y="158"/>
                  </a:lnTo>
                  <a:lnTo>
                    <a:pt x="533" y="163"/>
                  </a:lnTo>
                  <a:lnTo>
                    <a:pt x="525" y="167"/>
                  </a:lnTo>
                  <a:lnTo>
                    <a:pt x="517" y="173"/>
                  </a:lnTo>
                  <a:lnTo>
                    <a:pt x="508" y="178"/>
                  </a:lnTo>
                  <a:lnTo>
                    <a:pt x="502" y="182"/>
                  </a:lnTo>
                  <a:lnTo>
                    <a:pt x="494" y="188"/>
                  </a:lnTo>
                  <a:lnTo>
                    <a:pt x="485" y="193"/>
                  </a:lnTo>
                  <a:lnTo>
                    <a:pt x="485" y="194"/>
                  </a:lnTo>
                  <a:lnTo>
                    <a:pt x="487" y="194"/>
                  </a:lnTo>
                  <a:lnTo>
                    <a:pt x="487" y="195"/>
                  </a:lnTo>
                  <a:lnTo>
                    <a:pt x="487" y="196"/>
                  </a:lnTo>
                  <a:lnTo>
                    <a:pt x="505" y="185"/>
                  </a:lnTo>
                  <a:lnTo>
                    <a:pt x="518" y="177"/>
                  </a:lnTo>
                  <a:lnTo>
                    <a:pt x="528" y="171"/>
                  </a:lnTo>
                  <a:lnTo>
                    <a:pt x="535" y="166"/>
                  </a:lnTo>
                  <a:lnTo>
                    <a:pt x="541" y="164"/>
                  </a:lnTo>
                  <a:lnTo>
                    <a:pt x="544" y="162"/>
                  </a:lnTo>
                  <a:lnTo>
                    <a:pt x="548" y="161"/>
                  </a:lnTo>
                  <a:lnTo>
                    <a:pt x="551" y="159"/>
                  </a:lnTo>
                  <a:lnTo>
                    <a:pt x="552" y="162"/>
                  </a:lnTo>
                  <a:lnTo>
                    <a:pt x="555" y="165"/>
                  </a:lnTo>
                  <a:lnTo>
                    <a:pt x="556" y="169"/>
                  </a:lnTo>
                  <a:lnTo>
                    <a:pt x="557" y="172"/>
                  </a:lnTo>
                  <a:lnTo>
                    <a:pt x="552" y="176"/>
                  </a:lnTo>
                  <a:lnTo>
                    <a:pt x="547" y="180"/>
                  </a:lnTo>
                  <a:lnTo>
                    <a:pt x="540" y="186"/>
                  </a:lnTo>
                  <a:lnTo>
                    <a:pt x="533" y="190"/>
                  </a:lnTo>
                  <a:lnTo>
                    <a:pt x="526" y="195"/>
                  </a:lnTo>
                  <a:lnTo>
                    <a:pt x="521" y="199"/>
                  </a:lnTo>
                  <a:lnTo>
                    <a:pt x="517" y="202"/>
                  </a:lnTo>
                  <a:lnTo>
                    <a:pt x="515" y="204"/>
                  </a:lnTo>
                  <a:lnTo>
                    <a:pt x="521" y="202"/>
                  </a:lnTo>
                  <a:lnTo>
                    <a:pt x="525" y="200"/>
                  </a:lnTo>
                  <a:lnTo>
                    <a:pt x="529" y="197"/>
                  </a:lnTo>
                  <a:lnTo>
                    <a:pt x="533" y="195"/>
                  </a:lnTo>
                  <a:lnTo>
                    <a:pt x="537" y="193"/>
                  </a:lnTo>
                  <a:lnTo>
                    <a:pt x="543" y="189"/>
                  </a:lnTo>
                  <a:lnTo>
                    <a:pt x="551" y="186"/>
                  </a:lnTo>
                  <a:lnTo>
                    <a:pt x="560" y="180"/>
                  </a:lnTo>
                  <a:lnTo>
                    <a:pt x="562" y="182"/>
                  </a:lnTo>
                  <a:lnTo>
                    <a:pt x="563" y="185"/>
                  </a:lnTo>
                  <a:lnTo>
                    <a:pt x="564" y="187"/>
                  </a:lnTo>
                  <a:lnTo>
                    <a:pt x="565" y="189"/>
                  </a:lnTo>
                  <a:lnTo>
                    <a:pt x="565" y="190"/>
                  </a:lnTo>
                  <a:lnTo>
                    <a:pt x="564" y="192"/>
                  </a:lnTo>
                  <a:lnTo>
                    <a:pt x="562" y="193"/>
                  </a:lnTo>
                  <a:lnTo>
                    <a:pt x="558" y="196"/>
                  </a:lnTo>
                  <a:lnTo>
                    <a:pt x="551" y="201"/>
                  </a:lnTo>
                  <a:lnTo>
                    <a:pt x="542" y="207"/>
                  </a:lnTo>
                  <a:lnTo>
                    <a:pt x="528" y="216"/>
                  </a:lnTo>
                  <a:lnTo>
                    <a:pt x="510" y="228"/>
                  </a:lnTo>
                  <a:lnTo>
                    <a:pt x="511" y="230"/>
                  </a:lnTo>
                  <a:lnTo>
                    <a:pt x="511" y="231"/>
                  </a:lnTo>
                  <a:lnTo>
                    <a:pt x="518" y="227"/>
                  </a:lnTo>
                  <a:lnTo>
                    <a:pt x="526" y="223"/>
                  </a:lnTo>
                  <a:lnTo>
                    <a:pt x="533" y="219"/>
                  </a:lnTo>
                  <a:lnTo>
                    <a:pt x="540" y="215"/>
                  </a:lnTo>
                  <a:lnTo>
                    <a:pt x="547" y="210"/>
                  </a:lnTo>
                  <a:lnTo>
                    <a:pt x="553" y="205"/>
                  </a:lnTo>
                  <a:lnTo>
                    <a:pt x="562" y="202"/>
                  </a:lnTo>
                  <a:lnTo>
                    <a:pt x="568" y="197"/>
                  </a:lnTo>
                  <a:lnTo>
                    <a:pt x="572" y="208"/>
                  </a:lnTo>
                  <a:lnTo>
                    <a:pt x="574" y="212"/>
                  </a:lnTo>
                  <a:lnTo>
                    <a:pt x="574" y="215"/>
                  </a:lnTo>
                  <a:lnTo>
                    <a:pt x="574" y="216"/>
                  </a:lnTo>
                  <a:lnTo>
                    <a:pt x="570" y="217"/>
                  </a:lnTo>
                  <a:lnTo>
                    <a:pt x="562" y="222"/>
                  </a:lnTo>
                  <a:lnTo>
                    <a:pt x="550" y="228"/>
                  </a:lnTo>
                  <a:lnTo>
                    <a:pt x="537" y="235"/>
                  </a:lnTo>
                  <a:lnTo>
                    <a:pt x="525" y="243"/>
                  </a:lnTo>
                  <a:lnTo>
                    <a:pt x="513" y="252"/>
                  </a:lnTo>
                  <a:lnTo>
                    <a:pt x="504" y="256"/>
                  </a:lnTo>
                  <a:lnTo>
                    <a:pt x="499" y="260"/>
                  </a:lnTo>
                  <a:lnTo>
                    <a:pt x="504" y="260"/>
                  </a:lnTo>
                  <a:lnTo>
                    <a:pt x="512" y="255"/>
                  </a:lnTo>
                  <a:lnTo>
                    <a:pt x="523" y="250"/>
                  </a:lnTo>
                  <a:lnTo>
                    <a:pt x="536" y="242"/>
                  </a:lnTo>
                  <a:lnTo>
                    <a:pt x="549" y="235"/>
                  </a:lnTo>
                  <a:lnTo>
                    <a:pt x="560" y="228"/>
                  </a:lnTo>
                  <a:lnTo>
                    <a:pt x="571" y="222"/>
                  </a:lnTo>
                  <a:lnTo>
                    <a:pt x="578" y="218"/>
                  </a:lnTo>
                  <a:lnTo>
                    <a:pt x="579" y="220"/>
                  </a:lnTo>
                  <a:lnTo>
                    <a:pt x="580" y="224"/>
                  </a:lnTo>
                  <a:lnTo>
                    <a:pt x="580" y="227"/>
                  </a:lnTo>
                  <a:lnTo>
                    <a:pt x="581" y="231"/>
                  </a:lnTo>
                  <a:lnTo>
                    <a:pt x="562" y="242"/>
                  </a:lnTo>
                  <a:lnTo>
                    <a:pt x="547" y="252"/>
                  </a:lnTo>
                  <a:lnTo>
                    <a:pt x="536" y="258"/>
                  </a:lnTo>
                  <a:lnTo>
                    <a:pt x="529" y="262"/>
                  </a:lnTo>
                  <a:lnTo>
                    <a:pt x="525" y="265"/>
                  </a:lnTo>
                  <a:lnTo>
                    <a:pt x="522" y="268"/>
                  </a:lnTo>
                  <a:lnTo>
                    <a:pt x="520" y="269"/>
                  </a:lnTo>
                  <a:lnTo>
                    <a:pt x="519" y="270"/>
                  </a:lnTo>
                  <a:lnTo>
                    <a:pt x="527" y="268"/>
                  </a:lnTo>
                  <a:lnTo>
                    <a:pt x="535" y="264"/>
                  </a:lnTo>
                  <a:lnTo>
                    <a:pt x="543" y="260"/>
                  </a:lnTo>
                  <a:lnTo>
                    <a:pt x="551" y="256"/>
                  </a:lnTo>
                  <a:lnTo>
                    <a:pt x="559" y="252"/>
                  </a:lnTo>
                  <a:lnTo>
                    <a:pt x="567" y="247"/>
                  </a:lnTo>
                  <a:lnTo>
                    <a:pt x="575" y="242"/>
                  </a:lnTo>
                  <a:lnTo>
                    <a:pt x="583" y="238"/>
                  </a:lnTo>
                  <a:lnTo>
                    <a:pt x="585" y="240"/>
                  </a:lnTo>
                  <a:lnTo>
                    <a:pt x="585" y="242"/>
                  </a:lnTo>
                  <a:lnTo>
                    <a:pt x="586" y="243"/>
                  </a:lnTo>
                  <a:lnTo>
                    <a:pt x="586" y="246"/>
                  </a:lnTo>
                  <a:lnTo>
                    <a:pt x="579" y="250"/>
                  </a:lnTo>
                  <a:lnTo>
                    <a:pt x="572" y="254"/>
                  </a:lnTo>
                  <a:lnTo>
                    <a:pt x="565" y="258"/>
                  </a:lnTo>
                  <a:lnTo>
                    <a:pt x="557" y="263"/>
                  </a:lnTo>
                  <a:lnTo>
                    <a:pt x="558" y="263"/>
                  </a:lnTo>
                  <a:lnTo>
                    <a:pt x="558" y="264"/>
                  </a:lnTo>
                  <a:lnTo>
                    <a:pt x="558" y="265"/>
                  </a:lnTo>
                  <a:lnTo>
                    <a:pt x="566" y="263"/>
                  </a:lnTo>
                  <a:lnTo>
                    <a:pt x="573" y="260"/>
                  </a:lnTo>
                  <a:lnTo>
                    <a:pt x="581" y="256"/>
                  </a:lnTo>
                  <a:lnTo>
                    <a:pt x="588" y="253"/>
                  </a:lnTo>
                  <a:lnTo>
                    <a:pt x="587" y="261"/>
                  </a:lnTo>
                  <a:lnTo>
                    <a:pt x="580" y="268"/>
                  </a:lnTo>
                  <a:lnTo>
                    <a:pt x="570" y="273"/>
                  </a:lnTo>
                  <a:lnTo>
                    <a:pt x="562" y="278"/>
                  </a:lnTo>
                  <a:lnTo>
                    <a:pt x="534" y="290"/>
                  </a:lnTo>
                  <a:lnTo>
                    <a:pt x="507" y="301"/>
                  </a:lnTo>
                  <a:lnTo>
                    <a:pt x="480" y="313"/>
                  </a:lnTo>
                  <a:lnTo>
                    <a:pt x="453" y="324"/>
                  </a:lnTo>
                  <a:lnTo>
                    <a:pt x="426" y="336"/>
                  </a:lnTo>
                  <a:lnTo>
                    <a:pt x="399" y="347"/>
                  </a:lnTo>
                  <a:lnTo>
                    <a:pt x="371" y="359"/>
                  </a:lnTo>
                  <a:lnTo>
                    <a:pt x="345" y="370"/>
                  </a:lnTo>
                  <a:lnTo>
                    <a:pt x="318" y="382"/>
                  </a:lnTo>
                  <a:lnTo>
                    <a:pt x="291" y="393"/>
                  </a:lnTo>
                  <a:lnTo>
                    <a:pt x="264" y="405"/>
                  </a:lnTo>
                  <a:lnTo>
                    <a:pt x="238" y="416"/>
                  </a:lnTo>
                  <a:lnTo>
                    <a:pt x="211" y="428"/>
                  </a:lnTo>
                  <a:lnTo>
                    <a:pt x="185" y="440"/>
                  </a:lnTo>
                  <a:lnTo>
                    <a:pt x="158" y="452"/>
                  </a:lnTo>
                  <a:lnTo>
                    <a:pt x="132" y="46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1" name="Freeform 25"/>
            <p:cNvSpPr>
              <a:spLocks/>
            </p:cNvSpPr>
            <p:nvPr/>
          </p:nvSpPr>
          <p:spPr bwMode="auto">
            <a:xfrm>
              <a:off x="2764" y="1970"/>
              <a:ext cx="72" cy="107"/>
            </a:xfrm>
            <a:custGeom>
              <a:avLst/>
              <a:gdLst>
                <a:gd name="T0" fmla="*/ 0 w 145"/>
                <a:gd name="T1" fmla="*/ 1 h 214"/>
                <a:gd name="T2" fmla="*/ 0 w 145"/>
                <a:gd name="T3" fmla="*/ 1 h 214"/>
                <a:gd name="T4" fmla="*/ 0 w 145"/>
                <a:gd name="T5" fmla="*/ 1 h 214"/>
                <a:gd name="T6" fmla="*/ 0 w 145"/>
                <a:gd name="T7" fmla="*/ 1 h 214"/>
                <a:gd name="T8" fmla="*/ 0 w 145"/>
                <a:gd name="T9" fmla="*/ 1 h 214"/>
                <a:gd name="T10" fmla="*/ 0 w 145"/>
                <a:gd name="T11" fmla="*/ 1 h 214"/>
                <a:gd name="T12" fmla="*/ 0 w 145"/>
                <a:gd name="T13" fmla="*/ 1 h 214"/>
                <a:gd name="T14" fmla="*/ 0 w 145"/>
                <a:gd name="T15" fmla="*/ 1 h 214"/>
                <a:gd name="T16" fmla="*/ 0 w 145"/>
                <a:gd name="T17" fmla="*/ 1 h 214"/>
                <a:gd name="T18" fmla="*/ 0 w 145"/>
                <a:gd name="T19" fmla="*/ 1 h 214"/>
                <a:gd name="T20" fmla="*/ 0 w 145"/>
                <a:gd name="T21" fmla="*/ 1 h 214"/>
                <a:gd name="T22" fmla="*/ 0 w 145"/>
                <a:gd name="T23" fmla="*/ 1 h 214"/>
                <a:gd name="T24" fmla="*/ 0 w 145"/>
                <a:gd name="T25" fmla="*/ 1 h 214"/>
                <a:gd name="T26" fmla="*/ 0 w 145"/>
                <a:gd name="T27" fmla="*/ 1 h 214"/>
                <a:gd name="T28" fmla="*/ 0 w 145"/>
                <a:gd name="T29" fmla="*/ 1 h 214"/>
                <a:gd name="T30" fmla="*/ 0 w 145"/>
                <a:gd name="T31" fmla="*/ 1 h 214"/>
                <a:gd name="T32" fmla="*/ 0 w 145"/>
                <a:gd name="T33" fmla="*/ 1 h 214"/>
                <a:gd name="T34" fmla="*/ 0 w 145"/>
                <a:gd name="T35" fmla="*/ 1 h 214"/>
                <a:gd name="T36" fmla="*/ 0 w 145"/>
                <a:gd name="T37" fmla="*/ 1 h 214"/>
                <a:gd name="T38" fmla="*/ 0 w 145"/>
                <a:gd name="T39" fmla="*/ 1 h 214"/>
                <a:gd name="T40" fmla="*/ 0 w 145"/>
                <a:gd name="T41" fmla="*/ 1 h 214"/>
                <a:gd name="T42" fmla="*/ 0 w 145"/>
                <a:gd name="T43" fmla="*/ 1 h 214"/>
                <a:gd name="T44" fmla="*/ 0 w 145"/>
                <a:gd name="T45" fmla="*/ 1 h 214"/>
                <a:gd name="T46" fmla="*/ 0 w 145"/>
                <a:gd name="T47" fmla="*/ 1 h 214"/>
                <a:gd name="T48" fmla="*/ 0 w 145"/>
                <a:gd name="T49" fmla="*/ 1 h 214"/>
                <a:gd name="T50" fmla="*/ 0 w 145"/>
                <a:gd name="T51" fmla="*/ 1 h 214"/>
                <a:gd name="T52" fmla="*/ 0 w 145"/>
                <a:gd name="T53" fmla="*/ 1 h 214"/>
                <a:gd name="T54" fmla="*/ 0 w 145"/>
                <a:gd name="T55" fmla="*/ 1 h 214"/>
                <a:gd name="T56" fmla="*/ 0 w 145"/>
                <a:gd name="T57" fmla="*/ 1 h 214"/>
                <a:gd name="T58" fmla="*/ 0 w 145"/>
                <a:gd name="T59" fmla="*/ 1 h 214"/>
                <a:gd name="T60" fmla="*/ 0 w 145"/>
                <a:gd name="T61" fmla="*/ 1 h 214"/>
                <a:gd name="T62" fmla="*/ 0 w 145"/>
                <a:gd name="T63" fmla="*/ 1 h 214"/>
                <a:gd name="T64" fmla="*/ 0 w 145"/>
                <a:gd name="T65" fmla="*/ 1 h 214"/>
                <a:gd name="T66" fmla="*/ 0 w 145"/>
                <a:gd name="T67" fmla="*/ 1 h 214"/>
                <a:gd name="T68" fmla="*/ 0 w 145"/>
                <a:gd name="T69" fmla="*/ 1 h 214"/>
                <a:gd name="T70" fmla="*/ 0 w 145"/>
                <a:gd name="T71" fmla="*/ 1 h 214"/>
                <a:gd name="T72" fmla="*/ 0 w 145"/>
                <a:gd name="T73" fmla="*/ 1 h 214"/>
                <a:gd name="T74" fmla="*/ 0 w 145"/>
                <a:gd name="T75" fmla="*/ 1 h 214"/>
                <a:gd name="T76" fmla="*/ 0 w 145"/>
                <a:gd name="T77" fmla="*/ 1 h 214"/>
                <a:gd name="T78" fmla="*/ 0 w 145"/>
                <a:gd name="T79" fmla="*/ 1 h 214"/>
                <a:gd name="T80" fmla="*/ 0 w 145"/>
                <a:gd name="T81" fmla="*/ 1 h 214"/>
                <a:gd name="T82" fmla="*/ 0 w 145"/>
                <a:gd name="T83" fmla="*/ 1 h 214"/>
                <a:gd name="T84" fmla="*/ 0 w 145"/>
                <a:gd name="T85" fmla="*/ 1 h 214"/>
                <a:gd name="T86" fmla="*/ 0 w 145"/>
                <a:gd name="T87" fmla="*/ 1 h 214"/>
                <a:gd name="T88" fmla="*/ 0 w 145"/>
                <a:gd name="T89" fmla="*/ 1 h 214"/>
                <a:gd name="T90" fmla="*/ 0 w 145"/>
                <a:gd name="T91" fmla="*/ 1 h 214"/>
                <a:gd name="T92" fmla="*/ 0 w 145"/>
                <a:gd name="T93" fmla="*/ 1 h 214"/>
                <a:gd name="T94" fmla="*/ 0 w 145"/>
                <a:gd name="T95" fmla="*/ 1 h 214"/>
                <a:gd name="T96" fmla="*/ 0 w 145"/>
                <a:gd name="T97" fmla="*/ 1 h 214"/>
                <a:gd name="T98" fmla="*/ 0 w 145"/>
                <a:gd name="T99" fmla="*/ 1 h 214"/>
                <a:gd name="T100" fmla="*/ 0 w 145"/>
                <a:gd name="T101" fmla="*/ 1 h 214"/>
                <a:gd name="T102" fmla="*/ 0 w 145"/>
                <a:gd name="T103" fmla="*/ 1 h 214"/>
                <a:gd name="T104" fmla="*/ 0 w 145"/>
                <a:gd name="T105" fmla="*/ 1 h 214"/>
                <a:gd name="T106" fmla="*/ 0 w 145"/>
                <a:gd name="T107" fmla="*/ 1 h 214"/>
                <a:gd name="T108" fmla="*/ 0 w 145"/>
                <a:gd name="T109" fmla="*/ 1 h 214"/>
                <a:gd name="T110" fmla="*/ 0 w 145"/>
                <a:gd name="T111" fmla="*/ 1 h 214"/>
                <a:gd name="T112" fmla="*/ 0 w 145"/>
                <a:gd name="T113" fmla="*/ 1 h 2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5"/>
                <a:gd name="T172" fmla="*/ 0 h 214"/>
                <a:gd name="T173" fmla="*/ 145 w 145"/>
                <a:gd name="T174" fmla="*/ 214 h 2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5" h="214">
                  <a:moveTo>
                    <a:pt x="0" y="214"/>
                  </a:moveTo>
                  <a:lnTo>
                    <a:pt x="0" y="187"/>
                  </a:lnTo>
                  <a:lnTo>
                    <a:pt x="1" y="161"/>
                  </a:lnTo>
                  <a:lnTo>
                    <a:pt x="5" y="136"/>
                  </a:lnTo>
                  <a:lnTo>
                    <a:pt x="8" y="110"/>
                  </a:lnTo>
                  <a:lnTo>
                    <a:pt x="14" y="86"/>
                  </a:lnTo>
                  <a:lnTo>
                    <a:pt x="22" y="61"/>
                  </a:lnTo>
                  <a:lnTo>
                    <a:pt x="31" y="37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52" y="15"/>
                  </a:lnTo>
                  <a:lnTo>
                    <a:pt x="59" y="20"/>
                  </a:lnTo>
                  <a:lnTo>
                    <a:pt x="67" y="25"/>
                  </a:lnTo>
                  <a:lnTo>
                    <a:pt x="75" y="31"/>
                  </a:lnTo>
                  <a:lnTo>
                    <a:pt x="76" y="30"/>
                  </a:lnTo>
                  <a:lnTo>
                    <a:pt x="79" y="30"/>
                  </a:lnTo>
                  <a:lnTo>
                    <a:pt x="80" y="28"/>
                  </a:lnTo>
                  <a:lnTo>
                    <a:pt x="81" y="28"/>
                  </a:lnTo>
                  <a:lnTo>
                    <a:pt x="75" y="20"/>
                  </a:lnTo>
                  <a:lnTo>
                    <a:pt x="67" y="16"/>
                  </a:lnTo>
                  <a:lnTo>
                    <a:pt x="60" y="10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4" y="0"/>
                  </a:lnTo>
                  <a:lnTo>
                    <a:pt x="79" y="5"/>
                  </a:lnTo>
                  <a:lnTo>
                    <a:pt x="88" y="9"/>
                  </a:lnTo>
                  <a:lnTo>
                    <a:pt x="91" y="11"/>
                  </a:lnTo>
                  <a:lnTo>
                    <a:pt x="94" y="12"/>
                  </a:lnTo>
                  <a:lnTo>
                    <a:pt x="92" y="15"/>
                  </a:lnTo>
                  <a:lnTo>
                    <a:pt x="91" y="17"/>
                  </a:lnTo>
                  <a:lnTo>
                    <a:pt x="89" y="19"/>
                  </a:lnTo>
                  <a:lnTo>
                    <a:pt x="88" y="22"/>
                  </a:lnTo>
                  <a:lnTo>
                    <a:pt x="89" y="22"/>
                  </a:lnTo>
                  <a:lnTo>
                    <a:pt x="89" y="23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98" y="1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3"/>
                  </a:lnTo>
                  <a:lnTo>
                    <a:pt x="103" y="26"/>
                  </a:lnTo>
                  <a:lnTo>
                    <a:pt x="104" y="28"/>
                  </a:lnTo>
                  <a:lnTo>
                    <a:pt x="102" y="30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5" y="35"/>
                  </a:lnTo>
                  <a:lnTo>
                    <a:pt x="95" y="37"/>
                  </a:lnTo>
                  <a:lnTo>
                    <a:pt x="95" y="38"/>
                  </a:lnTo>
                  <a:lnTo>
                    <a:pt x="96" y="39"/>
                  </a:lnTo>
                  <a:lnTo>
                    <a:pt x="97" y="39"/>
                  </a:lnTo>
                  <a:lnTo>
                    <a:pt x="99" y="39"/>
                  </a:lnTo>
                  <a:lnTo>
                    <a:pt x="103" y="37"/>
                  </a:lnTo>
                  <a:lnTo>
                    <a:pt x="109" y="33"/>
                  </a:lnTo>
                  <a:lnTo>
                    <a:pt x="111" y="38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12" y="46"/>
                  </a:lnTo>
                  <a:lnTo>
                    <a:pt x="105" y="50"/>
                  </a:lnTo>
                  <a:lnTo>
                    <a:pt x="100" y="53"/>
                  </a:lnTo>
                  <a:lnTo>
                    <a:pt x="99" y="54"/>
                  </a:lnTo>
                  <a:lnTo>
                    <a:pt x="99" y="55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4" y="55"/>
                  </a:lnTo>
                  <a:lnTo>
                    <a:pt x="107" y="54"/>
                  </a:lnTo>
                  <a:lnTo>
                    <a:pt x="111" y="53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5" y="53"/>
                  </a:lnTo>
                  <a:lnTo>
                    <a:pt x="117" y="53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60"/>
                  </a:lnTo>
                  <a:lnTo>
                    <a:pt x="117" y="62"/>
                  </a:lnTo>
                  <a:lnTo>
                    <a:pt x="114" y="63"/>
                  </a:lnTo>
                  <a:lnTo>
                    <a:pt x="112" y="65"/>
                  </a:lnTo>
                  <a:lnTo>
                    <a:pt x="109" y="66"/>
                  </a:lnTo>
                  <a:lnTo>
                    <a:pt x="106" y="69"/>
                  </a:lnTo>
                  <a:lnTo>
                    <a:pt x="107" y="70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1" y="71"/>
                  </a:lnTo>
                  <a:lnTo>
                    <a:pt x="114" y="70"/>
                  </a:lnTo>
                  <a:lnTo>
                    <a:pt x="117" y="69"/>
                  </a:lnTo>
                  <a:lnTo>
                    <a:pt x="119" y="68"/>
                  </a:lnTo>
                  <a:lnTo>
                    <a:pt x="120" y="76"/>
                  </a:lnTo>
                  <a:lnTo>
                    <a:pt x="118" y="79"/>
                  </a:lnTo>
                  <a:lnTo>
                    <a:pt x="114" y="83"/>
                  </a:lnTo>
                  <a:lnTo>
                    <a:pt x="110" y="88"/>
                  </a:lnTo>
                  <a:lnTo>
                    <a:pt x="113" y="87"/>
                  </a:lnTo>
                  <a:lnTo>
                    <a:pt x="117" y="86"/>
                  </a:lnTo>
                  <a:lnTo>
                    <a:pt x="120" y="85"/>
                  </a:lnTo>
                  <a:lnTo>
                    <a:pt x="125" y="84"/>
                  </a:lnTo>
                  <a:lnTo>
                    <a:pt x="127" y="91"/>
                  </a:lnTo>
                  <a:lnTo>
                    <a:pt x="125" y="95"/>
                  </a:lnTo>
                  <a:lnTo>
                    <a:pt x="121" y="99"/>
                  </a:lnTo>
                  <a:lnTo>
                    <a:pt x="114" y="103"/>
                  </a:lnTo>
                  <a:lnTo>
                    <a:pt x="117" y="106"/>
                  </a:lnTo>
                  <a:lnTo>
                    <a:pt x="120" y="106"/>
                  </a:lnTo>
                  <a:lnTo>
                    <a:pt x="124" y="104"/>
                  </a:lnTo>
                  <a:lnTo>
                    <a:pt x="128" y="101"/>
                  </a:lnTo>
                  <a:lnTo>
                    <a:pt x="129" y="103"/>
                  </a:lnTo>
                  <a:lnTo>
                    <a:pt x="130" y="106"/>
                  </a:lnTo>
                  <a:lnTo>
                    <a:pt x="132" y="108"/>
                  </a:lnTo>
                  <a:lnTo>
                    <a:pt x="133" y="110"/>
                  </a:lnTo>
                  <a:lnTo>
                    <a:pt x="130" y="111"/>
                  </a:lnTo>
                  <a:lnTo>
                    <a:pt x="128" y="113"/>
                  </a:lnTo>
                  <a:lnTo>
                    <a:pt x="125" y="115"/>
                  </a:lnTo>
                  <a:lnTo>
                    <a:pt x="119" y="119"/>
                  </a:lnTo>
                  <a:lnTo>
                    <a:pt x="120" y="121"/>
                  </a:lnTo>
                  <a:lnTo>
                    <a:pt x="120" y="122"/>
                  </a:lnTo>
                  <a:lnTo>
                    <a:pt x="120" y="123"/>
                  </a:lnTo>
                  <a:lnTo>
                    <a:pt x="121" y="124"/>
                  </a:lnTo>
                  <a:lnTo>
                    <a:pt x="125" y="123"/>
                  </a:lnTo>
                  <a:lnTo>
                    <a:pt x="128" y="122"/>
                  </a:lnTo>
                  <a:lnTo>
                    <a:pt x="132" y="121"/>
                  </a:lnTo>
                  <a:lnTo>
                    <a:pt x="135" y="119"/>
                  </a:lnTo>
                  <a:lnTo>
                    <a:pt x="136" y="119"/>
                  </a:lnTo>
                  <a:lnTo>
                    <a:pt x="136" y="121"/>
                  </a:lnTo>
                  <a:lnTo>
                    <a:pt x="137" y="122"/>
                  </a:lnTo>
                  <a:lnTo>
                    <a:pt x="134" y="126"/>
                  </a:lnTo>
                  <a:lnTo>
                    <a:pt x="128" y="131"/>
                  </a:lnTo>
                  <a:lnTo>
                    <a:pt x="122" y="134"/>
                  </a:lnTo>
                  <a:lnTo>
                    <a:pt x="118" y="137"/>
                  </a:lnTo>
                  <a:lnTo>
                    <a:pt x="118" y="138"/>
                  </a:lnTo>
                  <a:lnTo>
                    <a:pt x="119" y="138"/>
                  </a:lnTo>
                  <a:lnTo>
                    <a:pt x="119" y="139"/>
                  </a:lnTo>
                  <a:lnTo>
                    <a:pt x="120" y="140"/>
                  </a:lnTo>
                  <a:lnTo>
                    <a:pt x="125" y="138"/>
                  </a:lnTo>
                  <a:lnTo>
                    <a:pt x="130" y="136"/>
                  </a:lnTo>
                  <a:lnTo>
                    <a:pt x="135" y="133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4"/>
                  </a:lnTo>
                  <a:lnTo>
                    <a:pt x="140" y="137"/>
                  </a:lnTo>
                  <a:lnTo>
                    <a:pt x="141" y="139"/>
                  </a:lnTo>
                  <a:lnTo>
                    <a:pt x="135" y="142"/>
                  </a:lnTo>
                  <a:lnTo>
                    <a:pt x="129" y="146"/>
                  </a:lnTo>
                  <a:lnTo>
                    <a:pt x="124" y="151"/>
                  </a:lnTo>
                  <a:lnTo>
                    <a:pt x="118" y="154"/>
                  </a:lnTo>
                  <a:lnTo>
                    <a:pt x="118" y="155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30" y="152"/>
                  </a:lnTo>
                  <a:lnTo>
                    <a:pt x="137" y="148"/>
                  </a:lnTo>
                  <a:lnTo>
                    <a:pt x="141" y="146"/>
                  </a:lnTo>
                  <a:lnTo>
                    <a:pt x="144" y="145"/>
                  </a:lnTo>
                  <a:lnTo>
                    <a:pt x="144" y="146"/>
                  </a:lnTo>
                  <a:lnTo>
                    <a:pt x="144" y="147"/>
                  </a:lnTo>
                  <a:lnTo>
                    <a:pt x="144" y="148"/>
                  </a:lnTo>
                  <a:lnTo>
                    <a:pt x="145" y="149"/>
                  </a:lnTo>
                  <a:lnTo>
                    <a:pt x="134" y="154"/>
                  </a:lnTo>
                  <a:lnTo>
                    <a:pt x="124" y="160"/>
                  </a:lnTo>
                  <a:lnTo>
                    <a:pt x="112" y="164"/>
                  </a:lnTo>
                  <a:lnTo>
                    <a:pt x="102" y="170"/>
                  </a:lnTo>
                  <a:lnTo>
                    <a:pt x="90" y="175"/>
                  </a:lnTo>
                  <a:lnTo>
                    <a:pt x="80" y="180"/>
                  </a:lnTo>
                  <a:lnTo>
                    <a:pt x="68" y="185"/>
                  </a:lnTo>
                  <a:lnTo>
                    <a:pt x="58" y="190"/>
                  </a:lnTo>
                  <a:lnTo>
                    <a:pt x="57" y="185"/>
                  </a:lnTo>
                  <a:lnTo>
                    <a:pt x="58" y="180"/>
                  </a:lnTo>
                  <a:lnTo>
                    <a:pt x="59" y="177"/>
                  </a:lnTo>
                  <a:lnTo>
                    <a:pt x="60" y="172"/>
                  </a:lnTo>
                  <a:lnTo>
                    <a:pt x="58" y="162"/>
                  </a:lnTo>
                  <a:lnTo>
                    <a:pt x="58" y="157"/>
                  </a:lnTo>
                  <a:lnTo>
                    <a:pt x="61" y="153"/>
                  </a:lnTo>
                  <a:lnTo>
                    <a:pt x="66" y="145"/>
                  </a:lnTo>
                  <a:lnTo>
                    <a:pt x="65" y="130"/>
                  </a:lnTo>
                  <a:lnTo>
                    <a:pt x="64" y="116"/>
                  </a:lnTo>
                  <a:lnTo>
                    <a:pt x="61" y="102"/>
                  </a:lnTo>
                  <a:lnTo>
                    <a:pt x="60" y="88"/>
                  </a:lnTo>
                  <a:lnTo>
                    <a:pt x="61" y="79"/>
                  </a:lnTo>
                  <a:lnTo>
                    <a:pt x="64" y="69"/>
                  </a:lnTo>
                  <a:lnTo>
                    <a:pt x="64" y="60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9" y="54"/>
                  </a:lnTo>
                  <a:lnTo>
                    <a:pt x="58" y="54"/>
                  </a:lnTo>
                  <a:lnTo>
                    <a:pt x="56" y="63"/>
                  </a:lnTo>
                  <a:lnTo>
                    <a:pt x="53" y="69"/>
                  </a:lnTo>
                  <a:lnTo>
                    <a:pt x="50" y="72"/>
                  </a:lnTo>
                  <a:lnTo>
                    <a:pt x="45" y="78"/>
                  </a:lnTo>
                  <a:lnTo>
                    <a:pt x="45" y="79"/>
                  </a:lnTo>
                  <a:lnTo>
                    <a:pt x="45" y="80"/>
                  </a:lnTo>
                  <a:lnTo>
                    <a:pt x="45" y="81"/>
                  </a:lnTo>
                  <a:lnTo>
                    <a:pt x="47" y="80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3" y="78"/>
                  </a:lnTo>
                  <a:lnTo>
                    <a:pt x="53" y="79"/>
                  </a:lnTo>
                  <a:lnTo>
                    <a:pt x="53" y="80"/>
                  </a:lnTo>
                  <a:lnTo>
                    <a:pt x="53" y="83"/>
                  </a:lnTo>
                  <a:lnTo>
                    <a:pt x="53" y="84"/>
                  </a:lnTo>
                  <a:lnTo>
                    <a:pt x="50" y="87"/>
                  </a:lnTo>
                  <a:lnTo>
                    <a:pt x="46" y="91"/>
                  </a:lnTo>
                  <a:lnTo>
                    <a:pt x="43" y="94"/>
                  </a:lnTo>
                  <a:lnTo>
                    <a:pt x="41" y="99"/>
                  </a:lnTo>
                  <a:lnTo>
                    <a:pt x="43" y="99"/>
                  </a:lnTo>
                  <a:lnTo>
                    <a:pt x="45" y="98"/>
                  </a:lnTo>
                  <a:lnTo>
                    <a:pt x="49" y="95"/>
                  </a:lnTo>
                  <a:lnTo>
                    <a:pt x="52" y="93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2" y="99"/>
                  </a:lnTo>
                  <a:lnTo>
                    <a:pt x="53" y="101"/>
                  </a:lnTo>
                  <a:lnTo>
                    <a:pt x="49" y="106"/>
                  </a:lnTo>
                  <a:lnTo>
                    <a:pt x="43" y="111"/>
                  </a:lnTo>
                  <a:lnTo>
                    <a:pt x="37" y="116"/>
                  </a:lnTo>
                  <a:lnTo>
                    <a:pt x="35" y="118"/>
                  </a:lnTo>
                  <a:lnTo>
                    <a:pt x="36" y="118"/>
                  </a:lnTo>
                  <a:lnTo>
                    <a:pt x="37" y="119"/>
                  </a:lnTo>
                  <a:lnTo>
                    <a:pt x="42" y="117"/>
                  </a:lnTo>
                  <a:lnTo>
                    <a:pt x="46" y="115"/>
                  </a:lnTo>
                  <a:lnTo>
                    <a:pt x="50" y="113"/>
                  </a:lnTo>
                  <a:lnTo>
                    <a:pt x="54" y="110"/>
                  </a:lnTo>
                  <a:lnTo>
                    <a:pt x="54" y="113"/>
                  </a:lnTo>
                  <a:lnTo>
                    <a:pt x="54" y="115"/>
                  </a:lnTo>
                  <a:lnTo>
                    <a:pt x="54" y="117"/>
                  </a:lnTo>
                  <a:lnTo>
                    <a:pt x="56" y="121"/>
                  </a:lnTo>
                  <a:lnTo>
                    <a:pt x="42" y="131"/>
                  </a:lnTo>
                  <a:lnTo>
                    <a:pt x="35" y="136"/>
                  </a:lnTo>
                  <a:lnTo>
                    <a:pt x="31" y="139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7"/>
                  </a:lnTo>
                  <a:lnTo>
                    <a:pt x="45" y="133"/>
                  </a:lnTo>
                  <a:lnTo>
                    <a:pt x="57" y="127"/>
                  </a:lnTo>
                  <a:lnTo>
                    <a:pt x="57" y="138"/>
                  </a:lnTo>
                  <a:lnTo>
                    <a:pt x="52" y="146"/>
                  </a:lnTo>
                  <a:lnTo>
                    <a:pt x="44" y="152"/>
                  </a:lnTo>
                  <a:lnTo>
                    <a:pt x="36" y="157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7" y="161"/>
                  </a:lnTo>
                  <a:lnTo>
                    <a:pt x="39" y="159"/>
                  </a:lnTo>
                  <a:lnTo>
                    <a:pt x="43" y="156"/>
                  </a:lnTo>
                  <a:lnTo>
                    <a:pt x="45" y="155"/>
                  </a:lnTo>
                  <a:lnTo>
                    <a:pt x="49" y="153"/>
                  </a:lnTo>
                  <a:lnTo>
                    <a:pt x="49" y="155"/>
                  </a:lnTo>
                  <a:lnTo>
                    <a:pt x="49" y="159"/>
                  </a:lnTo>
                  <a:lnTo>
                    <a:pt x="47" y="162"/>
                  </a:lnTo>
                  <a:lnTo>
                    <a:pt x="47" y="164"/>
                  </a:lnTo>
                  <a:lnTo>
                    <a:pt x="42" y="169"/>
                  </a:lnTo>
                  <a:lnTo>
                    <a:pt x="38" y="171"/>
                  </a:lnTo>
                  <a:lnTo>
                    <a:pt x="36" y="174"/>
                  </a:lnTo>
                  <a:lnTo>
                    <a:pt x="35" y="175"/>
                  </a:lnTo>
                  <a:lnTo>
                    <a:pt x="38" y="174"/>
                  </a:lnTo>
                  <a:lnTo>
                    <a:pt x="43" y="172"/>
                  </a:lnTo>
                  <a:lnTo>
                    <a:pt x="46" y="171"/>
                  </a:lnTo>
                  <a:lnTo>
                    <a:pt x="51" y="170"/>
                  </a:lnTo>
                  <a:lnTo>
                    <a:pt x="51" y="178"/>
                  </a:lnTo>
                  <a:lnTo>
                    <a:pt x="46" y="184"/>
                  </a:lnTo>
                  <a:lnTo>
                    <a:pt x="39" y="189"/>
                  </a:lnTo>
                  <a:lnTo>
                    <a:pt x="34" y="192"/>
                  </a:lnTo>
                  <a:lnTo>
                    <a:pt x="36" y="192"/>
                  </a:lnTo>
                  <a:lnTo>
                    <a:pt x="39" y="191"/>
                  </a:lnTo>
                  <a:lnTo>
                    <a:pt x="42" y="190"/>
                  </a:lnTo>
                  <a:lnTo>
                    <a:pt x="45" y="189"/>
                  </a:lnTo>
                  <a:lnTo>
                    <a:pt x="45" y="190"/>
                  </a:lnTo>
                  <a:lnTo>
                    <a:pt x="45" y="191"/>
                  </a:lnTo>
                  <a:lnTo>
                    <a:pt x="45" y="192"/>
                  </a:lnTo>
                  <a:lnTo>
                    <a:pt x="46" y="193"/>
                  </a:lnTo>
                  <a:lnTo>
                    <a:pt x="45" y="194"/>
                  </a:lnTo>
                  <a:lnTo>
                    <a:pt x="44" y="194"/>
                  </a:lnTo>
                  <a:lnTo>
                    <a:pt x="42" y="195"/>
                  </a:lnTo>
                  <a:lnTo>
                    <a:pt x="39" y="198"/>
                  </a:lnTo>
                  <a:lnTo>
                    <a:pt x="34" y="200"/>
                  </a:lnTo>
                  <a:lnTo>
                    <a:pt x="26" y="204"/>
                  </a:lnTo>
                  <a:lnTo>
                    <a:pt x="15" y="20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2" name="Freeform 26"/>
            <p:cNvSpPr>
              <a:spLocks/>
            </p:cNvSpPr>
            <p:nvPr/>
          </p:nvSpPr>
          <p:spPr bwMode="auto">
            <a:xfrm>
              <a:off x="2837" y="2020"/>
              <a:ext cx="26" cy="21"/>
            </a:xfrm>
            <a:custGeom>
              <a:avLst/>
              <a:gdLst>
                <a:gd name="T0" fmla="*/ 0 w 53"/>
                <a:gd name="T1" fmla="*/ 1 h 41"/>
                <a:gd name="T2" fmla="*/ 0 w 53"/>
                <a:gd name="T3" fmla="*/ 1 h 41"/>
                <a:gd name="T4" fmla="*/ 0 w 53"/>
                <a:gd name="T5" fmla="*/ 1 h 41"/>
                <a:gd name="T6" fmla="*/ 0 w 53"/>
                <a:gd name="T7" fmla="*/ 1 h 41"/>
                <a:gd name="T8" fmla="*/ 0 w 53"/>
                <a:gd name="T9" fmla="*/ 1 h 41"/>
                <a:gd name="T10" fmla="*/ 0 w 53"/>
                <a:gd name="T11" fmla="*/ 1 h 41"/>
                <a:gd name="T12" fmla="*/ 0 w 53"/>
                <a:gd name="T13" fmla="*/ 1 h 41"/>
                <a:gd name="T14" fmla="*/ 0 w 53"/>
                <a:gd name="T15" fmla="*/ 1 h 41"/>
                <a:gd name="T16" fmla="*/ 0 w 53"/>
                <a:gd name="T17" fmla="*/ 1 h 41"/>
                <a:gd name="T18" fmla="*/ 0 w 53"/>
                <a:gd name="T19" fmla="*/ 1 h 41"/>
                <a:gd name="T20" fmla="*/ 0 w 53"/>
                <a:gd name="T21" fmla="*/ 1 h 41"/>
                <a:gd name="T22" fmla="*/ 0 w 53"/>
                <a:gd name="T23" fmla="*/ 1 h 41"/>
                <a:gd name="T24" fmla="*/ 0 w 53"/>
                <a:gd name="T25" fmla="*/ 1 h 41"/>
                <a:gd name="T26" fmla="*/ 0 w 53"/>
                <a:gd name="T27" fmla="*/ 1 h 41"/>
                <a:gd name="T28" fmla="*/ 0 w 53"/>
                <a:gd name="T29" fmla="*/ 1 h 41"/>
                <a:gd name="T30" fmla="*/ 0 w 53"/>
                <a:gd name="T31" fmla="*/ 1 h 41"/>
                <a:gd name="T32" fmla="*/ 0 w 53"/>
                <a:gd name="T33" fmla="*/ 1 h 41"/>
                <a:gd name="T34" fmla="*/ 0 w 53"/>
                <a:gd name="T35" fmla="*/ 1 h 41"/>
                <a:gd name="T36" fmla="*/ 0 w 53"/>
                <a:gd name="T37" fmla="*/ 1 h 41"/>
                <a:gd name="T38" fmla="*/ 0 w 53"/>
                <a:gd name="T39" fmla="*/ 1 h 41"/>
                <a:gd name="T40" fmla="*/ 0 w 53"/>
                <a:gd name="T41" fmla="*/ 1 h 41"/>
                <a:gd name="T42" fmla="*/ 0 w 53"/>
                <a:gd name="T43" fmla="*/ 1 h 41"/>
                <a:gd name="T44" fmla="*/ 0 w 53"/>
                <a:gd name="T45" fmla="*/ 1 h 41"/>
                <a:gd name="T46" fmla="*/ 0 w 53"/>
                <a:gd name="T47" fmla="*/ 1 h 41"/>
                <a:gd name="T48" fmla="*/ 0 w 53"/>
                <a:gd name="T49" fmla="*/ 0 h 41"/>
                <a:gd name="T50" fmla="*/ 0 w 53"/>
                <a:gd name="T51" fmla="*/ 1 h 41"/>
                <a:gd name="T52" fmla="*/ 0 w 53"/>
                <a:gd name="T53" fmla="*/ 1 h 41"/>
                <a:gd name="T54" fmla="*/ 0 w 53"/>
                <a:gd name="T55" fmla="*/ 1 h 41"/>
                <a:gd name="T56" fmla="*/ 0 w 53"/>
                <a:gd name="T57" fmla="*/ 1 h 41"/>
                <a:gd name="T58" fmla="*/ 0 w 53"/>
                <a:gd name="T59" fmla="*/ 1 h 41"/>
                <a:gd name="T60" fmla="*/ 0 w 53"/>
                <a:gd name="T61" fmla="*/ 1 h 41"/>
                <a:gd name="T62" fmla="*/ 0 w 53"/>
                <a:gd name="T63" fmla="*/ 1 h 41"/>
                <a:gd name="T64" fmla="*/ 0 w 53"/>
                <a:gd name="T65" fmla="*/ 1 h 41"/>
                <a:gd name="T66" fmla="*/ 0 w 53"/>
                <a:gd name="T67" fmla="*/ 1 h 41"/>
                <a:gd name="T68" fmla="*/ 0 w 53"/>
                <a:gd name="T69" fmla="*/ 1 h 41"/>
                <a:gd name="T70" fmla="*/ 0 w 53"/>
                <a:gd name="T71" fmla="*/ 1 h 41"/>
                <a:gd name="T72" fmla="*/ 0 w 53"/>
                <a:gd name="T73" fmla="*/ 1 h 41"/>
                <a:gd name="T74" fmla="*/ 0 w 53"/>
                <a:gd name="T75" fmla="*/ 1 h 41"/>
                <a:gd name="T76" fmla="*/ 0 w 53"/>
                <a:gd name="T77" fmla="*/ 1 h 41"/>
                <a:gd name="T78" fmla="*/ 0 w 53"/>
                <a:gd name="T79" fmla="*/ 1 h 41"/>
                <a:gd name="T80" fmla="*/ 0 w 53"/>
                <a:gd name="T81" fmla="*/ 1 h 41"/>
                <a:gd name="T82" fmla="*/ 0 w 53"/>
                <a:gd name="T83" fmla="*/ 1 h 41"/>
                <a:gd name="T84" fmla="*/ 0 w 53"/>
                <a:gd name="T85" fmla="*/ 1 h 41"/>
                <a:gd name="T86" fmla="*/ 0 w 53"/>
                <a:gd name="T87" fmla="*/ 1 h 41"/>
                <a:gd name="T88" fmla="*/ 0 w 53"/>
                <a:gd name="T89" fmla="*/ 1 h 41"/>
                <a:gd name="T90" fmla="*/ 0 w 53"/>
                <a:gd name="T91" fmla="*/ 1 h 41"/>
                <a:gd name="T92" fmla="*/ 0 w 53"/>
                <a:gd name="T93" fmla="*/ 1 h 41"/>
                <a:gd name="T94" fmla="*/ 0 w 53"/>
                <a:gd name="T95" fmla="*/ 1 h 41"/>
                <a:gd name="T96" fmla="*/ 0 w 53"/>
                <a:gd name="T97" fmla="*/ 1 h 41"/>
                <a:gd name="T98" fmla="*/ 0 w 53"/>
                <a:gd name="T99" fmla="*/ 1 h 41"/>
                <a:gd name="T100" fmla="*/ 0 w 53"/>
                <a:gd name="T101" fmla="*/ 1 h 41"/>
                <a:gd name="T102" fmla="*/ 0 w 53"/>
                <a:gd name="T103" fmla="*/ 1 h 41"/>
                <a:gd name="T104" fmla="*/ 0 w 53"/>
                <a:gd name="T105" fmla="*/ 1 h 41"/>
                <a:gd name="T106" fmla="*/ 0 w 53"/>
                <a:gd name="T107" fmla="*/ 1 h 41"/>
                <a:gd name="T108" fmla="*/ 0 w 53"/>
                <a:gd name="T109" fmla="*/ 1 h 41"/>
                <a:gd name="T110" fmla="*/ 0 w 53"/>
                <a:gd name="T111" fmla="*/ 1 h 41"/>
                <a:gd name="T112" fmla="*/ 0 w 53"/>
                <a:gd name="T113" fmla="*/ 1 h 41"/>
                <a:gd name="T114" fmla="*/ 0 w 53"/>
                <a:gd name="T115" fmla="*/ 1 h 41"/>
                <a:gd name="T116" fmla="*/ 0 w 53"/>
                <a:gd name="T117" fmla="*/ 1 h 41"/>
                <a:gd name="T118" fmla="*/ 0 w 53"/>
                <a:gd name="T119" fmla="*/ 1 h 41"/>
                <a:gd name="T120" fmla="*/ 0 w 53"/>
                <a:gd name="T121" fmla="*/ 1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41"/>
                <a:gd name="T185" fmla="*/ 53 w 53"/>
                <a:gd name="T186" fmla="*/ 41 h 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41">
                  <a:moveTo>
                    <a:pt x="15" y="41"/>
                  </a:moveTo>
                  <a:lnTo>
                    <a:pt x="13" y="38"/>
                  </a:lnTo>
                  <a:lnTo>
                    <a:pt x="12" y="34"/>
                  </a:lnTo>
                  <a:lnTo>
                    <a:pt x="12" y="31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6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6" y="41"/>
                  </a:lnTo>
                  <a:lnTo>
                    <a:pt x="3" y="34"/>
                  </a:lnTo>
                  <a:lnTo>
                    <a:pt x="2" y="30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5" y="19"/>
                  </a:lnTo>
                  <a:lnTo>
                    <a:pt x="12" y="17"/>
                  </a:lnTo>
                  <a:lnTo>
                    <a:pt x="18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8" y="6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1" y="16"/>
                  </a:lnTo>
                  <a:lnTo>
                    <a:pt x="53" y="22"/>
                  </a:lnTo>
                  <a:lnTo>
                    <a:pt x="51" y="22"/>
                  </a:lnTo>
                  <a:lnTo>
                    <a:pt x="51" y="23"/>
                  </a:lnTo>
                  <a:lnTo>
                    <a:pt x="50" y="23"/>
                  </a:lnTo>
                  <a:lnTo>
                    <a:pt x="49" y="24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7" y="14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5"/>
                  </a:lnTo>
                  <a:lnTo>
                    <a:pt x="30" y="22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5" y="29"/>
                  </a:lnTo>
                  <a:lnTo>
                    <a:pt x="24" y="32"/>
                  </a:lnTo>
                  <a:lnTo>
                    <a:pt x="24" y="37"/>
                  </a:lnTo>
                  <a:lnTo>
                    <a:pt x="21" y="38"/>
                  </a:lnTo>
                  <a:lnTo>
                    <a:pt x="19" y="39"/>
                  </a:lnTo>
                  <a:lnTo>
                    <a:pt x="17" y="4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3" name="Freeform 27"/>
            <p:cNvSpPr>
              <a:spLocks/>
            </p:cNvSpPr>
            <p:nvPr/>
          </p:nvSpPr>
          <p:spPr bwMode="auto">
            <a:xfrm>
              <a:off x="2867" y="1944"/>
              <a:ext cx="69" cy="86"/>
            </a:xfrm>
            <a:custGeom>
              <a:avLst/>
              <a:gdLst>
                <a:gd name="T0" fmla="*/ 0 w 139"/>
                <a:gd name="T1" fmla="*/ 1 h 171"/>
                <a:gd name="T2" fmla="*/ 0 w 139"/>
                <a:gd name="T3" fmla="*/ 1 h 171"/>
                <a:gd name="T4" fmla="*/ 0 w 139"/>
                <a:gd name="T5" fmla="*/ 1 h 171"/>
                <a:gd name="T6" fmla="*/ 0 w 139"/>
                <a:gd name="T7" fmla="*/ 1 h 171"/>
                <a:gd name="T8" fmla="*/ 0 w 139"/>
                <a:gd name="T9" fmla="*/ 1 h 171"/>
                <a:gd name="T10" fmla="*/ 0 w 139"/>
                <a:gd name="T11" fmla="*/ 1 h 171"/>
                <a:gd name="T12" fmla="*/ 0 w 139"/>
                <a:gd name="T13" fmla="*/ 1 h 171"/>
                <a:gd name="T14" fmla="*/ 0 w 139"/>
                <a:gd name="T15" fmla="*/ 1 h 171"/>
                <a:gd name="T16" fmla="*/ 0 w 139"/>
                <a:gd name="T17" fmla="*/ 1 h 171"/>
                <a:gd name="T18" fmla="*/ 0 w 139"/>
                <a:gd name="T19" fmla="*/ 1 h 171"/>
                <a:gd name="T20" fmla="*/ 0 w 139"/>
                <a:gd name="T21" fmla="*/ 1 h 171"/>
                <a:gd name="T22" fmla="*/ 0 w 139"/>
                <a:gd name="T23" fmla="*/ 1 h 171"/>
                <a:gd name="T24" fmla="*/ 0 w 139"/>
                <a:gd name="T25" fmla="*/ 1 h 171"/>
                <a:gd name="T26" fmla="*/ 0 w 139"/>
                <a:gd name="T27" fmla="*/ 1 h 171"/>
                <a:gd name="T28" fmla="*/ 0 w 139"/>
                <a:gd name="T29" fmla="*/ 1 h 171"/>
                <a:gd name="T30" fmla="*/ 0 w 139"/>
                <a:gd name="T31" fmla="*/ 1 h 171"/>
                <a:gd name="T32" fmla="*/ 0 w 139"/>
                <a:gd name="T33" fmla="*/ 1 h 171"/>
                <a:gd name="T34" fmla="*/ 0 w 139"/>
                <a:gd name="T35" fmla="*/ 1 h 171"/>
                <a:gd name="T36" fmla="*/ 0 w 139"/>
                <a:gd name="T37" fmla="*/ 1 h 171"/>
                <a:gd name="T38" fmla="*/ 0 w 139"/>
                <a:gd name="T39" fmla="*/ 1 h 171"/>
                <a:gd name="T40" fmla="*/ 0 w 139"/>
                <a:gd name="T41" fmla="*/ 1 h 171"/>
                <a:gd name="T42" fmla="*/ 0 w 139"/>
                <a:gd name="T43" fmla="*/ 1 h 171"/>
                <a:gd name="T44" fmla="*/ 0 w 139"/>
                <a:gd name="T45" fmla="*/ 1 h 171"/>
                <a:gd name="T46" fmla="*/ 0 w 139"/>
                <a:gd name="T47" fmla="*/ 1 h 171"/>
                <a:gd name="T48" fmla="*/ 0 w 139"/>
                <a:gd name="T49" fmla="*/ 1 h 171"/>
                <a:gd name="T50" fmla="*/ 0 w 139"/>
                <a:gd name="T51" fmla="*/ 1 h 171"/>
                <a:gd name="T52" fmla="*/ 0 w 139"/>
                <a:gd name="T53" fmla="*/ 1 h 171"/>
                <a:gd name="T54" fmla="*/ 0 w 139"/>
                <a:gd name="T55" fmla="*/ 1 h 171"/>
                <a:gd name="T56" fmla="*/ 0 w 139"/>
                <a:gd name="T57" fmla="*/ 1 h 171"/>
                <a:gd name="T58" fmla="*/ 0 w 139"/>
                <a:gd name="T59" fmla="*/ 1 h 171"/>
                <a:gd name="T60" fmla="*/ 0 w 139"/>
                <a:gd name="T61" fmla="*/ 1 h 171"/>
                <a:gd name="T62" fmla="*/ 0 w 139"/>
                <a:gd name="T63" fmla="*/ 1 h 171"/>
                <a:gd name="T64" fmla="*/ 0 w 139"/>
                <a:gd name="T65" fmla="*/ 1 h 171"/>
                <a:gd name="T66" fmla="*/ 0 w 139"/>
                <a:gd name="T67" fmla="*/ 1 h 171"/>
                <a:gd name="T68" fmla="*/ 0 w 139"/>
                <a:gd name="T69" fmla="*/ 1 h 171"/>
                <a:gd name="T70" fmla="*/ 0 w 139"/>
                <a:gd name="T71" fmla="*/ 1 h 171"/>
                <a:gd name="T72" fmla="*/ 0 w 139"/>
                <a:gd name="T73" fmla="*/ 1 h 171"/>
                <a:gd name="T74" fmla="*/ 0 w 139"/>
                <a:gd name="T75" fmla="*/ 1 h 171"/>
                <a:gd name="T76" fmla="*/ 0 w 139"/>
                <a:gd name="T77" fmla="*/ 1 h 171"/>
                <a:gd name="T78" fmla="*/ 0 w 139"/>
                <a:gd name="T79" fmla="*/ 1 h 171"/>
                <a:gd name="T80" fmla="*/ 0 w 139"/>
                <a:gd name="T81" fmla="*/ 1 h 171"/>
                <a:gd name="T82" fmla="*/ 0 w 139"/>
                <a:gd name="T83" fmla="*/ 1 h 171"/>
                <a:gd name="T84" fmla="*/ 0 w 139"/>
                <a:gd name="T85" fmla="*/ 1 h 171"/>
                <a:gd name="T86" fmla="*/ 0 w 139"/>
                <a:gd name="T87" fmla="*/ 1 h 171"/>
                <a:gd name="T88" fmla="*/ 0 w 139"/>
                <a:gd name="T89" fmla="*/ 1 h 171"/>
                <a:gd name="T90" fmla="*/ 0 w 139"/>
                <a:gd name="T91" fmla="*/ 1 h 171"/>
                <a:gd name="T92" fmla="*/ 0 w 139"/>
                <a:gd name="T93" fmla="*/ 1 h 171"/>
                <a:gd name="T94" fmla="*/ 0 w 139"/>
                <a:gd name="T95" fmla="*/ 1 h 171"/>
                <a:gd name="T96" fmla="*/ 0 w 139"/>
                <a:gd name="T97" fmla="*/ 1 h 171"/>
                <a:gd name="T98" fmla="*/ 0 w 139"/>
                <a:gd name="T99" fmla="*/ 1 h 171"/>
                <a:gd name="T100" fmla="*/ 0 w 139"/>
                <a:gd name="T101" fmla="*/ 1 h 171"/>
                <a:gd name="T102" fmla="*/ 0 w 139"/>
                <a:gd name="T103" fmla="*/ 1 h 171"/>
                <a:gd name="T104" fmla="*/ 0 w 139"/>
                <a:gd name="T105" fmla="*/ 1 h 171"/>
                <a:gd name="T106" fmla="*/ 0 w 139"/>
                <a:gd name="T107" fmla="*/ 1 h 171"/>
                <a:gd name="T108" fmla="*/ 0 w 139"/>
                <a:gd name="T109" fmla="*/ 1 h 171"/>
                <a:gd name="T110" fmla="*/ 0 w 139"/>
                <a:gd name="T111" fmla="*/ 1 h 171"/>
                <a:gd name="T112" fmla="*/ 0 w 139"/>
                <a:gd name="T113" fmla="*/ 1 h 171"/>
                <a:gd name="T114" fmla="*/ 0 w 139"/>
                <a:gd name="T115" fmla="*/ 1 h 171"/>
                <a:gd name="T116" fmla="*/ 0 w 139"/>
                <a:gd name="T117" fmla="*/ 1 h 171"/>
                <a:gd name="T118" fmla="*/ 0 w 139"/>
                <a:gd name="T119" fmla="*/ 1 h 171"/>
                <a:gd name="T120" fmla="*/ 0 w 139"/>
                <a:gd name="T121" fmla="*/ 1 h 171"/>
                <a:gd name="T122" fmla="*/ 0 w 139"/>
                <a:gd name="T123" fmla="*/ 1 h 1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9"/>
                <a:gd name="T187" fmla="*/ 0 h 171"/>
                <a:gd name="T188" fmla="*/ 139 w 139"/>
                <a:gd name="T189" fmla="*/ 171 h 1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9" h="171">
                  <a:moveTo>
                    <a:pt x="3" y="171"/>
                  </a:moveTo>
                  <a:lnTo>
                    <a:pt x="0" y="138"/>
                  </a:lnTo>
                  <a:lnTo>
                    <a:pt x="4" y="86"/>
                  </a:lnTo>
                  <a:lnTo>
                    <a:pt x="13" y="35"/>
                  </a:lnTo>
                  <a:lnTo>
                    <a:pt x="26" y="8"/>
                  </a:lnTo>
                  <a:lnTo>
                    <a:pt x="40" y="12"/>
                  </a:lnTo>
                  <a:lnTo>
                    <a:pt x="52" y="13"/>
                  </a:lnTo>
                  <a:lnTo>
                    <a:pt x="66" y="12"/>
                  </a:lnTo>
                  <a:lnTo>
                    <a:pt x="79" y="10"/>
                  </a:lnTo>
                  <a:lnTo>
                    <a:pt x="93" y="8"/>
                  </a:lnTo>
                  <a:lnTo>
                    <a:pt x="108" y="4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2"/>
                  </a:lnTo>
                  <a:lnTo>
                    <a:pt x="139" y="3"/>
                  </a:lnTo>
                  <a:lnTo>
                    <a:pt x="139" y="4"/>
                  </a:lnTo>
                  <a:lnTo>
                    <a:pt x="136" y="7"/>
                  </a:lnTo>
                  <a:lnTo>
                    <a:pt x="133" y="9"/>
                  </a:lnTo>
                  <a:lnTo>
                    <a:pt x="130" y="11"/>
                  </a:lnTo>
                  <a:lnTo>
                    <a:pt x="127" y="13"/>
                  </a:lnTo>
                  <a:lnTo>
                    <a:pt x="130" y="15"/>
                  </a:lnTo>
                  <a:lnTo>
                    <a:pt x="132" y="15"/>
                  </a:lnTo>
                  <a:lnTo>
                    <a:pt x="134" y="13"/>
                  </a:lnTo>
                  <a:lnTo>
                    <a:pt x="139" y="12"/>
                  </a:lnTo>
                  <a:lnTo>
                    <a:pt x="139" y="13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8"/>
                  </a:lnTo>
                  <a:lnTo>
                    <a:pt x="136" y="20"/>
                  </a:lnTo>
                  <a:lnTo>
                    <a:pt x="133" y="23"/>
                  </a:lnTo>
                  <a:lnTo>
                    <a:pt x="127" y="26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7" y="34"/>
                  </a:lnTo>
                  <a:lnTo>
                    <a:pt x="121" y="32"/>
                  </a:lnTo>
                  <a:lnTo>
                    <a:pt x="127" y="30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5" y="34"/>
                  </a:lnTo>
                  <a:lnTo>
                    <a:pt x="130" y="40"/>
                  </a:lnTo>
                  <a:lnTo>
                    <a:pt x="121" y="45"/>
                  </a:lnTo>
                  <a:lnTo>
                    <a:pt x="115" y="48"/>
                  </a:lnTo>
                  <a:lnTo>
                    <a:pt x="116" y="48"/>
                  </a:lnTo>
                  <a:lnTo>
                    <a:pt x="116" y="49"/>
                  </a:lnTo>
                  <a:lnTo>
                    <a:pt x="117" y="49"/>
                  </a:lnTo>
                  <a:lnTo>
                    <a:pt x="121" y="48"/>
                  </a:lnTo>
                  <a:lnTo>
                    <a:pt x="126" y="46"/>
                  </a:lnTo>
                  <a:lnTo>
                    <a:pt x="131" y="45"/>
                  </a:lnTo>
                  <a:lnTo>
                    <a:pt x="135" y="43"/>
                  </a:lnTo>
                  <a:lnTo>
                    <a:pt x="135" y="45"/>
                  </a:lnTo>
                  <a:lnTo>
                    <a:pt x="136" y="46"/>
                  </a:lnTo>
                  <a:lnTo>
                    <a:pt x="136" y="47"/>
                  </a:lnTo>
                  <a:lnTo>
                    <a:pt x="136" y="48"/>
                  </a:lnTo>
                  <a:lnTo>
                    <a:pt x="130" y="53"/>
                  </a:lnTo>
                  <a:lnTo>
                    <a:pt x="124" y="56"/>
                  </a:lnTo>
                  <a:lnTo>
                    <a:pt x="117" y="61"/>
                  </a:lnTo>
                  <a:lnTo>
                    <a:pt x="111" y="65"/>
                  </a:lnTo>
                  <a:lnTo>
                    <a:pt x="116" y="64"/>
                  </a:lnTo>
                  <a:lnTo>
                    <a:pt x="121" y="62"/>
                  </a:lnTo>
                  <a:lnTo>
                    <a:pt x="128" y="60"/>
                  </a:lnTo>
                  <a:lnTo>
                    <a:pt x="135" y="56"/>
                  </a:lnTo>
                  <a:lnTo>
                    <a:pt x="136" y="57"/>
                  </a:lnTo>
                  <a:lnTo>
                    <a:pt x="136" y="60"/>
                  </a:lnTo>
                  <a:lnTo>
                    <a:pt x="136" y="62"/>
                  </a:lnTo>
                  <a:lnTo>
                    <a:pt x="128" y="66"/>
                  </a:lnTo>
                  <a:lnTo>
                    <a:pt x="121" y="71"/>
                  </a:lnTo>
                  <a:lnTo>
                    <a:pt x="115" y="76"/>
                  </a:lnTo>
                  <a:lnTo>
                    <a:pt x="107" y="80"/>
                  </a:lnTo>
                  <a:lnTo>
                    <a:pt x="107" y="81"/>
                  </a:lnTo>
                  <a:lnTo>
                    <a:pt x="108" y="81"/>
                  </a:lnTo>
                  <a:lnTo>
                    <a:pt x="115" y="79"/>
                  </a:lnTo>
                  <a:lnTo>
                    <a:pt x="121" y="76"/>
                  </a:lnTo>
                  <a:lnTo>
                    <a:pt x="128" y="73"/>
                  </a:lnTo>
                  <a:lnTo>
                    <a:pt x="134" y="71"/>
                  </a:lnTo>
                  <a:lnTo>
                    <a:pt x="135" y="76"/>
                  </a:lnTo>
                  <a:lnTo>
                    <a:pt x="133" y="79"/>
                  </a:lnTo>
                  <a:lnTo>
                    <a:pt x="128" y="84"/>
                  </a:lnTo>
                  <a:lnTo>
                    <a:pt x="121" y="88"/>
                  </a:lnTo>
                  <a:lnTo>
                    <a:pt x="116" y="92"/>
                  </a:lnTo>
                  <a:lnTo>
                    <a:pt x="109" y="95"/>
                  </a:lnTo>
                  <a:lnTo>
                    <a:pt x="104" y="98"/>
                  </a:lnTo>
                  <a:lnTo>
                    <a:pt x="101" y="100"/>
                  </a:lnTo>
                  <a:lnTo>
                    <a:pt x="105" y="98"/>
                  </a:lnTo>
                  <a:lnTo>
                    <a:pt x="110" y="96"/>
                  </a:lnTo>
                  <a:lnTo>
                    <a:pt x="113" y="94"/>
                  </a:lnTo>
                  <a:lnTo>
                    <a:pt x="118" y="93"/>
                  </a:lnTo>
                  <a:lnTo>
                    <a:pt x="123" y="91"/>
                  </a:lnTo>
                  <a:lnTo>
                    <a:pt x="127" y="90"/>
                  </a:lnTo>
                  <a:lnTo>
                    <a:pt x="132" y="87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91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28" y="100"/>
                  </a:lnTo>
                  <a:lnTo>
                    <a:pt x="121" y="103"/>
                  </a:lnTo>
                  <a:lnTo>
                    <a:pt x="113" y="108"/>
                  </a:lnTo>
                  <a:lnTo>
                    <a:pt x="107" y="113"/>
                  </a:lnTo>
                  <a:lnTo>
                    <a:pt x="108" y="113"/>
                  </a:lnTo>
                  <a:lnTo>
                    <a:pt x="108" y="114"/>
                  </a:lnTo>
                  <a:lnTo>
                    <a:pt x="115" y="110"/>
                  </a:lnTo>
                  <a:lnTo>
                    <a:pt x="123" y="108"/>
                  </a:lnTo>
                  <a:lnTo>
                    <a:pt x="130" y="104"/>
                  </a:lnTo>
                  <a:lnTo>
                    <a:pt x="136" y="102"/>
                  </a:lnTo>
                  <a:lnTo>
                    <a:pt x="138" y="103"/>
                  </a:lnTo>
                  <a:lnTo>
                    <a:pt x="138" y="104"/>
                  </a:lnTo>
                  <a:lnTo>
                    <a:pt x="138" y="106"/>
                  </a:lnTo>
                  <a:lnTo>
                    <a:pt x="138" y="107"/>
                  </a:lnTo>
                  <a:lnTo>
                    <a:pt x="126" y="113"/>
                  </a:lnTo>
                  <a:lnTo>
                    <a:pt x="116" y="118"/>
                  </a:lnTo>
                  <a:lnTo>
                    <a:pt x="107" y="123"/>
                  </a:lnTo>
                  <a:lnTo>
                    <a:pt x="95" y="129"/>
                  </a:lnTo>
                  <a:lnTo>
                    <a:pt x="80" y="136"/>
                  </a:lnTo>
                  <a:lnTo>
                    <a:pt x="62" y="145"/>
                  </a:lnTo>
                  <a:lnTo>
                    <a:pt x="36" y="156"/>
                  </a:lnTo>
                  <a:lnTo>
                    <a:pt x="3" y="17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4" name="Freeform 28"/>
            <p:cNvSpPr>
              <a:spLocks/>
            </p:cNvSpPr>
            <p:nvPr/>
          </p:nvSpPr>
          <p:spPr bwMode="auto">
            <a:xfrm>
              <a:off x="2758" y="1980"/>
              <a:ext cx="21" cy="76"/>
            </a:xfrm>
            <a:custGeom>
              <a:avLst/>
              <a:gdLst>
                <a:gd name="T0" fmla="*/ 1 w 41"/>
                <a:gd name="T1" fmla="*/ 0 h 153"/>
                <a:gd name="T2" fmla="*/ 0 w 41"/>
                <a:gd name="T3" fmla="*/ 0 h 153"/>
                <a:gd name="T4" fmla="*/ 0 w 41"/>
                <a:gd name="T5" fmla="*/ 0 h 153"/>
                <a:gd name="T6" fmla="*/ 1 w 41"/>
                <a:gd name="T7" fmla="*/ 0 h 153"/>
                <a:gd name="T8" fmla="*/ 1 w 41"/>
                <a:gd name="T9" fmla="*/ 0 h 153"/>
                <a:gd name="T10" fmla="*/ 1 w 41"/>
                <a:gd name="T11" fmla="*/ 0 h 153"/>
                <a:gd name="T12" fmla="*/ 1 w 41"/>
                <a:gd name="T13" fmla="*/ 0 h 153"/>
                <a:gd name="T14" fmla="*/ 1 w 41"/>
                <a:gd name="T15" fmla="*/ 0 h 153"/>
                <a:gd name="T16" fmla="*/ 1 w 41"/>
                <a:gd name="T17" fmla="*/ 0 h 153"/>
                <a:gd name="T18" fmla="*/ 1 w 41"/>
                <a:gd name="T19" fmla="*/ 0 h 153"/>
                <a:gd name="T20" fmla="*/ 1 w 41"/>
                <a:gd name="T21" fmla="*/ 0 h 153"/>
                <a:gd name="T22" fmla="*/ 1 w 41"/>
                <a:gd name="T23" fmla="*/ 0 h 153"/>
                <a:gd name="T24" fmla="*/ 1 w 41"/>
                <a:gd name="T25" fmla="*/ 0 h 153"/>
                <a:gd name="T26" fmla="*/ 1 w 41"/>
                <a:gd name="T27" fmla="*/ 0 h 153"/>
                <a:gd name="T28" fmla="*/ 1 w 41"/>
                <a:gd name="T29" fmla="*/ 0 h 153"/>
                <a:gd name="T30" fmla="*/ 1 w 41"/>
                <a:gd name="T31" fmla="*/ 0 h 153"/>
                <a:gd name="T32" fmla="*/ 1 w 41"/>
                <a:gd name="T33" fmla="*/ 0 h 153"/>
                <a:gd name="T34" fmla="*/ 1 w 41"/>
                <a:gd name="T35" fmla="*/ 0 h 153"/>
                <a:gd name="T36" fmla="*/ 1 w 41"/>
                <a:gd name="T37" fmla="*/ 0 h 153"/>
                <a:gd name="T38" fmla="*/ 1 w 41"/>
                <a:gd name="T39" fmla="*/ 0 h 153"/>
                <a:gd name="T40" fmla="*/ 1 w 41"/>
                <a:gd name="T41" fmla="*/ 0 h 1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153"/>
                <a:gd name="T65" fmla="*/ 41 w 41"/>
                <a:gd name="T66" fmla="*/ 153 h 1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153">
                  <a:moveTo>
                    <a:pt x="1" y="153"/>
                  </a:moveTo>
                  <a:lnTo>
                    <a:pt x="0" y="138"/>
                  </a:lnTo>
                  <a:lnTo>
                    <a:pt x="0" y="118"/>
                  </a:lnTo>
                  <a:lnTo>
                    <a:pt x="1" y="95"/>
                  </a:lnTo>
                  <a:lnTo>
                    <a:pt x="4" y="70"/>
                  </a:lnTo>
                  <a:lnTo>
                    <a:pt x="10" y="47"/>
                  </a:lnTo>
                  <a:lnTo>
                    <a:pt x="17" y="27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34" y="23"/>
                  </a:lnTo>
                  <a:lnTo>
                    <a:pt x="26" y="46"/>
                  </a:lnTo>
                  <a:lnTo>
                    <a:pt x="17" y="69"/>
                  </a:lnTo>
                  <a:lnTo>
                    <a:pt x="10" y="92"/>
                  </a:lnTo>
                  <a:lnTo>
                    <a:pt x="9" y="107"/>
                  </a:lnTo>
                  <a:lnTo>
                    <a:pt x="7" y="122"/>
                  </a:lnTo>
                  <a:lnTo>
                    <a:pt x="6" y="137"/>
                  </a:lnTo>
                  <a:lnTo>
                    <a:pt x="3" y="152"/>
                  </a:lnTo>
                  <a:lnTo>
                    <a:pt x="2" y="152"/>
                  </a:lnTo>
                  <a:lnTo>
                    <a:pt x="1" y="153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5" name="Freeform 29"/>
            <p:cNvSpPr>
              <a:spLocks/>
            </p:cNvSpPr>
            <p:nvPr/>
          </p:nvSpPr>
          <p:spPr bwMode="auto">
            <a:xfrm>
              <a:off x="2750" y="1994"/>
              <a:ext cx="12" cy="60"/>
            </a:xfrm>
            <a:custGeom>
              <a:avLst/>
              <a:gdLst>
                <a:gd name="T0" fmla="*/ 0 w 25"/>
                <a:gd name="T1" fmla="*/ 1 h 120"/>
                <a:gd name="T2" fmla="*/ 0 w 25"/>
                <a:gd name="T3" fmla="*/ 1 h 120"/>
                <a:gd name="T4" fmla="*/ 0 w 25"/>
                <a:gd name="T5" fmla="*/ 1 h 120"/>
                <a:gd name="T6" fmla="*/ 0 w 25"/>
                <a:gd name="T7" fmla="*/ 1 h 120"/>
                <a:gd name="T8" fmla="*/ 0 w 25"/>
                <a:gd name="T9" fmla="*/ 0 h 120"/>
                <a:gd name="T10" fmla="*/ 0 w 25"/>
                <a:gd name="T11" fmla="*/ 1 h 120"/>
                <a:gd name="T12" fmla="*/ 0 w 25"/>
                <a:gd name="T13" fmla="*/ 1 h 120"/>
                <a:gd name="T14" fmla="*/ 0 w 25"/>
                <a:gd name="T15" fmla="*/ 1 h 120"/>
                <a:gd name="T16" fmla="*/ 0 w 25"/>
                <a:gd name="T17" fmla="*/ 1 h 120"/>
                <a:gd name="T18" fmla="*/ 0 w 25"/>
                <a:gd name="T19" fmla="*/ 1 h 120"/>
                <a:gd name="T20" fmla="*/ 0 w 25"/>
                <a:gd name="T21" fmla="*/ 1 h 120"/>
                <a:gd name="T22" fmla="*/ 0 w 25"/>
                <a:gd name="T23" fmla="*/ 1 h 120"/>
                <a:gd name="T24" fmla="*/ 0 w 25"/>
                <a:gd name="T25" fmla="*/ 1 h 120"/>
                <a:gd name="T26" fmla="*/ 0 w 25"/>
                <a:gd name="T27" fmla="*/ 1 h 120"/>
                <a:gd name="T28" fmla="*/ 0 w 25"/>
                <a:gd name="T29" fmla="*/ 1 h 120"/>
                <a:gd name="T30" fmla="*/ 0 w 25"/>
                <a:gd name="T31" fmla="*/ 1 h 120"/>
                <a:gd name="T32" fmla="*/ 0 w 25"/>
                <a:gd name="T33" fmla="*/ 1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20"/>
                <a:gd name="T53" fmla="*/ 25 w 25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20">
                  <a:moveTo>
                    <a:pt x="8" y="120"/>
                  </a:moveTo>
                  <a:lnTo>
                    <a:pt x="1" y="91"/>
                  </a:lnTo>
                  <a:lnTo>
                    <a:pt x="0" y="56"/>
                  </a:lnTo>
                  <a:lnTo>
                    <a:pt x="6" y="24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1" y="15"/>
                  </a:lnTo>
                  <a:lnTo>
                    <a:pt x="18" y="24"/>
                  </a:lnTo>
                  <a:lnTo>
                    <a:pt x="15" y="34"/>
                  </a:lnTo>
                  <a:lnTo>
                    <a:pt x="12" y="45"/>
                  </a:lnTo>
                  <a:lnTo>
                    <a:pt x="12" y="62"/>
                  </a:lnTo>
                  <a:lnTo>
                    <a:pt x="12" y="83"/>
                  </a:lnTo>
                  <a:lnTo>
                    <a:pt x="11" y="104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6" name="Freeform 30"/>
            <p:cNvSpPr>
              <a:spLocks/>
            </p:cNvSpPr>
            <p:nvPr/>
          </p:nvSpPr>
          <p:spPr bwMode="auto">
            <a:xfrm>
              <a:off x="2878" y="1924"/>
              <a:ext cx="90" cy="23"/>
            </a:xfrm>
            <a:custGeom>
              <a:avLst/>
              <a:gdLst>
                <a:gd name="T0" fmla="*/ 1 w 179"/>
                <a:gd name="T1" fmla="*/ 0 h 48"/>
                <a:gd name="T2" fmla="*/ 1 w 179"/>
                <a:gd name="T3" fmla="*/ 0 h 48"/>
                <a:gd name="T4" fmla="*/ 1 w 179"/>
                <a:gd name="T5" fmla="*/ 0 h 48"/>
                <a:gd name="T6" fmla="*/ 1 w 179"/>
                <a:gd name="T7" fmla="*/ 0 h 48"/>
                <a:gd name="T8" fmla="*/ 1 w 179"/>
                <a:gd name="T9" fmla="*/ 0 h 48"/>
                <a:gd name="T10" fmla="*/ 1 w 179"/>
                <a:gd name="T11" fmla="*/ 0 h 48"/>
                <a:gd name="T12" fmla="*/ 1 w 179"/>
                <a:gd name="T13" fmla="*/ 0 h 48"/>
                <a:gd name="T14" fmla="*/ 1 w 179"/>
                <a:gd name="T15" fmla="*/ 0 h 48"/>
                <a:gd name="T16" fmla="*/ 1 w 179"/>
                <a:gd name="T17" fmla="*/ 0 h 48"/>
                <a:gd name="T18" fmla="*/ 1 w 179"/>
                <a:gd name="T19" fmla="*/ 0 h 48"/>
                <a:gd name="T20" fmla="*/ 1 w 179"/>
                <a:gd name="T21" fmla="*/ 0 h 48"/>
                <a:gd name="T22" fmla="*/ 0 w 179"/>
                <a:gd name="T23" fmla="*/ 0 h 48"/>
                <a:gd name="T24" fmla="*/ 1 w 179"/>
                <a:gd name="T25" fmla="*/ 0 h 48"/>
                <a:gd name="T26" fmla="*/ 1 w 179"/>
                <a:gd name="T27" fmla="*/ 0 h 48"/>
                <a:gd name="T28" fmla="*/ 1 w 179"/>
                <a:gd name="T29" fmla="*/ 0 h 48"/>
                <a:gd name="T30" fmla="*/ 1 w 179"/>
                <a:gd name="T31" fmla="*/ 0 h 48"/>
                <a:gd name="T32" fmla="*/ 1 w 179"/>
                <a:gd name="T33" fmla="*/ 0 h 48"/>
                <a:gd name="T34" fmla="*/ 1 w 179"/>
                <a:gd name="T35" fmla="*/ 0 h 48"/>
                <a:gd name="T36" fmla="*/ 1 w 179"/>
                <a:gd name="T37" fmla="*/ 0 h 48"/>
                <a:gd name="T38" fmla="*/ 1 w 179"/>
                <a:gd name="T39" fmla="*/ 0 h 48"/>
                <a:gd name="T40" fmla="*/ 1 w 179"/>
                <a:gd name="T41" fmla="*/ 0 h 48"/>
                <a:gd name="T42" fmla="*/ 1 w 179"/>
                <a:gd name="T43" fmla="*/ 0 h 48"/>
                <a:gd name="T44" fmla="*/ 1 w 179"/>
                <a:gd name="T45" fmla="*/ 0 h 48"/>
                <a:gd name="T46" fmla="*/ 1 w 179"/>
                <a:gd name="T47" fmla="*/ 0 h 48"/>
                <a:gd name="T48" fmla="*/ 1 w 179"/>
                <a:gd name="T49" fmla="*/ 0 h 48"/>
                <a:gd name="T50" fmla="*/ 1 w 179"/>
                <a:gd name="T51" fmla="*/ 0 h 48"/>
                <a:gd name="T52" fmla="*/ 1 w 179"/>
                <a:gd name="T53" fmla="*/ 0 h 48"/>
                <a:gd name="T54" fmla="*/ 1 w 179"/>
                <a:gd name="T55" fmla="*/ 0 h 48"/>
                <a:gd name="T56" fmla="*/ 1 w 179"/>
                <a:gd name="T57" fmla="*/ 0 h 48"/>
                <a:gd name="T58" fmla="*/ 1 w 179"/>
                <a:gd name="T59" fmla="*/ 0 h 48"/>
                <a:gd name="T60" fmla="*/ 1 w 179"/>
                <a:gd name="T61" fmla="*/ 0 h 48"/>
                <a:gd name="T62" fmla="*/ 1 w 179"/>
                <a:gd name="T63" fmla="*/ 0 h 48"/>
                <a:gd name="T64" fmla="*/ 1 w 179"/>
                <a:gd name="T65" fmla="*/ 0 h 48"/>
                <a:gd name="T66" fmla="*/ 1 w 179"/>
                <a:gd name="T67" fmla="*/ 0 h 48"/>
                <a:gd name="T68" fmla="*/ 1 w 179"/>
                <a:gd name="T69" fmla="*/ 0 h 48"/>
                <a:gd name="T70" fmla="*/ 1 w 179"/>
                <a:gd name="T71" fmla="*/ 0 h 48"/>
                <a:gd name="T72" fmla="*/ 1 w 179"/>
                <a:gd name="T73" fmla="*/ 0 h 48"/>
                <a:gd name="T74" fmla="*/ 1 w 179"/>
                <a:gd name="T75" fmla="*/ 0 h 48"/>
                <a:gd name="T76" fmla="*/ 1 w 179"/>
                <a:gd name="T77" fmla="*/ 0 h 48"/>
                <a:gd name="T78" fmla="*/ 1 w 179"/>
                <a:gd name="T79" fmla="*/ 0 h 48"/>
                <a:gd name="T80" fmla="*/ 1 w 179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9"/>
                <a:gd name="T124" fmla="*/ 0 h 48"/>
                <a:gd name="T125" fmla="*/ 179 w 179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9" h="48">
                  <a:moveTo>
                    <a:pt x="145" y="43"/>
                  </a:moveTo>
                  <a:lnTo>
                    <a:pt x="125" y="37"/>
                  </a:lnTo>
                  <a:lnTo>
                    <a:pt x="108" y="36"/>
                  </a:lnTo>
                  <a:lnTo>
                    <a:pt x="92" y="36"/>
                  </a:lnTo>
                  <a:lnTo>
                    <a:pt x="77" y="40"/>
                  </a:lnTo>
                  <a:lnTo>
                    <a:pt x="61" y="43"/>
                  </a:lnTo>
                  <a:lnTo>
                    <a:pt x="46" y="46"/>
                  </a:lnTo>
                  <a:lnTo>
                    <a:pt x="31" y="48"/>
                  </a:lnTo>
                  <a:lnTo>
                    <a:pt x="15" y="48"/>
                  </a:lnTo>
                  <a:lnTo>
                    <a:pt x="6" y="41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5" y="14"/>
                  </a:lnTo>
                  <a:lnTo>
                    <a:pt x="17" y="20"/>
                  </a:lnTo>
                  <a:lnTo>
                    <a:pt x="21" y="23"/>
                  </a:lnTo>
                  <a:lnTo>
                    <a:pt x="31" y="28"/>
                  </a:lnTo>
                  <a:lnTo>
                    <a:pt x="47" y="26"/>
                  </a:lnTo>
                  <a:lnTo>
                    <a:pt x="62" y="21"/>
                  </a:lnTo>
                  <a:lnTo>
                    <a:pt x="78" y="16"/>
                  </a:lnTo>
                  <a:lnTo>
                    <a:pt x="93" y="12"/>
                  </a:lnTo>
                  <a:lnTo>
                    <a:pt x="109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60" y="0"/>
                  </a:lnTo>
                  <a:lnTo>
                    <a:pt x="164" y="6"/>
                  </a:lnTo>
                  <a:lnTo>
                    <a:pt x="169" y="12"/>
                  </a:lnTo>
                  <a:lnTo>
                    <a:pt x="175" y="19"/>
                  </a:lnTo>
                  <a:lnTo>
                    <a:pt x="179" y="27"/>
                  </a:lnTo>
                  <a:lnTo>
                    <a:pt x="174" y="30"/>
                  </a:lnTo>
                  <a:lnTo>
                    <a:pt x="169" y="33"/>
                  </a:lnTo>
                  <a:lnTo>
                    <a:pt x="165" y="34"/>
                  </a:lnTo>
                  <a:lnTo>
                    <a:pt x="162" y="36"/>
                  </a:lnTo>
                  <a:lnTo>
                    <a:pt x="159" y="37"/>
                  </a:lnTo>
                  <a:lnTo>
                    <a:pt x="155" y="38"/>
                  </a:lnTo>
                  <a:lnTo>
                    <a:pt x="151" y="41"/>
                  </a:lnTo>
                  <a:lnTo>
                    <a:pt x="145" y="43"/>
                  </a:lnTo>
                  <a:close/>
                </a:path>
              </a:pathLst>
            </a:custGeom>
            <a:solidFill>
              <a:srgbClr val="99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7" name="Freeform 31"/>
            <p:cNvSpPr>
              <a:spLocks/>
            </p:cNvSpPr>
            <p:nvPr/>
          </p:nvSpPr>
          <p:spPr bwMode="auto">
            <a:xfrm>
              <a:off x="2893" y="1829"/>
              <a:ext cx="80" cy="105"/>
            </a:xfrm>
            <a:custGeom>
              <a:avLst/>
              <a:gdLst>
                <a:gd name="T0" fmla="*/ 0 w 162"/>
                <a:gd name="T1" fmla="*/ 0 h 211"/>
                <a:gd name="T2" fmla="*/ 0 w 162"/>
                <a:gd name="T3" fmla="*/ 0 h 211"/>
                <a:gd name="T4" fmla="*/ 0 w 162"/>
                <a:gd name="T5" fmla="*/ 0 h 211"/>
                <a:gd name="T6" fmla="*/ 0 w 162"/>
                <a:gd name="T7" fmla="*/ 0 h 211"/>
                <a:gd name="T8" fmla="*/ 0 w 162"/>
                <a:gd name="T9" fmla="*/ 0 h 211"/>
                <a:gd name="T10" fmla="*/ 0 w 162"/>
                <a:gd name="T11" fmla="*/ 0 h 211"/>
                <a:gd name="T12" fmla="*/ 0 w 162"/>
                <a:gd name="T13" fmla="*/ 0 h 211"/>
                <a:gd name="T14" fmla="*/ 0 w 162"/>
                <a:gd name="T15" fmla="*/ 0 h 211"/>
                <a:gd name="T16" fmla="*/ 0 w 162"/>
                <a:gd name="T17" fmla="*/ 0 h 211"/>
                <a:gd name="T18" fmla="*/ 0 w 162"/>
                <a:gd name="T19" fmla="*/ 0 h 211"/>
                <a:gd name="T20" fmla="*/ 0 w 162"/>
                <a:gd name="T21" fmla="*/ 0 h 211"/>
                <a:gd name="T22" fmla="*/ 0 w 162"/>
                <a:gd name="T23" fmla="*/ 0 h 211"/>
                <a:gd name="T24" fmla="*/ 0 w 162"/>
                <a:gd name="T25" fmla="*/ 0 h 211"/>
                <a:gd name="T26" fmla="*/ 0 w 162"/>
                <a:gd name="T27" fmla="*/ 0 h 211"/>
                <a:gd name="T28" fmla="*/ 0 w 162"/>
                <a:gd name="T29" fmla="*/ 0 h 211"/>
                <a:gd name="T30" fmla="*/ 0 w 162"/>
                <a:gd name="T31" fmla="*/ 0 h 211"/>
                <a:gd name="T32" fmla="*/ 0 w 162"/>
                <a:gd name="T33" fmla="*/ 0 h 211"/>
                <a:gd name="T34" fmla="*/ 0 w 162"/>
                <a:gd name="T35" fmla="*/ 0 h 211"/>
                <a:gd name="T36" fmla="*/ 0 w 162"/>
                <a:gd name="T37" fmla="*/ 0 h 211"/>
                <a:gd name="T38" fmla="*/ 0 w 162"/>
                <a:gd name="T39" fmla="*/ 0 h 211"/>
                <a:gd name="T40" fmla="*/ 0 w 162"/>
                <a:gd name="T41" fmla="*/ 0 h 211"/>
                <a:gd name="T42" fmla="*/ 0 w 162"/>
                <a:gd name="T43" fmla="*/ 0 h 211"/>
                <a:gd name="T44" fmla="*/ 0 w 162"/>
                <a:gd name="T45" fmla="*/ 0 h 211"/>
                <a:gd name="T46" fmla="*/ 0 w 162"/>
                <a:gd name="T47" fmla="*/ 0 h 211"/>
                <a:gd name="T48" fmla="*/ 0 w 162"/>
                <a:gd name="T49" fmla="*/ 0 h 211"/>
                <a:gd name="T50" fmla="*/ 0 w 162"/>
                <a:gd name="T51" fmla="*/ 0 h 211"/>
                <a:gd name="T52" fmla="*/ 0 w 162"/>
                <a:gd name="T53" fmla="*/ 0 h 211"/>
                <a:gd name="T54" fmla="*/ 0 w 162"/>
                <a:gd name="T55" fmla="*/ 0 h 211"/>
                <a:gd name="T56" fmla="*/ 0 w 162"/>
                <a:gd name="T57" fmla="*/ 0 h 211"/>
                <a:gd name="T58" fmla="*/ 0 w 162"/>
                <a:gd name="T59" fmla="*/ 0 h 211"/>
                <a:gd name="T60" fmla="*/ 0 w 162"/>
                <a:gd name="T61" fmla="*/ 0 h 211"/>
                <a:gd name="T62" fmla="*/ 0 w 162"/>
                <a:gd name="T63" fmla="*/ 0 h 211"/>
                <a:gd name="T64" fmla="*/ 0 w 162"/>
                <a:gd name="T65" fmla="*/ 0 h 211"/>
                <a:gd name="T66" fmla="*/ 0 w 162"/>
                <a:gd name="T67" fmla="*/ 0 h 211"/>
                <a:gd name="T68" fmla="*/ 0 w 162"/>
                <a:gd name="T69" fmla="*/ 0 h 211"/>
                <a:gd name="T70" fmla="*/ 0 w 162"/>
                <a:gd name="T71" fmla="*/ 0 h 211"/>
                <a:gd name="T72" fmla="*/ 0 w 162"/>
                <a:gd name="T73" fmla="*/ 0 h 211"/>
                <a:gd name="T74" fmla="*/ 0 w 162"/>
                <a:gd name="T75" fmla="*/ 0 h 211"/>
                <a:gd name="T76" fmla="*/ 0 w 162"/>
                <a:gd name="T77" fmla="*/ 0 h 211"/>
                <a:gd name="T78" fmla="*/ 0 w 162"/>
                <a:gd name="T79" fmla="*/ 0 h 211"/>
                <a:gd name="T80" fmla="*/ 0 w 162"/>
                <a:gd name="T81" fmla="*/ 0 h 211"/>
                <a:gd name="T82" fmla="*/ 0 w 162"/>
                <a:gd name="T83" fmla="*/ 0 h 211"/>
                <a:gd name="T84" fmla="*/ 0 w 162"/>
                <a:gd name="T85" fmla="*/ 0 h 211"/>
                <a:gd name="T86" fmla="*/ 0 w 162"/>
                <a:gd name="T87" fmla="*/ 0 h 211"/>
                <a:gd name="T88" fmla="*/ 0 w 162"/>
                <a:gd name="T89" fmla="*/ 0 h 211"/>
                <a:gd name="T90" fmla="*/ 0 w 162"/>
                <a:gd name="T91" fmla="*/ 0 h 211"/>
                <a:gd name="T92" fmla="*/ 0 w 162"/>
                <a:gd name="T93" fmla="*/ 0 h 211"/>
                <a:gd name="T94" fmla="*/ 0 w 162"/>
                <a:gd name="T95" fmla="*/ 0 h 211"/>
                <a:gd name="T96" fmla="*/ 0 w 162"/>
                <a:gd name="T97" fmla="*/ 0 h 211"/>
                <a:gd name="T98" fmla="*/ 0 w 162"/>
                <a:gd name="T99" fmla="*/ 0 h 211"/>
                <a:gd name="T100" fmla="*/ 0 w 162"/>
                <a:gd name="T101" fmla="*/ 0 h 211"/>
                <a:gd name="T102" fmla="*/ 0 w 162"/>
                <a:gd name="T103" fmla="*/ 0 h 211"/>
                <a:gd name="T104" fmla="*/ 0 w 162"/>
                <a:gd name="T105" fmla="*/ 0 h 211"/>
                <a:gd name="T106" fmla="*/ 0 w 162"/>
                <a:gd name="T107" fmla="*/ 0 h 211"/>
                <a:gd name="T108" fmla="*/ 0 w 162"/>
                <a:gd name="T109" fmla="*/ 0 h 211"/>
                <a:gd name="T110" fmla="*/ 0 w 162"/>
                <a:gd name="T111" fmla="*/ 0 h 211"/>
                <a:gd name="T112" fmla="*/ 0 w 162"/>
                <a:gd name="T113" fmla="*/ 0 h 211"/>
                <a:gd name="T114" fmla="*/ 0 w 162"/>
                <a:gd name="T115" fmla="*/ 0 h 211"/>
                <a:gd name="T116" fmla="*/ 0 w 162"/>
                <a:gd name="T117" fmla="*/ 0 h 211"/>
                <a:gd name="T118" fmla="*/ 0 w 162"/>
                <a:gd name="T119" fmla="*/ 0 h 211"/>
                <a:gd name="T120" fmla="*/ 0 w 162"/>
                <a:gd name="T121" fmla="*/ 0 h 211"/>
                <a:gd name="T122" fmla="*/ 0 w 162"/>
                <a:gd name="T123" fmla="*/ 0 h 2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"/>
                <a:gd name="T187" fmla="*/ 0 h 211"/>
                <a:gd name="T188" fmla="*/ 162 w 162"/>
                <a:gd name="T189" fmla="*/ 211 h 2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" h="211">
                  <a:moveTo>
                    <a:pt x="95" y="187"/>
                  </a:moveTo>
                  <a:lnTo>
                    <a:pt x="82" y="190"/>
                  </a:lnTo>
                  <a:lnTo>
                    <a:pt x="71" y="194"/>
                  </a:lnTo>
                  <a:lnTo>
                    <a:pt x="59" y="197"/>
                  </a:lnTo>
                  <a:lnTo>
                    <a:pt x="48" y="201"/>
                  </a:lnTo>
                  <a:lnTo>
                    <a:pt x="36" y="204"/>
                  </a:lnTo>
                  <a:lnTo>
                    <a:pt x="26" y="206"/>
                  </a:lnTo>
                  <a:lnTo>
                    <a:pt x="14" y="210"/>
                  </a:lnTo>
                  <a:lnTo>
                    <a:pt x="3" y="211"/>
                  </a:lnTo>
                  <a:lnTo>
                    <a:pt x="3" y="210"/>
                  </a:lnTo>
                  <a:lnTo>
                    <a:pt x="2" y="210"/>
                  </a:lnTo>
                  <a:lnTo>
                    <a:pt x="0" y="209"/>
                  </a:lnTo>
                  <a:lnTo>
                    <a:pt x="12" y="200"/>
                  </a:lnTo>
                  <a:lnTo>
                    <a:pt x="22" y="185"/>
                  </a:lnTo>
                  <a:lnTo>
                    <a:pt x="34" y="167"/>
                  </a:lnTo>
                  <a:lnTo>
                    <a:pt x="44" y="148"/>
                  </a:lnTo>
                  <a:lnTo>
                    <a:pt x="53" y="128"/>
                  </a:lnTo>
                  <a:lnTo>
                    <a:pt x="63" y="109"/>
                  </a:lnTo>
                  <a:lnTo>
                    <a:pt x="71" y="92"/>
                  </a:lnTo>
                  <a:lnTo>
                    <a:pt x="76" y="80"/>
                  </a:lnTo>
                  <a:lnTo>
                    <a:pt x="81" y="71"/>
                  </a:lnTo>
                  <a:lnTo>
                    <a:pt x="89" y="56"/>
                  </a:lnTo>
                  <a:lnTo>
                    <a:pt x="99" y="38"/>
                  </a:lnTo>
                  <a:lnTo>
                    <a:pt x="111" y="21"/>
                  </a:lnTo>
                  <a:lnTo>
                    <a:pt x="124" y="7"/>
                  </a:lnTo>
                  <a:lnTo>
                    <a:pt x="136" y="0"/>
                  </a:lnTo>
                  <a:lnTo>
                    <a:pt x="149" y="4"/>
                  </a:lnTo>
                  <a:lnTo>
                    <a:pt x="161" y="20"/>
                  </a:lnTo>
                  <a:lnTo>
                    <a:pt x="159" y="22"/>
                  </a:lnTo>
                  <a:lnTo>
                    <a:pt x="157" y="25"/>
                  </a:lnTo>
                  <a:lnTo>
                    <a:pt x="154" y="27"/>
                  </a:lnTo>
                  <a:lnTo>
                    <a:pt x="147" y="33"/>
                  </a:lnTo>
                  <a:lnTo>
                    <a:pt x="149" y="33"/>
                  </a:lnTo>
                  <a:lnTo>
                    <a:pt x="152" y="33"/>
                  </a:lnTo>
                  <a:lnTo>
                    <a:pt x="157" y="31"/>
                  </a:lnTo>
                  <a:lnTo>
                    <a:pt x="162" y="30"/>
                  </a:lnTo>
                  <a:lnTo>
                    <a:pt x="162" y="31"/>
                  </a:lnTo>
                  <a:lnTo>
                    <a:pt x="159" y="34"/>
                  </a:lnTo>
                  <a:lnTo>
                    <a:pt x="152" y="39"/>
                  </a:lnTo>
                  <a:lnTo>
                    <a:pt x="139" y="49"/>
                  </a:lnTo>
                  <a:lnTo>
                    <a:pt x="142" y="48"/>
                  </a:lnTo>
                  <a:lnTo>
                    <a:pt x="147" y="46"/>
                  </a:lnTo>
                  <a:lnTo>
                    <a:pt x="150" y="45"/>
                  </a:lnTo>
                  <a:lnTo>
                    <a:pt x="155" y="44"/>
                  </a:lnTo>
                  <a:lnTo>
                    <a:pt x="151" y="52"/>
                  </a:lnTo>
                  <a:lnTo>
                    <a:pt x="143" y="58"/>
                  </a:lnTo>
                  <a:lnTo>
                    <a:pt x="135" y="63"/>
                  </a:lnTo>
                  <a:lnTo>
                    <a:pt x="128" y="66"/>
                  </a:lnTo>
                  <a:lnTo>
                    <a:pt x="132" y="65"/>
                  </a:lnTo>
                  <a:lnTo>
                    <a:pt x="136" y="64"/>
                  </a:lnTo>
                  <a:lnTo>
                    <a:pt x="141" y="64"/>
                  </a:lnTo>
                  <a:lnTo>
                    <a:pt x="146" y="63"/>
                  </a:lnTo>
                  <a:lnTo>
                    <a:pt x="142" y="68"/>
                  </a:lnTo>
                  <a:lnTo>
                    <a:pt x="135" y="74"/>
                  </a:lnTo>
                  <a:lnTo>
                    <a:pt x="128" y="79"/>
                  </a:lnTo>
                  <a:lnTo>
                    <a:pt x="123" y="81"/>
                  </a:lnTo>
                  <a:lnTo>
                    <a:pt x="123" y="82"/>
                  </a:lnTo>
                  <a:lnTo>
                    <a:pt x="124" y="82"/>
                  </a:lnTo>
                  <a:lnTo>
                    <a:pt x="124" y="83"/>
                  </a:lnTo>
                  <a:lnTo>
                    <a:pt x="125" y="84"/>
                  </a:lnTo>
                  <a:lnTo>
                    <a:pt x="127" y="83"/>
                  </a:lnTo>
                  <a:lnTo>
                    <a:pt x="131" y="82"/>
                  </a:lnTo>
                  <a:lnTo>
                    <a:pt x="133" y="82"/>
                  </a:lnTo>
                  <a:lnTo>
                    <a:pt x="136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98"/>
                  </a:lnTo>
                  <a:lnTo>
                    <a:pt x="116" y="101"/>
                  </a:lnTo>
                  <a:lnTo>
                    <a:pt x="119" y="101"/>
                  </a:lnTo>
                  <a:lnTo>
                    <a:pt x="124" y="99"/>
                  </a:lnTo>
                  <a:lnTo>
                    <a:pt x="128" y="97"/>
                  </a:lnTo>
                  <a:lnTo>
                    <a:pt x="124" y="103"/>
                  </a:lnTo>
                  <a:lnTo>
                    <a:pt x="117" y="109"/>
                  </a:lnTo>
                  <a:lnTo>
                    <a:pt x="110" y="112"/>
                  </a:lnTo>
                  <a:lnTo>
                    <a:pt x="104" y="115"/>
                  </a:lnTo>
                  <a:lnTo>
                    <a:pt x="104" y="117"/>
                  </a:lnTo>
                  <a:lnTo>
                    <a:pt x="104" y="118"/>
                  </a:lnTo>
                  <a:lnTo>
                    <a:pt x="108" y="117"/>
                  </a:lnTo>
                  <a:lnTo>
                    <a:pt x="112" y="114"/>
                  </a:lnTo>
                  <a:lnTo>
                    <a:pt x="116" y="113"/>
                  </a:lnTo>
                  <a:lnTo>
                    <a:pt x="120" y="112"/>
                  </a:lnTo>
                  <a:lnTo>
                    <a:pt x="118" y="120"/>
                  </a:lnTo>
                  <a:lnTo>
                    <a:pt x="112" y="126"/>
                  </a:lnTo>
                  <a:lnTo>
                    <a:pt x="105" y="129"/>
                  </a:lnTo>
                  <a:lnTo>
                    <a:pt x="101" y="134"/>
                  </a:lnTo>
                  <a:lnTo>
                    <a:pt x="104" y="133"/>
                  </a:lnTo>
                  <a:lnTo>
                    <a:pt x="108" y="132"/>
                  </a:lnTo>
                  <a:lnTo>
                    <a:pt x="111" y="132"/>
                  </a:lnTo>
                  <a:lnTo>
                    <a:pt x="114" y="130"/>
                  </a:lnTo>
                  <a:lnTo>
                    <a:pt x="112" y="137"/>
                  </a:lnTo>
                  <a:lnTo>
                    <a:pt x="106" y="143"/>
                  </a:lnTo>
                  <a:lnTo>
                    <a:pt x="98" y="148"/>
                  </a:lnTo>
                  <a:lnTo>
                    <a:pt x="91" y="152"/>
                  </a:lnTo>
                  <a:lnTo>
                    <a:pt x="91" y="153"/>
                  </a:lnTo>
                  <a:lnTo>
                    <a:pt x="93" y="153"/>
                  </a:lnTo>
                  <a:lnTo>
                    <a:pt x="93" y="155"/>
                  </a:lnTo>
                  <a:lnTo>
                    <a:pt x="93" y="156"/>
                  </a:lnTo>
                  <a:lnTo>
                    <a:pt x="97" y="155"/>
                  </a:lnTo>
                  <a:lnTo>
                    <a:pt x="101" y="152"/>
                  </a:lnTo>
                  <a:lnTo>
                    <a:pt x="104" y="151"/>
                  </a:lnTo>
                  <a:lnTo>
                    <a:pt x="109" y="150"/>
                  </a:lnTo>
                  <a:lnTo>
                    <a:pt x="103" y="159"/>
                  </a:lnTo>
                  <a:lnTo>
                    <a:pt x="93" y="166"/>
                  </a:lnTo>
                  <a:lnTo>
                    <a:pt x="83" y="172"/>
                  </a:lnTo>
                  <a:lnTo>
                    <a:pt x="76" y="178"/>
                  </a:lnTo>
                  <a:lnTo>
                    <a:pt x="83" y="175"/>
                  </a:lnTo>
                  <a:lnTo>
                    <a:pt x="88" y="173"/>
                  </a:lnTo>
                  <a:lnTo>
                    <a:pt x="94" y="171"/>
                  </a:lnTo>
                  <a:lnTo>
                    <a:pt x="102" y="166"/>
                  </a:lnTo>
                  <a:lnTo>
                    <a:pt x="103" y="166"/>
                  </a:lnTo>
                  <a:lnTo>
                    <a:pt x="104" y="167"/>
                  </a:lnTo>
                  <a:lnTo>
                    <a:pt x="103" y="172"/>
                  </a:lnTo>
                  <a:lnTo>
                    <a:pt x="101" y="177"/>
                  </a:lnTo>
                  <a:lnTo>
                    <a:pt x="99" y="181"/>
                  </a:lnTo>
                  <a:lnTo>
                    <a:pt x="98" y="186"/>
                  </a:lnTo>
                  <a:lnTo>
                    <a:pt x="97" y="186"/>
                  </a:lnTo>
                  <a:lnTo>
                    <a:pt x="96" y="186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8" name="Freeform 32"/>
            <p:cNvSpPr>
              <a:spLocks/>
            </p:cNvSpPr>
            <p:nvPr/>
          </p:nvSpPr>
          <p:spPr bwMode="auto">
            <a:xfrm>
              <a:off x="2764" y="1977"/>
              <a:ext cx="8" cy="12"/>
            </a:xfrm>
            <a:custGeom>
              <a:avLst/>
              <a:gdLst>
                <a:gd name="T0" fmla="*/ 1 w 16"/>
                <a:gd name="T1" fmla="*/ 0 h 26"/>
                <a:gd name="T2" fmla="*/ 0 w 16"/>
                <a:gd name="T3" fmla="*/ 0 h 26"/>
                <a:gd name="T4" fmla="*/ 0 w 16"/>
                <a:gd name="T5" fmla="*/ 0 h 26"/>
                <a:gd name="T6" fmla="*/ 1 w 16"/>
                <a:gd name="T7" fmla="*/ 0 h 26"/>
                <a:gd name="T8" fmla="*/ 1 w 16"/>
                <a:gd name="T9" fmla="*/ 0 h 26"/>
                <a:gd name="T10" fmla="*/ 1 w 16"/>
                <a:gd name="T11" fmla="*/ 0 h 26"/>
                <a:gd name="T12" fmla="*/ 1 w 16"/>
                <a:gd name="T13" fmla="*/ 0 h 26"/>
                <a:gd name="T14" fmla="*/ 1 w 16"/>
                <a:gd name="T15" fmla="*/ 0 h 26"/>
                <a:gd name="T16" fmla="*/ 1 w 16"/>
                <a:gd name="T17" fmla="*/ 0 h 26"/>
                <a:gd name="T18" fmla="*/ 1 w 16"/>
                <a:gd name="T19" fmla="*/ 0 h 26"/>
                <a:gd name="T20" fmla="*/ 1 w 16"/>
                <a:gd name="T21" fmla="*/ 0 h 26"/>
                <a:gd name="T22" fmla="*/ 1 w 16"/>
                <a:gd name="T23" fmla="*/ 0 h 26"/>
                <a:gd name="T24" fmla="*/ 1 w 16"/>
                <a:gd name="T25" fmla="*/ 0 h 26"/>
                <a:gd name="T26" fmla="*/ 1 w 16"/>
                <a:gd name="T27" fmla="*/ 0 h 26"/>
                <a:gd name="T28" fmla="*/ 1 w 16"/>
                <a:gd name="T29" fmla="*/ 0 h 26"/>
                <a:gd name="T30" fmla="*/ 1 w 16"/>
                <a:gd name="T31" fmla="*/ 0 h 26"/>
                <a:gd name="T32" fmla="*/ 1 w 1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6"/>
                <a:gd name="T53" fmla="*/ 16 w 1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6">
                  <a:moveTo>
                    <a:pt x="3" y="26"/>
                  </a:move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6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2" y="14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29" name="Freeform 33"/>
            <p:cNvSpPr>
              <a:spLocks/>
            </p:cNvSpPr>
            <p:nvPr/>
          </p:nvSpPr>
          <p:spPr bwMode="auto">
            <a:xfrm>
              <a:off x="2887" y="1912"/>
              <a:ext cx="18" cy="18"/>
            </a:xfrm>
            <a:custGeom>
              <a:avLst/>
              <a:gdLst>
                <a:gd name="T0" fmla="*/ 1 w 36"/>
                <a:gd name="T1" fmla="*/ 0 h 37"/>
                <a:gd name="T2" fmla="*/ 1 w 36"/>
                <a:gd name="T3" fmla="*/ 0 h 37"/>
                <a:gd name="T4" fmla="*/ 1 w 36"/>
                <a:gd name="T5" fmla="*/ 0 h 37"/>
                <a:gd name="T6" fmla="*/ 1 w 36"/>
                <a:gd name="T7" fmla="*/ 0 h 37"/>
                <a:gd name="T8" fmla="*/ 0 w 36"/>
                <a:gd name="T9" fmla="*/ 0 h 37"/>
                <a:gd name="T10" fmla="*/ 1 w 36"/>
                <a:gd name="T11" fmla="*/ 0 h 37"/>
                <a:gd name="T12" fmla="*/ 1 w 36"/>
                <a:gd name="T13" fmla="*/ 0 h 37"/>
                <a:gd name="T14" fmla="*/ 1 w 36"/>
                <a:gd name="T15" fmla="*/ 0 h 37"/>
                <a:gd name="T16" fmla="*/ 1 w 36"/>
                <a:gd name="T17" fmla="*/ 0 h 37"/>
                <a:gd name="T18" fmla="*/ 1 w 36"/>
                <a:gd name="T19" fmla="*/ 0 h 37"/>
                <a:gd name="T20" fmla="*/ 1 w 36"/>
                <a:gd name="T21" fmla="*/ 0 h 37"/>
                <a:gd name="T22" fmla="*/ 1 w 36"/>
                <a:gd name="T23" fmla="*/ 0 h 37"/>
                <a:gd name="T24" fmla="*/ 1 w 36"/>
                <a:gd name="T25" fmla="*/ 0 h 37"/>
                <a:gd name="T26" fmla="*/ 1 w 36"/>
                <a:gd name="T27" fmla="*/ 0 h 37"/>
                <a:gd name="T28" fmla="*/ 1 w 36"/>
                <a:gd name="T29" fmla="*/ 0 h 37"/>
                <a:gd name="T30" fmla="*/ 1 w 36"/>
                <a:gd name="T31" fmla="*/ 0 h 37"/>
                <a:gd name="T32" fmla="*/ 1 w 36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7"/>
                <a:gd name="T53" fmla="*/ 36 w 36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7">
                  <a:moveTo>
                    <a:pt x="6" y="37"/>
                  </a:moveTo>
                  <a:lnTo>
                    <a:pt x="2" y="29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5" y="7"/>
                  </a:lnTo>
                  <a:lnTo>
                    <a:pt x="21" y="6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30" y="11"/>
                  </a:lnTo>
                  <a:lnTo>
                    <a:pt x="23" y="21"/>
                  </a:lnTo>
                  <a:lnTo>
                    <a:pt x="15" y="30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0" name="Freeform 34"/>
            <p:cNvSpPr>
              <a:spLocks/>
            </p:cNvSpPr>
            <p:nvPr/>
          </p:nvSpPr>
          <p:spPr bwMode="auto">
            <a:xfrm>
              <a:off x="2748" y="1913"/>
              <a:ext cx="51" cy="61"/>
            </a:xfrm>
            <a:custGeom>
              <a:avLst/>
              <a:gdLst>
                <a:gd name="T0" fmla="*/ 1 w 102"/>
                <a:gd name="T1" fmla="*/ 1 h 121"/>
                <a:gd name="T2" fmla="*/ 1 w 102"/>
                <a:gd name="T3" fmla="*/ 1 h 121"/>
                <a:gd name="T4" fmla="*/ 1 w 102"/>
                <a:gd name="T5" fmla="*/ 1 h 121"/>
                <a:gd name="T6" fmla="*/ 1 w 102"/>
                <a:gd name="T7" fmla="*/ 1 h 121"/>
                <a:gd name="T8" fmla="*/ 1 w 102"/>
                <a:gd name="T9" fmla="*/ 1 h 121"/>
                <a:gd name="T10" fmla="*/ 1 w 102"/>
                <a:gd name="T11" fmla="*/ 1 h 121"/>
                <a:gd name="T12" fmla="*/ 1 w 102"/>
                <a:gd name="T13" fmla="*/ 1 h 121"/>
                <a:gd name="T14" fmla="*/ 1 w 102"/>
                <a:gd name="T15" fmla="*/ 1 h 121"/>
                <a:gd name="T16" fmla="*/ 1 w 102"/>
                <a:gd name="T17" fmla="*/ 1 h 121"/>
                <a:gd name="T18" fmla="*/ 1 w 102"/>
                <a:gd name="T19" fmla="*/ 1 h 121"/>
                <a:gd name="T20" fmla="*/ 1 w 102"/>
                <a:gd name="T21" fmla="*/ 1 h 121"/>
                <a:gd name="T22" fmla="*/ 1 w 102"/>
                <a:gd name="T23" fmla="*/ 1 h 121"/>
                <a:gd name="T24" fmla="*/ 1 w 102"/>
                <a:gd name="T25" fmla="*/ 1 h 121"/>
                <a:gd name="T26" fmla="*/ 1 w 102"/>
                <a:gd name="T27" fmla="*/ 1 h 121"/>
                <a:gd name="T28" fmla="*/ 0 w 102"/>
                <a:gd name="T29" fmla="*/ 1 h 121"/>
                <a:gd name="T30" fmla="*/ 1 w 102"/>
                <a:gd name="T31" fmla="*/ 1 h 121"/>
                <a:gd name="T32" fmla="*/ 1 w 102"/>
                <a:gd name="T33" fmla="*/ 0 h 121"/>
                <a:gd name="T34" fmla="*/ 1 w 102"/>
                <a:gd name="T35" fmla="*/ 1 h 121"/>
                <a:gd name="T36" fmla="*/ 1 w 102"/>
                <a:gd name="T37" fmla="*/ 1 h 121"/>
                <a:gd name="T38" fmla="*/ 1 w 102"/>
                <a:gd name="T39" fmla="*/ 1 h 121"/>
                <a:gd name="T40" fmla="*/ 1 w 102"/>
                <a:gd name="T41" fmla="*/ 1 h 121"/>
                <a:gd name="T42" fmla="*/ 1 w 102"/>
                <a:gd name="T43" fmla="*/ 1 h 121"/>
                <a:gd name="T44" fmla="*/ 1 w 102"/>
                <a:gd name="T45" fmla="*/ 1 h 121"/>
                <a:gd name="T46" fmla="*/ 1 w 102"/>
                <a:gd name="T47" fmla="*/ 1 h 121"/>
                <a:gd name="T48" fmla="*/ 1 w 102"/>
                <a:gd name="T49" fmla="*/ 1 h 121"/>
                <a:gd name="T50" fmla="*/ 1 w 102"/>
                <a:gd name="T51" fmla="*/ 1 h 121"/>
                <a:gd name="T52" fmla="*/ 1 w 102"/>
                <a:gd name="T53" fmla="*/ 1 h 121"/>
                <a:gd name="T54" fmla="*/ 1 w 102"/>
                <a:gd name="T55" fmla="*/ 1 h 121"/>
                <a:gd name="T56" fmla="*/ 1 w 102"/>
                <a:gd name="T57" fmla="*/ 1 h 121"/>
                <a:gd name="T58" fmla="*/ 1 w 102"/>
                <a:gd name="T59" fmla="*/ 1 h 121"/>
                <a:gd name="T60" fmla="*/ 1 w 102"/>
                <a:gd name="T61" fmla="*/ 1 h 121"/>
                <a:gd name="T62" fmla="*/ 1 w 102"/>
                <a:gd name="T63" fmla="*/ 1 h 121"/>
                <a:gd name="T64" fmla="*/ 1 w 102"/>
                <a:gd name="T65" fmla="*/ 1 h 121"/>
                <a:gd name="T66" fmla="*/ 1 w 102"/>
                <a:gd name="T67" fmla="*/ 1 h 121"/>
                <a:gd name="T68" fmla="*/ 1 w 102"/>
                <a:gd name="T69" fmla="*/ 1 h 121"/>
                <a:gd name="T70" fmla="*/ 1 w 102"/>
                <a:gd name="T71" fmla="*/ 1 h 121"/>
                <a:gd name="T72" fmla="*/ 1 w 102"/>
                <a:gd name="T73" fmla="*/ 1 h 121"/>
                <a:gd name="T74" fmla="*/ 1 w 102"/>
                <a:gd name="T75" fmla="*/ 1 h 121"/>
                <a:gd name="T76" fmla="*/ 1 w 102"/>
                <a:gd name="T77" fmla="*/ 1 h 121"/>
                <a:gd name="T78" fmla="*/ 1 w 102"/>
                <a:gd name="T79" fmla="*/ 1 h 121"/>
                <a:gd name="T80" fmla="*/ 1 w 102"/>
                <a:gd name="T81" fmla="*/ 1 h 121"/>
                <a:gd name="T82" fmla="*/ 1 w 102"/>
                <a:gd name="T83" fmla="*/ 1 h 121"/>
                <a:gd name="T84" fmla="*/ 1 w 102"/>
                <a:gd name="T85" fmla="*/ 1 h 121"/>
                <a:gd name="T86" fmla="*/ 1 w 102"/>
                <a:gd name="T87" fmla="*/ 1 h 121"/>
                <a:gd name="T88" fmla="*/ 1 w 102"/>
                <a:gd name="T89" fmla="*/ 1 h 121"/>
                <a:gd name="T90" fmla="*/ 1 w 102"/>
                <a:gd name="T91" fmla="*/ 1 h 121"/>
                <a:gd name="T92" fmla="*/ 1 w 102"/>
                <a:gd name="T93" fmla="*/ 1 h 121"/>
                <a:gd name="T94" fmla="*/ 1 w 102"/>
                <a:gd name="T95" fmla="*/ 1 h 121"/>
                <a:gd name="T96" fmla="*/ 1 w 102"/>
                <a:gd name="T97" fmla="*/ 1 h 121"/>
                <a:gd name="T98" fmla="*/ 1 w 102"/>
                <a:gd name="T99" fmla="*/ 1 h 121"/>
                <a:gd name="T100" fmla="*/ 1 w 102"/>
                <a:gd name="T101" fmla="*/ 1 h 121"/>
                <a:gd name="T102" fmla="*/ 1 w 102"/>
                <a:gd name="T103" fmla="*/ 1 h 121"/>
                <a:gd name="T104" fmla="*/ 1 w 102"/>
                <a:gd name="T105" fmla="*/ 1 h 121"/>
                <a:gd name="T106" fmla="*/ 1 w 102"/>
                <a:gd name="T107" fmla="*/ 1 h 121"/>
                <a:gd name="T108" fmla="*/ 1 w 102"/>
                <a:gd name="T109" fmla="*/ 1 h 121"/>
                <a:gd name="T110" fmla="*/ 1 w 102"/>
                <a:gd name="T111" fmla="*/ 1 h 121"/>
                <a:gd name="T112" fmla="*/ 1 w 102"/>
                <a:gd name="T113" fmla="*/ 1 h 121"/>
                <a:gd name="T114" fmla="*/ 1 w 102"/>
                <a:gd name="T115" fmla="*/ 1 h 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"/>
                <a:gd name="T175" fmla="*/ 0 h 121"/>
                <a:gd name="T176" fmla="*/ 102 w 102"/>
                <a:gd name="T177" fmla="*/ 121 h 1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" h="121">
                  <a:moveTo>
                    <a:pt x="61" y="121"/>
                  </a:moveTo>
                  <a:lnTo>
                    <a:pt x="60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4" y="119"/>
                  </a:lnTo>
                  <a:lnTo>
                    <a:pt x="52" y="111"/>
                  </a:lnTo>
                  <a:lnTo>
                    <a:pt x="50" y="106"/>
                  </a:lnTo>
                  <a:lnTo>
                    <a:pt x="49" y="101"/>
                  </a:lnTo>
                  <a:lnTo>
                    <a:pt x="47" y="93"/>
                  </a:lnTo>
                  <a:lnTo>
                    <a:pt x="52" y="91"/>
                  </a:lnTo>
                  <a:lnTo>
                    <a:pt x="57" y="89"/>
                  </a:lnTo>
                  <a:lnTo>
                    <a:pt x="61" y="87"/>
                  </a:lnTo>
                  <a:lnTo>
                    <a:pt x="68" y="85"/>
                  </a:lnTo>
                  <a:lnTo>
                    <a:pt x="70" y="76"/>
                  </a:lnTo>
                  <a:lnTo>
                    <a:pt x="68" y="70"/>
                  </a:lnTo>
                  <a:lnTo>
                    <a:pt x="65" y="65"/>
                  </a:lnTo>
                  <a:lnTo>
                    <a:pt x="60" y="63"/>
                  </a:lnTo>
                  <a:lnTo>
                    <a:pt x="53" y="62"/>
                  </a:lnTo>
                  <a:lnTo>
                    <a:pt x="46" y="62"/>
                  </a:lnTo>
                  <a:lnTo>
                    <a:pt x="40" y="62"/>
                  </a:lnTo>
                  <a:lnTo>
                    <a:pt x="35" y="63"/>
                  </a:lnTo>
                  <a:lnTo>
                    <a:pt x="32" y="58"/>
                  </a:lnTo>
                  <a:lnTo>
                    <a:pt x="32" y="54"/>
                  </a:lnTo>
                  <a:lnTo>
                    <a:pt x="31" y="50"/>
                  </a:lnTo>
                  <a:lnTo>
                    <a:pt x="30" y="46"/>
                  </a:lnTo>
                  <a:lnTo>
                    <a:pt x="15" y="47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7" y="25"/>
                  </a:lnTo>
                  <a:lnTo>
                    <a:pt x="15" y="11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6" y="1"/>
                  </a:lnTo>
                  <a:lnTo>
                    <a:pt x="46" y="3"/>
                  </a:lnTo>
                  <a:lnTo>
                    <a:pt x="57" y="7"/>
                  </a:lnTo>
                  <a:lnTo>
                    <a:pt x="68" y="10"/>
                  </a:lnTo>
                  <a:lnTo>
                    <a:pt x="78" y="13"/>
                  </a:lnTo>
                  <a:lnTo>
                    <a:pt x="89" y="17"/>
                  </a:lnTo>
                  <a:lnTo>
                    <a:pt x="99" y="19"/>
                  </a:lnTo>
                  <a:lnTo>
                    <a:pt x="99" y="20"/>
                  </a:lnTo>
                  <a:lnTo>
                    <a:pt x="100" y="22"/>
                  </a:lnTo>
                  <a:lnTo>
                    <a:pt x="100" y="23"/>
                  </a:lnTo>
                  <a:lnTo>
                    <a:pt x="100" y="24"/>
                  </a:lnTo>
                  <a:lnTo>
                    <a:pt x="99" y="25"/>
                  </a:lnTo>
                  <a:lnTo>
                    <a:pt x="98" y="26"/>
                  </a:lnTo>
                  <a:lnTo>
                    <a:pt x="97" y="28"/>
                  </a:lnTo>
                  <a:lnTo>
                    <a:pt x="96" y="30"/>
                  </a:lnTo>
                  <a:lnTo>
                    <a:pt x="97" y="30"/>
                  </a:lnTo>
                  <a:lnTo>
                    <a:pt x="98" y="30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98" y="35"/>
                  </a:lnTo>
                  <a:lnTo>
                    <a:pt x="92" y="39"/>
                  </a:lnTo>
                  <a:lnTo>
                    <a:pt x="88" y="41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84" y="46"/>
                  </a:lnTo>
                  <a:lnTo>
                    <a:pt x="85" y="47"/>
                  </a:lnTo>
                  <a:lnTo>
                    <a:pt x="89" y="46"/>
                  </a:lnTo>
                  <a:lnTo>
                    <a:pt x="92" y="45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2" y="49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1" y="54"/>
                  </a:lnTo>
                  <a:lnTo>
                    <a:pt x="92" y="54"/>
                  </a:lnTo>
                  <a:lnTo>
                    <a:pt x="93" y="54"/>
                  </a:lnTo>
                  <a:lnTo>
                    <a:pt x="96" y="54"/>
                  </a:lnTo>
                  <a:lnTo>
                    <a:pt x="97" y="54"/>
                  </a:lnTo>
                  <a:lnTo>
                    <a:pt x="96" y="60"/>
                  </a:lnTo>
                  <a:lnTo>
                    <a:pt x="92" y="64"/>
                  </a:lnTo>
                  <a:lnTo>
                    <a:pt x="89" y="68"/>
                  </a:lnTo>
                  <a:lnTo>
                    <a:pt x="84" y="71"/>
                  </a:lnTo>
                  <a:lnTo>
                    <a:pt x="85" y="72"/>
                  </a:lnTo>
                  <a:lnTo>
                    <a:pt x="87" y="72"/>
                  </a:lnTo>
                  <a:lnTo>
                    <a:pt x="89" y="72"/>
                  </a:lnTo>
                  <a:lnTo>
                    <a:pt x="93" y="71"/>
                  </a:lnTo>
                  <a:lnTo>
                    <a:pt x="93" y="76"/>
                  </a:lnTo>
                  <a:lnTo>
                    <a:pt x="91" y="79"/>
                  </a:lnTo>
                  <a:lnTo>
                    <a:pt x="88" y="81"/>
                  </a:lnTo>
                  <a:lnTo>
                    <a:pt x="83" y="84"/>
                  </a:lnTo>
                  <a:lnTo>
                    <a:pt x="83" y="85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4" y="88"/>
                  </a:lnTo>
                  <a:lnTo>
                    <a:pt x="87" y="87"/>
                  </a:lnTo>
                  <a:lnTo>
                    <a:pt x="88" y="87"/>
                  </a:lnTo>
                  <a:lnTo>
                    <a:pt x="90" y="86"/>
                  </a:lnTo>
                  <a:lnTo>
                    <a:pt x="91" y="86"/>
                  </a:lnTo>
                  <a:lnTo>
                    <a:pt x="91" y="92"/>
                  </a:lnTo>
                  <a:lnTo>
                    <a:pt x="88" y="95"/>
                  </a:lnTo>
                  <a:lnTo>
                    <a:pt x="84" y="99"/>
                  </a:lnTo>
                  <a:lnTo>
                    <a:pt x="80" y="103"/>
                  </a:lnTo>
                  <a:lnTo>
                    <a:pt x="81" y="103"/>
                  </a:lnTo>
                  <a:lnTo>
                    <a:pt x="81" y="104"/>
                  </a:lnTo>
                  <a:lnTo>
                    <a:pt x="83" y="103"/>
                  </a:lnTo>
                  <a:lnTo>
                    <a:pt x="84" y="103"/>
                  </a:lnTo>
                  <a:lnTo>
                    <a:pt x="87" y="103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7"/>
                  </a:lnTo>
                  <a:lnTo>
                    <a:pt x="81" y="111"/>
                  </a:lnTo>
                  <a:lnTo>
                    <a:pt x="74" y="115"/>
                  </a:lnTo>
                  <a:lnTo>
                    <a:pt x="67" y="118"/>
                  </a:lnTo>
                  <a:lnTo>
                    <a:pt x="61" y="121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1" name="Freeform 35"/>
            <p:cNvSpPr>
              <a:spLocks/>
            </p:cNvSpPr>
            <p:nvPr/>
          </p:nvSpPr>
          <p:spPr bwMode="auto">
            <a:xfrm>
              <a:off x="2878" y="1917"/>
              <a:ext cx="6" cy="8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0 w 13"/>
                <a:gd name="T5" fmla="*/ 0 h 17"/>
                <a:gd name="T6" fmla="*/ 0 w 13"/>
                <a:gd name="T7" fmla="*/ 0 h 17"/>
                <a:gd name="T8" fmla="*/ 0 w 13"/>
                <a:gd name="T9" fmla="*/ 0 h 17"/>
                <a:gd name="T10" fmla="*/ 0 w 13"/>
                <a:gd name="T11" fmla="*/ 0 h 17"/>
                <a:gd name="T12" fmla="*/ 0 w 13"/>
                <a:gd name="T13" fmla="*/ 0 h 17"/>
                <a:gd name="T14" fmla="*/ 0 w 13"/>
                <a:gd name="T15" fmla="*/ 0 h 17"/>
                <a:gd name="T16" fmla="*/ 0 w 13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7"/>
                <a:gd name="T29" fmla="*/ 13 w 1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7">
                  <a:moveTo>
                    <a:pt x="5" y="17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99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2" name="Freeform 36"/>
            <p:cNvSpPr>
              <a:spLocks/>
            </p:cNvSpPr>
            <p:nvPr/>
          </p:nvSpPr>
          <p:spPr bwMode="auto">
            <a:xfrm>
              <a:off x="2862" y="1856"/>
              <a:ext cx="45" cy="57"/>
            </a:xfrm>
            <a:custGeom>
              <a:avLst/>
              <a:gdLst>
                <a:gd name="T0" fmla="*/ 1 w 89"/>
                <a:gd name="T1" fmla="*/ 1 h 114"/>
                <a:gd name="T2" fmla="*/ 1 w 89"/>
                <a:gd name="T3" fmla="*/ 1 h 114"/>
                <a:gd name="T4" fmla="*/ 1 w 89"/>
                <a:gd name="T5" fmla="*/ 1 h 114"/>
                <a:gd name="T6" fmla="*/ 1 w 89"/>
                <a:gd name="T7" fmla="*/ 1 h 114"/>
                <a:gd name="T8" fmla="*/ 1 w 89"/>
                <a:gd name="T9" fmla="*/ 1 h 114"/>
                <a:gd name="T10" fmla="*/ 1 w 89"/>
                <a:gd name="T11" fmla="*/ 1 h 114"/>
                <a:gd name="T12" fmla="*/ 1 w 89"/>
                <a:gd name="T13" fmla="*/ 1 h 114"/>
                <a:gd name="T14" fmla="*/ 1 w 89"/>
                <a:gd name="T15" fmla="*/ 1 h 114"/>
                <a:gd name="T16" fmla="*/ 1 w 89"/>
                <a:gd name="T17" fmla="*/ 1 h 114"/>
                <a:gd name="T18" fmla="*/ 1 w 89"/>
                <a:gd name="T19" fmla="*/ 1 h 114"/>
                <a:gd name="T20" fmla="*/ 0 w 89"/>
                <a:gd name="T21" fmla="*/ 1 h 114"/>
                <a:gd name="T22" fmla="*/ 1 w 89"/>
                <a:gd name="T23" fmla="*/ 1 h 114"/>
                <a:gd name="T24" fmla="*/ 1 w 89"/>
                <a:gd name="T25" fmla="*/ 1 h 114"/>
                <a:gd name="T26" fmla="*/ 1 w 89"/>
                <a:gd name="T27" fmla="*/ 1 h 114"/>
                <a:gd name="T28" fmla="*/ 1 w 89"/>
                <a:gd name="T29" fmla="*/ 1 h 114"/>
                <a:gd name="T30" fmla="*/ 1 w 89"/>
                <a:gd name="T31" fmla="*/ 1 h 114"/>
                <a:gd name="T32" fmla="*/ 1 w 89"/>
                <a:gd name="T33" fmla="*/ 1 h 114"/>
                <a:gd name="T34" fmla="*/ 1 w 89"/>
                <a:gd name="T35" fmla="*/ 1 h 114"/>
                <a:gd name="T36" fmla="*/ 1 w 89"/>
                <a:gd name="T37" fmla="*/ 1 h 114"/>
                <a:gd name="T38" fmla="*/ 1 w 89"/>
                <a:gd name="T39" fmla="*/ 1 h 114"/>
                <a:gd name="T40" fmla="*/ 1 w 89"/>
                <a:gd name="T41" fmla="*/ 1 h 114"/>
                <a:gd name="T42" fmla="*/ 1 w 89"/>
                <a:gd name="T43" fmla="*/ 1 h 114"/>
                <a:gd name="T44" fmla="*/ 1 w 89"/>
                <a:gd name="T45" fmla="*/ 1 h 114"/>
                <a:gd name="T46" fmla="*/ 1 w 89"/>
                <a:gd name="T47" fmla="*/ 1 h 114"/>
                <a:gd name="T48" fmla="*/ 1 w 89"/>
                <a:gd name="T49" fmla="*/ 1 h 114"/>
                <a:gd name="T50" fmla="*/ 1 w 89"/>
                <a:gd name="T51" fmla="*/ 1 h 114"/>
                <a:gd name="T52" fmla="*/ 1 w 89"/>
                <a:gd name="T53" fmla="*/ 1 h 114"/>
                <a:gd name="T54" fmla="*/ 1 w 89"/>
                <a:gd name="T55" fmla="*/ 1 h 114"/>
                <a:gd name="T56" fmla="*/ 1 w 89"/>
                <a:gd name="T57" fmla="*/ 1 h 114"/>
                <a:gd name="T58" fmla="*/ 1 w 89"/>
                <a:gd name="T59" fmla="*/ 1 h 114"/>
                <a:gd name="T60" fmla="*/ 1 w 89"/>
                <a:gd name="T61" fmla="*/ 1 h 114"/>
                <a:gd name="T62" fmla="*/ 1 w 89"/>
                <a:gd name="T63" fmla="*/ 1 h 114"/>
                <a:gd name="T64" fmla="*/ 1 w 89"/>
                <a:gd name="T65" fmla="*/ 1 h 114"/>
                <a:gd name="T66" fmla="*/ 1 w 89"/>
                <a:gd name="T67" fmla="*/ 1 h 114"/>
                <a:gd name="T68" fmla="*/ 1 w 89"/>
                <a:gd name="T69" fmla="*/ 1 h 114"/>
                <a:gd name="T70" fmla="*/ 1 w 89"/>
                <a:gd name="T71" fmla="*/ 1 h 114"/>
                <a:gd name="T72" fmla="*/ 1 w 89"/>
                <a:gd name="T73" fmla="*/ 1 h 114"/>
                <a:gd name="T74" fmla="*/ 1 w 89"/>
                <a:gd name="T75" fmla="*/ 1 h 114"/>
                <a:gd name="T76" fmla="*/ 1 w 89"/>
                <a:gd name="T77" fmla="*/ 1 h 114"/>
                <a:gd name="T78" fmla="*/ 1 w 89"/>
                <a:gd name="T79" fmla="*/ 1 h 114"/>
                <a:gd name="T80" fmla="*/ 1 w 89"/>
                <a:gd name="T81" fmla="*/ 1 h 114"/>
                <a:gd name="T82" fmla="*/ 1 w 89"/>
                <a:gd name="T83" fmla="*/ 1 h 114"/>
                <a:gd name="T84" fmla="*/ 1 w 89"/>
                <a:gd name="T85" fmla="*/ 1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114"/>
                <a:gd name="T131" fmla="*/ 89 w 89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114">
                  <a:moveTo>
                    <a:pt x="57" y="114"/>
                  </a:moveTo>
                  <a:lnTo>
                    <a:pt x="56" y="114"/>
                  </a:lnTo>
                  <a:lnTo>
                    <a:pt x="54" y="114"/>
                  </a:lnTo>
                  <a:lnTo>
                    <a:pt x="53" y="114"/>
                  </a:lnTo>
                  <a:lnTo>
                    <a:pt x="52" y="114"/>
                  </a:lnTo>
                  <a:lnTo>
                    <a:pt x="44" y="96"/>
                  </a:lnTo>
                  <a:lnTo>
                    <a:pt x="44" y="86"/>
                  </a:lnTo>
                  <a:lnTo>
                    <a:pt x="52" y="78"/>
                  </a:lnTo>
                  <a:lnTo>
                    <a:pt x="66" y="69"/>
                  </a:lnTo>
                  <a:lnTo>
                    <a:pt x="69" y="61"/>
                  </a:lnTo>
                  <a:lnTo>
                    <a:pt x="68" y="55"/>
                  </a:lnTo>
                  <a:lnTo>
                    <a:pt x="63" y="53"/>
                  </a:lnTo>
                  <a:lnTo>
                    <a:pt x="56" y="53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23" y="50"/>
                  </a:lnTo>
                  <a:lnTo>
                    <a:pt x="20" y="47"/>
                  </a:lnTo>
                  <a:lnTo>
                    <a:pt x="13" y="47"/>
                  </a:lnTo>
                  <a:lnTo>
                    <a:pt x="3" y="48"/>
                  </a:lnTo>
                  <a:lnTo>
                    <a:pt x="0" y="38"/>
                  </a:lnTo>
                  <a:lnTo>
                    <a:pt x="3" y="25"/>
                  </a:lnTo>
                  <a:lnTo>
                    <a:pt x="7" y="1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5" y="2"/>
                  </a:lnTo>
                  <a:lnTo>
                    <a:pt x="46" y="8"/>
                  </a:lnTo>
                  <a:lnTo>
                    <a:pt x="48" y="12"/>
                  </a:lnTo>
                  <a:lnTo>
                    <a:pt x="49" y="17"/>
                  </a:lnTo>
                  <a:lnTo>
                    <a:pt x="51" y="24"/>
                  </a:lnTo>
                  <a:lnTo>
                    <a:pt x="60" y="25"/>
                  </a:lnTo>
                  <a:lnTo>
                    <a:pt x="65" y="23"/>
                  </a:lnTo>
                  <a:lnTo>
                    <a:pt x="67" y="16"/>
                  </a:lnTo>
                  <a:lnTo>
                    <a:pt x="69" y="7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13"/>
                  </a:lnTo>
                  <a:lnTo>
                    <a:pt x="77" y="23"/>
                  </a:lnTo>
                  <a:lnTo>
                    <a:pt x="77" y="32"/>
                  </a:lnTo>
                  <a:lnTo>
                    <a:pt x="77" y="42"/>
                  </a:lnTo>
                  <a:lnTo>
                    <a:pt x="79" y="43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3" y="41"/>
                  </a:lnTo>
                  <a:lnTo>
                    <a:pt x="84" y="45"/>
                  </a:lnTo>
                  <a:lnTo>
                    <a:pt x="83" y="48"/>
                  </a:lnTo>
                  <a:lnTo>
                    <a:pt x="82" y="51"/>
                  </a:lnTo>
                  <a:lnTo>
                    <a:pt x="82" y="56"/>
                  </a:lnTo>
                  <a:lnTo>
                    <a:pt x="83" y="56"/>
                  </a:lnTo>
                  <a:lnTo>
                    <a:pt x="84" y="56"/>
                  </a:lnTo>
                  <a:lnTo>
                    <a:pt x="86" y="55"/>
                  </a:lnTo>
                  <a:lnTo>
                    <a:pt x="86" y="58"/>
                  </a:lnTo>
                  <a:lnTo>
                    <a:pt x="86" y="61"/>
                  </a:lnTo>
                  <a:lnTo>
                    <a:pt x="84" y="64"/>
                  </a:lnTo>
                  <a:lnTo>
                    <a:pt x="83" y="66"/>
                  </a:lnTo>
                  <a:lnTo>
                    <a:pt x="84" y="69"/>
                  </a:lnTo>
                  <a:lnTo>
                    <a:pt x="86" y="70"/>
                  </a:lnTo>
                  <a:lnTo>
                    <a:pt x="87" y="70"/>
                  </a:lnTo>
                  <a:lnTo>
                    <a:pt x="88" y="71"/>
                  </a:lnTo>
                  <a:lnTo>
                    <a:pt x="84" y="74"/>
                  </a:lnTo>
                  <a:lnTo>
                    <a:pt x="83" y="77"/>
                  </a:lnTo>
                  <a:lnTo>
                    <a:pt x="82" y="79"/>
                  </a:lnTo>
                  <a:lnTo>
                    <a:pt x="82" y="80"/>
                  </a:lnTo>
                  <a:lnTo>
                    <a:pt x="83" y="81"/>
                  </a:lnTo>
                  <a:lnTo>
                    <a:pt x="84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8"/>
                  </a:lnTo>
                  <a:lnTo>
                    <a:pt x="88" y="83"/>
                  </a:lnTo>
                  <a:lnTo>
                    <a:pt x="88" y="88"/>
                  </a:lnTo>
                  <a:lnTo>
                    <a:pt x="88" y="93"/>
                  </a:lnTo>
                  <a:lnTo>
                    <a:pt x="88" y="99"/>
                  </a:lnTo>
                  <a:lnTo>
                    <a:pt x="84" y="101"/>
                  </a:lnTo>
                  <a:lnTo>
                    <a:pt x="80" y="103"/>
                  </a:lnTo>
                  <a:lnTo>
                    <a:pt x="72" y="107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rgbClr val="B57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3" name="Freeform 37"/>
            <p:cNvSpPr>
              <a:spLocks/>
            </p:cNvSpPr>
            <p:nvPr/>
          </p:nvSpPr>
          <p:spPr bwMode="auto">
            <a:xfrm>
              <a:off x="2902" y="1811"/>
              <a:ext cx="33" cy="88"/>
            </a:xfrm>
            <a:custGeom>
              <a:avLst/>
              <a:gdLst>
                <a:gd name="T0" fmla="*/ 1 w 66"/>
                <a:gd name="T1" fmla="*/ 1 h 176"/>
                <a:gd name="T2" fmla="*/ 1 w 66"/>
                <a:gd name="T3" fmla="*/ 1 h 176"/>
                <a:gd name="T4" fmla="*/ 1 w 66"/>
                <a:gd name="T5" fmla="*/ 1 h 176"/>
                <a:gd name="T6" fmla="*/ 1 w 66"/>
                <a:gd name="T7" fmla="*/ 1 h 176"/>
                <a:gd name="T8" fmla="*/ 1 w 66"/>
                <a:gd name="T9" fmla="*/ 1 h 176"/>
                <a:gd name="T10" fmla="*/ 1 w 66"/>
                <a:gd name="T11" fmla="*/ 1 h 176"/>
                <a:gd name="T12" fmla="*/ 1 w 66"/>
                <a:gd name="T13" fmla="*/ 1 h 176"/>
                <a:gd name="T14" fmla="*/ 1 w 66"/>
                <a:gd name="T15" fmla="*/ 1 h 176"/>
                <a:gd name="T16" fmla="*/ 1 w 66"/>
                <a:gd name="T17" fmla="*/ 1 h 176"/>
                <a:gd name="T18" fmla="*/ 1 w 66"/>
                <a:gd name="T19" fmla="*/ 1 h 176"/>
                <a:gd name="T20" fmla="*/ 1 w 66"/>
                <a:gd name="T21" fmla="*/ 1 h 176"/>
                <a:gd name="T22" fmla="*/ 1 w 66"/>
                <a:gd name="T23" fmla="*/ 1 h 176"/>
                <a:gd name="T24" fmla="*/ 0 w 66"/>
                <a:gd name="T25" fmla="*/ 1 h 176"/>
                <a:gd name="T26" fmla="*/ 0 w 66"/>
                <a:gd name="T27" fmla="*/ 1 h 176"/>
                <a:gd name="T28" fmla="*/ 0 w 66"/>
                <a:gd name="T29" fmla="*/ 1 h 176"/>
                <a:gd name="T30" fmla="*/ 0 w 66"/>
                <a:gd name="T31" fmla="*/ 1 h 176"/>
                <a:gd name="T32" fmla="*/ 0 w 66"/>
                <a:gd name="T33" fmla="*/ 1 h 176"/>
                <a:gd name="T34" fmla="*/ 1 w 66"/>
                <a:gd name="T35" fmla="*/ 1 h 176"/>
                <a:gd name="T36" fmla="*/ 1 w 66"/>
                <a:gd name="T37" fmla="*/ 1 h 176"/>
                <a:gd name="T38" fmla="*/ 1 w 66"/>
                <a:gd name="T39" fmla="*/ 1 h 176"/>
                <a:gd name="T40" fmla="*/ 1 w 66"/>
                <a:gd name="T41" fmla="*/ 0 h 176"/>
                <a:gd name="T42" fmla="*/ 1 w 66"/>
                <a:gd name="T43" fmla="*/ 1 h 176"/>
                <a:gd name="T44" fmla="*/ 1 w 66"/>
                <a:gd name="T45" fmla="*/ 1 h 176"/>
                <a:gd name="T46" fmla="*/ 1 w 66"/>
                <a:gd name="T47" fmla="*/ 1 h 176"/>
                <a:gd name="T48" fmla="*/ 1 w 66"/>
                <a:gd name="T49" fmla="*/ 1 h 176"/>
                <a:gd name="T50" fmla="*/ 1 w 66"/>
                <a:gd name="T51" fmla="*/ 1 h 176"/>
                <a:gd name="T52" fmla="*/ 1 w 66"/>
                <a:gd name="T53" fmla="*/ 1 h 176"/>
                <a:gd name="T54" fmla="*/ 1 w 66"/>
                <a:gd name="T55" fmla="*/ 1 h 176"/>
                <a:gd name="T56" fmla="*/ 1 w 66"/>
                <a:gd name="T57" fmla="*/ 1 h 176"/>
                <a:gd name="T58" fmla="*/ 1 w 66"/>
                <a:gd name="T59" fmla="*/ 1 h 176"/>
                <a:gd name="T60" fmla="*/ 1 w 66"/>
                <a:gd name="T61" fmla="*/ 1 h 176"/>
                <a:gd name="T62" fmla="*/ 1 w 66"/>
                <a:gd name="T63" fmla="*/ 1 h 176"/>
                <a:gd name="T64" fmla="*/ 1 w 66"/>
                <a:gd name="T65" fmla="*/ 1 h 176"/>
                <a:gd name="T66" fmla="*/ 1 w 66"/>
                <a:gd name="T67" fmla="*/ 1 h 176"/>
                <a:gd name="T68" fmla="*/ 1 w 66"/>
                <a:gd name="T69" fmla="*/ 1 h 176"/>
                <a:gd name="T70" fmla="*/ 1 w 66"/>
                <a:gd name="T71" fmla="*/ 1 h 176"/>
                <a:gd name="T72" fmla="*/ 1 w 66"/>
                <a:gd name="T73" fmla="*/ 1 h 1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"/>
                <a:gd name="T112" fmla="*/ 0 h 176"/>
                <a:gd name="T113" fmla="*/ 66 w 66"/>
                <a:gd name="T114" fmla="*/ 176 h 1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" h="176">
                  <a:moveTo>
                    <a:pt x="20" y="176"/>
                  </a:moveTo>
                  <a:lnTo>
                    <a:pt x="17" y="166"/>
                  </a:lnTo>
                  <a:lnTo>
                    <a:pt x="15" y="155"/>
                  </a:lnTo>
                  <a:lnTo>
                    <a:pt x="13" y="145"/>
                  </a:lnTo>
                  <a:lnTo>
                    <a:pt x="10" y="133"/>
                  </a:lnTo>
                  <a:lnTo>
                    <a:pt x="14" y="122"/>
                  </a:lnTo>
                  <a:lnTo>
                    <a:pt x="16" y="108"/>
                  </a:lnTo>
                  <a:lnTo>
                    <a:pt x="20" y="93"/>
                  </a:lnTo>
                  <a:lnTo>
                    <a:pt x="21" y="77"/>
                  </a:lnTo>
                  <a:lnTo>
                    <a:pt x="21" y="61"/>
                  </a:lnTo>
                  <a:lnTo>
                    <a:pt x="17" y="47"/>
                  </a:lnTo>
                  <a:lnTo>
                    <a:pt x="11" y="35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6" y="14"/>
                  </a:lnTo>
                  <a:lnTo>
                    <a:pt x="13" y="7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3" y="1"/>
                  </a:lnTo>
                  <a:lnTo>
                    <a:pt x="43" y="3"/>
                  </a:lnTo>
                  <a:lnTo>
                    <a:pt x="53" y="8"/>
                  </a:lnTo>
                  <a:lnTo>
                    <a:pt x="64" y="16"/>
                  </a:lnTo>
                  <a:lnTo>
                    <a:pt x="66" y="27"/>
                  </a:lnTo>
                  <a:lnTo>
                    <a:pt x="63" y="41"/>
                  </a:lnTo>
                  <a:lnTo>
                    <a:pt x="58" y="59"/>
                  </a:lnTo>
                  <a:lnTo>
                    <a:pt x="51" y="77"/>
                  </a:lnTo>
                  <a:lnTo>
                    <a:pt x="44" y="95"/>
                  </a:lnTo>
                  <a:lnTo>
                    <a:pt x="37" y="115"/>
                  </a:lnTo>
                  <a:lnTo>
                    <a:pt x="33" y="133"/>
                  </a:lnTo>
                  <a:lnTo>
                    <a:pt x="32" y="149"/>
                  </a:lnTo>
                  <a:lnTo>
                    <a:pt x="29" y="156"/>
                  </a:lnTo>
                  <a:lnTo>
                    <a:pt x="25" y="163"/>
                  </a:lnTo>
                  <a:lnTo>
                    <a:pt x="22" y="170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4" name="Freeform 38"/>
            <p:cNvSpPr>
              <a:spLocks/>
            </p:cNvSpPr>
            <p:nvPr/>
          </p:nvSpPr>
          <p:spPr bwMode="auto">
            <a:xfrm>
              <a:off x="2731" y="1887"/>
              <a:ext cx="99" cy="37"/>
            </a:xfrm>
            <a:custGeom>
              <a:avLst/>
              <a:gdLst>
                <a:gd name="T0" fmla="*/ 1 w 198"/>
                <a:gd name="T1" fmla="*/ 1 h 73"/>
                <a:gd name="T2" fmla="*/ 1 w 198"/>
                <a:gd name="T3" fmla="*/ 1 h 73"/>
                <a:gd name="T4" fmla="*/ 1 w 198"/>
                <a:gd name="T5" fmla="*/ 1 h 73"/>
                <a:gd name="T6" fmla="*/ 1 w 198"/>
                <a:gd name="T7" fmla="*/ 1 h 73"/>
                <a:gd name="T8" fmla="*/ 1 w 198"/>
                <a:gd name="T9" fmla="*/ 1 h 73"/>
                <a:gd name="T10" fmla="*/ 1 w 198"/>
                <a:gd name="T11" fmla="*/ 1 h 73"/>
                <a:gd name="T12" fmla="*/ 1 w 198"/>
                <a:gd name="T13" fmla="*/ 1 h 73"/>
                <a:gd name="T14" fmla="*/ 1 w 198"/>
                <a:gd name="T15" fmla="*/ 1 h 73"/>
                <a:gd name="T16" fmla="*/ 1 w 198"/>
                <a:gd name="T17" fmla="*/ 1 h 73"/>
                <a:gd name="T18" fmla="*/ 1 w 198"/>
                <a:gd name="T19" fmla="*/ 1 h 73"/>
                <a:gd name="T20" fmla="*/ 1 w 198"/>
                <a:gd name="T21" fmla="*/ 1 h 73"/>
                <a:gd name="T22" fmla="*/ 1 w 198"/>
                <a:gd name="T23" fmla="*/ 1 h 73"/>
                <a:gd name="T24" fmla="*/ 0 w 198"/>
                <a:gd name="T25" fmla="*/ 1 h 73"/>
                <a:gd name="T26" fmla="*/ 1 w 198"/>
                <a:gd name="T27" fmla="*/ 1 h 73"/>
                <a:gd name="T28" fmla="*/ 1 w 198"/>
                <a:gd name="T29" fmla="*/ 0 h 73"/>
                <a:gd name="T30" fmla="*/ 1 w 198"/>
                <a:gd name="T31" fmla="*/ 0 h 73"/>
                <a:gd name="T32" fmla="*/ 1 w 198"/>
                <a:gd name="T33" fmla="*/ 1 h 73"/>
                <a:gd name="T34" fmla="*/ 1 w 198"/>
                <a:gd name="T35" fmla="*/ 1 h 73"/>
                <a:gd name="T36" fmla="*/ 1 w 198"/>
                <a:gd name="T37" fmla="*/ 1 h 73"/>
                <a:gd name="T38" fmla="*/ 1 w 198"/>
                <a:gd name="T39" fmla="*/ 1 h 73"/>
                <a:gd name="T40" fmla="*/ 1 w 198"/>
                <a:gd name="T41" fmla="*/ 1 h 73"/>
                <a:gd name="T42" fmla="*/ 1 w 198"/>
                <a:gd name="T43" fmla="*/ 1 h 73"/>
                <a:gd name="T44" fmla="*/ 1 w 198"/>
                <a:gd name="T45" fmla="*/ 1 h 73"/>
                <a:gd name="T46" fmla="*/ 1 w 198"/>
                <a:gd name="T47" fmla="*/ 1 h 73"/>
                <a:gd name="T48" fmla="*/ 1 w 198"/>
                <a:gd name="T49" fmla="*/ 1 h 73"/>
                <a:gd name="T50" fmla="*/ 1 w 198"/>
                <a:gd name="T51" fmla="*/ 1 h 73"/>
                <a:gd name="T52" fmla="*/ 1 w 198"/>
                <a:gd name="T53" fmla="*/ 1 h 73"/>
                <a:gd name="T54" fmla="*/ 1 w 198"/>
                <a:gd name="T55" fmla="*/ 1 h 73"/>
                <a:gd name="T56" fmla="*/ 1 w 198"/>
                <a:gd name="T57" fmla="*/ 1 h 73"/>
                <a:gd name="T58" fmla="*/ 1 w 198"/>
                <a:gd name="T59" fmla="*/ 1 h 73"/>
                <a:gd name="T60" fmla="*/ 1 w 198"/>
                <a:gd name="T61" fmla="*/ 1 h 73"/>
                <a:gd name="T62" fmla="*/ 1 w 198"/>
                <a:gd name="T63" fmla="*/ 1 h 73"/>
                <a:gd name="T64" fmla="*/ 1 w 198"/>
                <a:gd name="T65" fmla="*/ 1 h 73"/>
                <a:gd name="T66" fmla="*/ 1 w 198"/>
                <a:gd name="T67" fmla="*/ 1 h 73"/>
                <a:gd name="T68" fmla="*/ 1 w 198"/>
                <a:gd name="T69" fmla="*/ 1 h 73"/>
                <a:gd name="T70" fmla="*/ 1 w 198"/>
                <a:gd name="T71" fmla="*/ 1 h 73"/>
                <a:gd name="T72" fmla="*/ 1 w 198"/>
                <a:gd name="T73" fmla="*/ 1 h 73"/>
                <a:gd name="T74" fmla="*/ 1 w 198"/>
                <a:gd name="T75" fmla="*/ 1 h 73"/>
                <a:gd name="T76" fmla="*/ 1 w 198"/>
                <a:gd name="T77" fmla="*/ 1 h 73"/>
                <a:gd name="T78" fmla="*/ 1 w 198"/>
                <a:gd name="T79" fmla="*/ 1 h 73"/>
                <a:gd name="T80" fmla="*/ 1 w 198"/>
                <a:gd name="T81" fmla="*/ 1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8"/>
                <a:gd name="T124" fmla="*/ 0 h 73"/>
                <a:gd name="T125" fmla="*/ 198 w 198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8" h="73">
                  <a:moveTo>
                    <a:pt x="192" y="72"/>
                  </a:moveTo>
                  <a:lnTo>
                    <a:pt x="189" y="72"/>
                  </a:lnTo>
                  <a:lnTo>
                    <a:pt x="185" y="72"/>
                  </a:lnTo>
                  <a:lnTo>
                    <a:pt x="182" y="72"/>
                  </a:lnTo>
                  <a:lnTo>
                    <a:pt x="178" y="73"/>
                  </a:lnTo>
                  <a:lnTo>
                    <a:pt x="159" y="70"/>
                  </a:lnTo>
                  <a:lnTo>
                    <a:pt x="134" y="65"/>
                  </a:lnTo>
                  <a:lnTo>
                    <a:pt x="107" y="60"/>
                  </a:lnTo>
                  <a:lnTo>
                    <a:pt x="80" y="51"/>
                  </a:lnTo>
                  <a:lnTo>
                    <a:pt x="54" y="43"/>
                  </a:lnTo>
                  <a:lnTo>
                    <a:pt x="31" y="33"/>
                  </a:lnTo>
                  <a:lnTo>
                    <a:pt x="11" y="20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1" y="1"/>
                  </a:lnTo>
                  <a:lnTo>
                    <a:pt x="42" y="3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8" y="11"/>
                  </a:lnTo>
                  <a:lnTo>
                    <a:pt x="74" y="17"/>
                  </a:lnTo>
                  <a:lnTo>
                    <a:pt x="81" y="23"/>
                  </a:lnTo>
                  <a:lnTo>
                    <a:pt x="89" y="26"/>
                  </a:lnTo>
                  <a:lnTo>
                    <a:pt x="99" y="30"/>
                  </a:lnTo>
                  <a:lnTo>
                    <a:pt x="108" y="32"/>
                  </a:lnTo>
                  <a:lnTo>
                    <a:pt x="117" y="34"/>
                  </a:lnTo>
                  <a:lnTo>
                    <a:pt x="127" y="35"/>
                  </a:lnTo>
                  <a:lnTo>
                    <a:pt x="138" y="36"/>
                  </a:lnTo>
                  <a:lnTo>
                    <a:pt x="145" y="34"/>
                  </a:lnTo>
                  <a:lnTo>
                    <a:pt x="153" y="33"/>
                  </a:lnTo>
                  <a:lnTo>
                    <a:pt x="162" y="35"/>
                  </a:lnTo>
                  <a:lnTo>
                    <a:pt x="171" y="40"/>
                  </a:lnTo>
                  <a:lnTo>
                    <a:pt x="179" y="46"/>
                  </a:lnTo>
                  <a:lnTo>
                    <a:pt x="187" y="53"/>
                  </a:lnTo>
                  <a:lnTo>
                    <a:pt x="193" y="60"/>
                  </a:lnTo>
                  <a:lnTo>
                    <a:pt x="198" y="68"/>
                  </a:lnTo>
                  <a:lnTo>
                    <a:pt x="197" y="70"/>
                  </a:lnTo>
                  <a:lnTo>
                    <a:pt x="197" y="71"/>
                  </a:lnTo>
                  <a:lnTo>
                    <a:pt x="194" y="71"/>
                  </a:lnTo>
                  <a:lnTo>
                    <a:pt x="192" y="72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5" name="Freeform 39"/>
            <p:cNvSpPr>
              <a:spLocks/>
            </p:cNvSpPr>
            <p:nvPr/>
          </p:nvSpPr>
          <p:spPr bwMode="auto">
            <a:xfrm>
              <a:off x="2865" y="1825"/>
              <a:ext cx="44" cy="47"/>
            </a:xfrm>
            <a:custGeom>
              <a:avLst/>
              <a:gdLst>
                <a:gd name="T0" fmla="*/ 0 w 89"/>
                <a:gd name="T1" fmla="*/ 1 h 94"/>
                <a:gd name="T2" fmla="*/ 0 w 89"/>
                <a:gd name="T3" fmla="*/ 1 h 94"/>
                <a:gd name="T4" fmla="*/ 0 w 89"/>
                <a:gd name="T5" fmla="*/ 1 h 94"/>
                <a:gd name="T6" fmla="*/ 0 w 89"/>
                <a:gd name="T7" fmla="*/ 1 h 94"/>
                <a:gd name="T8" fmla="*/ 0 w 89"/>
                <a:gd name="T9" fmla="*/ 1 h 94"/>
                <a:gd name="T10" fmla="*/ 0 w 89"/>
                <a:gd name="T11" fmla="*/ 1 h 94"/>
                <a:gd name="T12" fmla="*/ 0 w 89"/>
                <a:gd name="T13" fmla="*/ 1 h 94"/>
                <a:gd name="T14" fmla="*/ 0 w 89"/>
                <a:gd name="T15" fmla="*/ 1 h 94"/>
                <a:gd name="T16" fmla="*/ 0 w 89"/>
                <a:gd name="T17" fmla="*/ 1 h 94"/>
                <a:gd name="T18" fmla="*/ 0 w 89"/>
                <a:gd name="T19" fmla="*/ 1 h 94"/>
                <a:gd name="T20" fmla="*/ 0 w 89"/>
                <a:gd name="T21" fmla="*/ 1 h 94"/>
                <a:gd name="T22" fmla="*/ 0 w 89"/>
                <a:gd name="T23" fmla="*/ 1 h 94"/>
                <a:gd name="T24" fmla="*/ 0 w 89"/>
                <a:gd name="T25" fmla="*/ 1 h 94"/>
                <a:gd name="T26" fmla="*/ 0 w 89"/>
                <a:gd name="T27" fmla="*/ 1 h 94"/>
                <a:gd name="T28" fmla="*/ 0 w 89"/>
                <a:gd name="T29" fmla="*/ 1 h 94"/>
                <a:gd name="T30" fmla="*/ 0 w 89"/>
                <a:gd name="T31" fmla="*/ 1 h 94"/>
                <a:gd name="T32" fmla="*/ 0 w 89"/>
                <a:gd name="T33" fmla="*/ 1 h 94"/>
                <a:gd name="T34" fmla="*/ 0 w 89"/>
                <a:gd name="T35" fmla="*/ 1 h 94"/>
                <a:gd name="T36" fmla="*/ 0 w 89"/>
                <a:gd name="T37" fmla="*/ 1 h 94"/>
                <a:gd name="T38" fmla="*/ 0 w 89"/>
                <a:gd name="T39" fmla="*/ 1 h 94"/>
                <a:gd name="T40" fmla="*/ 0 w 89"/>
                <a:gd name="T41" fmla="*/ 1 h 94"/>
                <a:gd name="T42" fmla="*/ 0 w 89"/>
                <a:gd name="T43" fmla="*/ 1 h 94"/>
                <a:gd name="T44" fmla="*/ 0 w 89"/>
                <a:gd name="T45" fmla="*/ 1 h 94"/>
                <a:gd name="T46" fmla="*/ 0 w 89"/>
                <a:gd name="T47" fmla="*/ 1 h 94"/>
                <a:gd name="T48" fmla="*/ 0 w 89"/>
                <a:gd name="T49" fmla="*/ 1 h 94"/>
                <a:gd name="T50" fmla="*/ 0 w 89"/>
                <a:gd name="T51" fmla="*/ 1 h 94"/>
                <a:gd name="T52" fmla="*/ 0 w 89"/>
                <a:gd name="T53" fmla="*/ 1 h 94"/>
                <a:gd name="T54" fmla="*/ 0 w 89"/>
                <a:gd name="T55" fmla="*/ 1 h 94"/>
                <a:gd name="T56" fmla="*/ 0 w 89"/>
                <a:gd name="T57" fmla="*/ 1 h 94"/>
                <a:gd name="T58" fmla="*/ 0 w 89"/>
                <a:gd name="T59" fmla="*/ 1 h 94"/>
                <a:gd name="T60" fmla="*/ 0 w 89"/>
                <a:gd name="T61" fmla="*/ 1 h 94"/>
                <a:gd name="T62" fmla="*/ 0 w 89"/>
                <a:gd name="T63" fmla="*/ 1 h 94"/>
                <a:gd name="T64" fmla="*/ 0 w 89"/>
                <a:gd name="T65" fmla="*/ 0 h 94"/>
                <a:gd name="T66" fmla="*/ 0 w 89"/>
                <a:gd name="T67" fmla="*/ 1 h 94"/>
                <a:gd name="T68" fmla="*/ 0 w 89"/>
                <a:gd name="T69" fmla="*/ 1 h 94"/>
                <a:gd name="T70" fmla="*/ 0 w 89"/>
                <a:gd name="T71" fmla="*/ 1 h 94"/>
                <a:gd name="T72" fmla="*/ 0 w 89"/>
                <a:gd name="T73" fmla="*/ 1 h 94"/>
                <a:gd name="T74" fmla="*/ 0 w 89"/>
                <a:gd name="T75" fmla="*/ 1 h 94"/>
                <a:gd name="T76" fmla="*/ 0 w 89"/>
                <a:gd name="T77" fmla="*/ 1 h 94"/>
                <a:gd name="T78" fmla="*/ 0 w 89"/>
                <a:gd name="T79" fmla="*/ 1 h 94"/>
                <a:gd name="T80" fmla="*/ 0 w 89"/>
                <a:gd name="T81" fmla="*/ 1 h 94"/>
                <a:gd name="T82" fmla="*/ 0 w 89"/>
                <a:gd name="T83" fmla="*/ 1 h 94"/>
                <a:gd name="T84" fmla="*/ 0 w 89"/>
                <a:gd name="T85" fmla="*/ 1 h 94"/>
                <a:gd name="T86" fmla="*/ 0 w 89"/>
                <a:gd name="T87" fmla="*/ 1 h 94"/>
                <a:gd name="T88" fmla="*/ 0 w 89"/>
                <a:gd name="T89" fmla="*/ 1 h 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9"/>
                <a:gd name="T136" fmla="*/ 0 h 94"/>
                <a:gd name="T137" fmla="*/ 89 w 89"/>
                <a:gd name="T138" fmla="*/ 94 h 9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9" h="94">
                  <a:moveTo>
                    <a:pt x="80" y="94"/>
                  </a:moveTo>
                  <a:lnTo>
                    <a:pt x="77" y="83"/>
                  </a:lnTo>
                  <a:lnTo>
                    <a:pt x="77" y="74"/>
                  </a:lnTo>
                  <a:lnTo>
                    <a:pt x="75" y="67"/>
                  </a:lnTo>
                  <a:lnTo>
                    <a:pt x="68" y="60"/>
                  </a:lnTo>
                  <a:lnTo>
                    <a:pt x="66" y="61"/>
                  </a:lnTo>
                  <a:lnTo>
                    <a:pt x="65" y="61"/>
                  </a:lnTo>
                  <a:lnTo>
                    <a:pt x="62" y="61"/>
                  </a:lnTo>
                  <a:lnTo>
                    <a:pt x="60" y="63"/>
                  </a:lnTo>
                  <a:lnTo>
                    <a:pt x="58" y="67"/>
                  </a:lnTo>
                  <a:lnTo>
                    <a:pt x="57" y="72"/>
                  </a:lnTo>
                  <a:lnTo>
                    <a:pt x="54" y="76"/>
                  </a:lnTo>
                  <a:lnTo>
                    <a:pt x="52" y="81"/>
                  </a:lnTo>
                  <a:lnTo>
                    <a:pt x="50" y="75"/>
                  </a:lnTo>
                  <a:lnTo>
                    <a:pt x="48" y="71"/>
                  </a:lnTo>
                  <a:lnTo>
                    <a:pt x="47" y="65"/>
                  </a:lnTo>
                  <a:lnTo>
                    <a:pt x="46" y="61"/>
                  </a:lnTo>
                  <a:lnTo>
                    <a:pt x="39" y="59"/>
                  </a:lnTo>
                  <a:lnTo>
                    <a:pt x="33" y="58"/>
                  </a:lnTo>
                  <a:lnTo>
                    <a:pt x="28" y="58"/>
                  </a:lnTo>
                  <a:lnTo>
                    <a:pt x="22" y="57"/>
                  </a:lnTo>
                  <a:lnTo>
                    <a:pt x="17" y="57"/>
                  </a:lnTo>
                  <a:lnTo>
                    <a:pt x="12" y="56"/>
                  </a:lnTo>
                  <a:lnTo>
                    <a:pt x="7" y="53"/>
                  </a:lnTo>
                  <a:lnTo>
                    <a:pt x="1" y="51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9" y="18"/>
                  </a:lnTo>
                  <a:lnTo>
                    <a:pt x="15" y="12"/>
                  </a:lnTo>
                  <a:lnTo>
                    <a:pt x="23" y="7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9" y="4"/>
                  </a:lnTo>
                  <a:lnTo>
                    <a:pt x="73" y="8"/>
                  </a:lnTo>
                  <a:lnTo>
                    <a:pt x="82" y="15"/>
                  </a:lnTo>
                  <a:lnTo>
                    <a:pt x="88" y="25"/>
                  </a:lnTo>
                  <a:lnTo>
                    <a:pt x="89" y="36"/>
                  </a:lnTo>
                  <a:lnTo>
                    <a:pt x="89" y="50"/>
                  </a:lnTo>
                  <a:lnTo>
                    <a:pt x="86" y="67"/>
                  </a:lnTo>
                  <a:lnTo>
                    <a:pt x="83" y="86"/>
                  </a:lnTo>
                  <a:lnTo>
                    <a:pt x="82" y="88"/>
                  </a:lnTo>
                  <a:lnTo>
                    <a:pt x="82" y="89"/>
                  </a:lnTo>
                  <a:lnTo>
                    <a:pt x="81" y="91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6" name="Freeform 40"/>
            <p:cNvSpPr>
              <a:spLocks/>
            </p:cNvSpPr>
            <p:nvPr/>
          </p:nvSpPr>
          <p:spPr bwMode="auto">
            <a:xfrm>
              <a:off x="2961" y="1811"/>
              <a:ext cx="22" cy="23"/>
            </a:xfrm>
            <a:custGeom>
              <a:avLst/>
              <a:gdLst>
                <a:gd name="T0" fmla="*/ 0 w 45"/>
                <a:gd name="T1" fmla="*/ 1 h 46"/>
                <a:gd name="T2" fmla="*/ 0 w 45"/>
                <a:gd name="T3" fmla="*/ 1 h 46"/>
                <a:gd name="T4" fmla="*/ 0 w 45"/>
                <a:gd name="T5" fmla="*/ 1 h 46"/>
                <a:gd name="T6" fmla="*/ 0 w 45"/>
                <a:gd name="T7" fmla="*/ 1 h 46"/>
                <a:gd name="T8" fmla="*/ 0 w 45"/>
                <a:gd name="T9" fmla="*/ 1 h 46"/>
                <a:gd name="T10" fmla="*/ 0 w 45"/>
                <a:gd name="T11" fmla="*/ 1 h 46"/>
                <a:gd name="T12" fmla="*/ 0 w 45"/>
                <a:gd name="T13" fmla="*/ 1 h 46"/>
                <a:gd name="T14" fmla="*/ 0 w 45"/>
                <a:gd name="T15" fmla="*/ 1 h 46"/>
                <a:gd name="T16" fmla="*/ 0 w 45"/>
                <a:gd name="T17" fmla="*/ 0 h 46"/>
                <a:gd name="T18" fmla="*/ 0 w 45"/>
                <a:gd name="T19" fmla="*/ 1 h 46"/>
                <a:gd name="T20" fmla="*/ 0 w 45"/>
                <a:gd name="T21" fmla="*/ 1 h 46"/>
                <a:gd name="T22" fmla="*/ 0 w 45"/>
                <a:gd name="T23" fmla="*/ 1 h 46"/>
                <a:gd name="T24" fmla="*/ 0 w 45"/>
                <a:gd name="T25" fmla="*/ 1 h 46"/>
                <a:gd name="T26" fmla="*/ 0 w 45"/>
                <a:gd name="T27" fmla="*/ 1 h 46"/>
                <a:gd name="T28" fmla="*/ 0 w 45"/>
                <a:gd name="T29" fmla="*/ 1 h 46"/>
                <a:gd name="T30" fmla="*/ 0 w 45"/>
                <a:gd name="T31" fmla="*/ 1 h 46"/>
                <a:gd name="T32" fmla="*/ 0 w 45"/>
                <a:gd name="T33" fmla="*/ 1 h 46"/>
                <a:gd name="T34" fmla="*/ 0 w 45"/>
                <a:gd name="T35" fmla="*/ 1 h 46"/>
                <a:gd name="T36" fmla="*/ 0 w 45"/>
                <a:gd name="T37" fmla="*/ 1 h 46"/>
                <a:gd name="T38" fmla="*/ 0 w 45"/>
                <a:gd name="T39" fmla="*/ 1 h 46"/>
                <a:gd name="T40" fmla="*/ 0 w 45"/>
                <a:gd name="T41" fmla="*/ 1 h 46"/>
                <a:gd name="T42" fmla="*/ 0 w 45"/>
                <a:gd name="T43" fmla="*/ 1 h 46"/>
                <a:gd name="T44" fmla="*/ 0 w 45"/>
                <a:gd name="T45" fmla="*/ 1 h 46"/>
                <a:gd name="T46" fmla="*/ 0 w 45"/>
                <a:gd name="T47" fmla="*/ 1 h 46"/>
                <a:gd name="T48" fmla="*/ 0 w 45"/>
                <a:gd name="T49" fmla="*/ 1 h 46"/>
                <a:gd name="T50" fmla="*/ 0 w 45"/>
                <a:gd name="T51" fmla="*/ 1 h 46"/>
                <a:gd name="T52" fmla="*/ 0 w 45"/>
                <a:gd name="T53" fmla="*/ 1 h 46"/>
                <a:gd name="T54" fmla="*/ 0 w 45"/>
                <a:gd name="T55" fmla="*/ 1 h 46"/>
                <a:gd name="T56" fmla="*/ 0 w 45"/>
                <a:gd name="T57" fmla="*/ 1 h 46"/>
                <a:gd name="T58" fmla="*/ 0 w 45"/>
                <a:gd name="T59" fmla="*/ 1 h 46"/>
                <a:gd name="T60" fmla="*/ 0 w 45"/>
                <a:gd name="T61" fmla="*/ 1 h 46"/>
                <a:gd name="T62" fmla="*/ 0 w 45"/>
                <a:gd name="T63" fmla="*/ 1 h 46"/>
                <a:gd name="T64" fmla="*/ 0 w 45"/>
                <a:gd name="T65" fmla="*/ 1 h 46"/>
                <a:gd name="T66" fmla="*/ 0 w 45"/>
                <a:gd name="T67" fmla="*/ 1 h 46"/>
                <a:gd name="T68" fmla="*/ 0 w 45"/>
                <a:gd name="T69" fmla="*/ 1 h 46"/>
                <a:gd name="T70" fmla="*/ 0 w 45"/>
                <a:gd name="T71" fmla="*/ 1 h 46"/>
                <a:gd name="T72" fmla="*/ 0 w 45"/>
                <a:gd name="T73" fmla="*/ 1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"/>
                <a:gd name="T112" fmla="*/ 0 h 46"/>
                <a:gd name="T113" fmla="*/ 45 w 45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" h="46">
                  <a:moveTo>
                    <a:pt x="29" y="46"/>
                  </a:moveTo>
                  <a:lnTo>
                    <a:pt x="21" y="39"/>
                  </a:lnTo>
                  <a:lnTo>
                    <a:pt x="13" y="33"/>
                  </a:lnTo>
                  <a:lnTo>
                    <a:pt x="5" y="29"/>
                  </a:lnTo>
                  <a:lnTo>
                    <a:pt x="0" y="25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40" y="10"/>
                  </a:lnTo>
                  <a:lnTo>
                    <a:pt x="45" y="18"/>
                  </a:lnTo>
                  <a:lnTo>
                    <a:pt x="43" y="19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5" y="25"/>
                  </a:lnTo>
                  <a:lnTo>
                    <a:pt x="42" y="30"/>
                  </a:lnTo>
                  <a:lnTo>
                    <a:pt x="37" y="33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3" y="39"/>
                  </a:lnTo>
                  <a:lnTo>
                    <a:pt x="33" y="40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7" name="Freeform 41"/>
            <p:cNvSpPr>
              <a:spLocks/>
            </p:cNvSpPr>
            <p:nvPr/>
          </p:nvSpPr>
          <p:spPr bwMode="auto">
            <a:xfrm>
              <a:off x="2970" y="1769"/>
              <a:ext cx="51" cy="50"/>
            </a:xfrm>
            <a:custGeom>
              <a:avLst/>
              <a:gdLst>
                <a:gd name="T0" fmla="*/ 1 w 102"/>
                <a:gd name="T1" fmla="*/ 1 h 100"/>
                <a:gd name="T2" fmla="*/ 1 w 102"/>
                <a:gd name="T3" fmla="*/ 1 h 100"/>
                <a:gd name="T4" fmla="*/ 1 w 102"/>
                <a:gd name="T5" fmla="*/ 1 h 100"/>
                <a:gd name="T6" fmla="*/ 1 w 102"/>
                <a:gd name="T7" fmla="*/ 1 h 100"/>
                <a:gd name="T8" fmla="*/ 1 w 102"/>
                <a:gd name="T9" fmla="*/ 1 h 100"/>
                <a:gd name="T10" fmla="*/ 1 w 102"/>
                <a:gd name="T11" fmla="*/ 1 h 100"/>
                <a:gd name="T12" fmla="*/ 1 w 102"/>
                <a:gd name="T13" fmla="*/ 1 h 100"/>
                <a:gd name="T14" fmla="*/ 1 w 102"/>
                <a:gd name="T15" fmla="*/ 1 h 100"/>
                <a:gd name="T16" fmla="*/ 1 w 102"/>
                <a:gd name="T17" fmla="*/ 1 h 100"/>
                <a:gd name="T18" fmla="*/ 1 w 102"/>
                <a:gd name="T19" fmla="*/ 1 h 100"/>
                <a:gd name="T20" fmla="*/ 1 w 102"/>
                <a:gd name="T21" fmla="*/ 1 h 100"/>
                <a:gd name="T22" fmla="*/ 1 w 102"/>
                <a:gd name="T23" fmla="*/ 1 h 100"/>
                <a:gd name="T24" fmla="*/ 1 w 102"/>
                <a:gd name="T25" fmla="*/ 1 h 100"/>
                <a:gd name="T26" fmla="*/ 1 w 102"/>
                <a:gd name="T27" fmla="*/ 1 h 100"/>
                <a:gd name="T28" fmla="*/ 1 w 102"/>
                <a:gd name="T29" fmla="*/ 1 h 100"/>
                <a:gd name="T30" fmla="*/ 1 w 102"/>
                <a:gd name="T31" fmla="*/ 1 h 100"/>
                <a:gd name="T32" fmla="*/ 1 w 102"/>
                <a:gd name="T33" fmla="*/ 1 h 100"/>
                <a:gd name="T34" fmla="*/ 1 w 102"/>
                <a:gd name="T35" fmla="*/ 1 h 100"/>
                <a:gd name="T36" fmla="*/ 1 w 102"/>
                <a:gd name="T37" fmla="*/ 1 h 100"/>
                <a:gd name="T38" fmla="*/ 1 w 102"/>
                <a:gd name="T39" fmla="*/ 1 h 100"/>
                <a:gd name="T40" fmla="*/ 1 w 102"/>
                <a:gd name="T41" fmla="*/ 1 h 100"/>
                <a:gd name="T42" fmla="*/ 1 w 102"/>
                <a:gd name="T43" fmla="*/ 1 h 100"/>
                <a:gd name="T44" fmla="*/ 1 w 102"/>
                <a:gd name="T45" fmla="*/ 1 h 100"/>
                <a:gd name="T46" fmla="*/ 1 w 102"/>
                <a:gd name="T47" fmla="*/ 1 h 100"/>
                <a:gd name="T48" fmla="*/ 1 w 102"/>
                <a:gd name="T49" fmla="*/ 1 h 100"/>
                <a:gd name="T50" fmla="*/ 1 w 102"/>
                <a:gd name="T51" fmla="*/ 1 h 100"/>
                <a:gd name="T52" fmla="*/ 1 w 102"/>
                <a:gd name="T53" fmla="*/ 1 h 100"/>
                <a:gd name="T54" fmla="*/ 1 w 102"/>
                <a:gd name="T55" fmla="*/ 1 h 100"/>
                <a:gd name="T56" fmla="*/ 1 w 102"/>
                <a:gd name="T57" fmla="*/ 1 h 100"/>
                <a:gd name="T58" fmla="*/ 1 w 102"/>
                <a:gd name="T59" fmla="*/ 1 h 100"/>
                <a:gd name="T60" fmla="*/ 1 w 102"/>
                <a:gd name="T61" fmla="*/ 1 h 100"/>
                <a:gd name="T62" fmla="*/ 1 w 102"/>
                <a:gd name="T63" fmla="*/ 1 h 100"/>
                <a:gd name="T64" fmla="*/ 1 w 102"/>
                <a:gd name="T65" fmla="*/ 1 h 100"/>
                <a:gd name="T66" fmla="*/ 1 w 102"/>
                <a:gd name="T67" fmla="*/ 1 h 100"/>
                <a:gd name="T68" fmla="*/ 1 w 102"/>
                <a:gd name="T69" fmla="*/ 1 h 100"/>
                <a:gd name="T70" fmla="*/ 1 w 102"/>
                <a:gd name="T71" fmla="*/ 1 h 100"/>
                <a:gd name="T72" fmla="*/ 1 w 102"/>
                <a:gd name="T73" fmla="*/ 1 h 100"/>
                <a:gd name="T74" fmla="*/ 1 w 102"/>
                <a:gd name="T75" fmla="*/ 1 h 100"/>
                <a:gd name="T76" fmla="*/ 1 w 102"/>
                <a:gd name="T77" fmla="*/ 1 h 100"/>
                <a:gd name="T78" fmla="*/ 1 w 102"/>
                <a:gd name="T79" fmla="*/ 1 h 100"/>
                <a:gd name="T80" fmla="*/ 1 w 102"/>
                <a:gd name="T81" fmla="*/ 1 h 100"/>
                <a:gd name="T82" fmla="*/ 1 w 102"/>
                <a:gd name="T83" fmla="*/ 1 h 100"/>
                <a:gd name="T84" fmla="*/ 1 w 102"/>
                <a:gd name="T85" fmla="*/ 1 h 100"/>
                <a:gd name="T86" fmla="*/ 1 w 102"/>
                <a:gd name="T87" fmla="*/ 1 h 100"/>
                <a:gd name="T88" fmla="*/ 1 w 102"/>
                <a:gd name="T89" fmla="*/ 1 h 100"/>
                <a:gd name="T90" fmla="*/ 1 w 102"/>
                <a:gd name="T91" fmla="*/ 1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"/>
                <a:gd name="T139" fmla="*/ 0 h 100"/>
                <a:gd name="T140" fmla="*/ 102 w 102"/>
                <a:gd name="T141" fmla="*/ 100 h 1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" h="100">
                  <a:moveTo>
                    <a:pt x="90" y="86"/>
                  </a:moveTo>
                  <a:lnTo>
                    <a:pt x="77" y="84"/>
                  </a:lnTo>
                  <a:lnTo>
                    <a:pt x="69" y="84"/>
                  </a:lnTo>
                  <a:lnTo>
                    <a:pt x="62" y="84"/>
                  </a:lnTo>
                  <a:lnTo>
                    <a:pt x="57" y="85"/>
                  </a:lnTo>
                  <a:lnTo>
                    <a:pt x="54" y="87"/>
                  </a:lnTo>
                  <a:lnTo>
                    <a:pt x="49" y="91"/>
                  </a:lnTo>
                  <a:lnTo>
                    <a:pt x="42" y="95"/>
                  </a:lnTo>
                  <a:lnTo>
                    <a:pt x="34" y="100"/>
                  </a:lnTo>
                  <a:lnTo>
                    <a:pt x="30" y="95"/>
                  </a:lnTo>
                  <a:lnTo>
                    <a:pt x="24" y="91"/>
                  </a:lnTo>
                  <a:lnTo>
                    <a:pt x="18" y="86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3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6" y="47"/>
                  </a:lnTo>
                  <a:lnTo>
                    <a:pt x="8" y="34"/>
                  </a:lnTo>
                  <a:lnTo>
                    <a:pt x="9" y="23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5" y="17"/>
                  </a:lnTo>
                  <a:lnTo>
                    <a:pt x="17" y="24"/>
                  </a:lnTo>
                  <a:lnTo>
                    <a:pt x="19" y="29"/>
                  </a:lnTo>
                  <a:lnTo>
                    <a:pt x="23" y="35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29"/>
                  </a:lnTo>
                  <a:lnTo>
                    <a:pt x="48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8" y="3"/>
                  </a:lnTo>
                  <a:lnTo>
                    <a:pt x="77" y="0"/>
                  </a:lnTo>
                  <a:lnTo>
                    <a:pt x="70" y="9"/>
                  </a:lnTo>
                  <a:lnTo>
                    <a:pt x="63" y="19"/>
                  </a:lnTo>
                  <a:lnTo>
                    <a:pt x="56" y="29"/>
                  </a:lnTo>
                  <a:lnTo>
                    <a:pt x="49" y="39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52" y="46"/>
                  </a:lnTo>
                  <a:lnTo>
                    <a:pt x="57" y="42"/>
                  </a:lnTo>
                  <a:lnTo>
                    <a:pt x="63" y="39"/>
                  </a:lnTo>
                  <a:lnTo>
                    <a:pt x="68" y="35"/>
                  </a:lnTo>
                  <a:lnTo>
                    <a:pt x="74" y="32"/>
                  </a:lnTo>
                  <a:lnTo>
                    <a:pt x="78" y="28"/>
                  </a:lnTo>
                  <a:lnTo>
                    <a:pt x="85" y="25"/>
                  </a:lnTo>
                  <a:lnTo>
                    <a:pt x="91" y="23"/>
                  </a:lnTo>
                  <a:lnTo>
                    <a:pt x="99" y="21"/>
                  </a:lnTo>
                  <a:lnTo>
                    <a:pt x="95" y="26"/>
                  </a:lnTo>
                  <a:lnTo>
                    <a:pt x="90" y="31"/>
                  </a:lnTo>
                  <a:lnTo>
                    <a:pt x="83" y="35"/>
                  </a:lnTo>
                  <a:lnTo>
                    <a:pt x="77" y="40"/>
                  </a:lnTo>
                  <a:lnTo>
                    <a:pt x="70" y="44"/>
                  </a:lnTo>
                  <a:lnTo>
                    <a:pt x="65" y="49"/>
                  </a:lnTo>
                  <a:lnTo>
                    <a:pt x="63" y="55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71" y="61"/>
                  </a:lnTo>
                  <a:lnTo>
                    <a:pt x="76" y="59"/>
                  </a:lnTo>
                  <a:lnTo>
                    <a:pt x="80" y="57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51"/>
                  </a:lnTo>
                  <a:lnTo>
                    <a:pt x="100" y="51"/>
                  </a:lnTo>
                  <a:lnTo>
                    <a:pt x="101" y="53"/>
                  </a:lnTo>
                  <a:lnTo>
                    <a:pt x="101" y="54"/>
                  </a:lnTo>
                  <a:lnTo>
                    <a:pt x="102" y="55"/>
                  </a:lnTo>
                  <a:lnTo>
                    <a:pt x="98" y="57"/>
                  </a:lnTo>
                  <a:lnTo>
                    <a:pt x="93" y="59"/>
                  </a:lnTo>
                  <a:lnTo>
                    <a:pt x="89" y="62"/>
                  </a:lnTo>
                  <a:lnTo>
                    <a:pt x="84" y="64"/>
                  </a:lnTo>
                  <a:lnTo>
                    <a:pt x="78" y="65"/>
                  </a:lnTo>
                  <a:lnTo>
                    <a:pt x="74" y="67"/>
                  </a:lnTo>
                  <a:lnTo>
                    <a:pt x="70" y="69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70" y="76"/>
                  </a:lnTo>
                  <a:lnTo>
                    <a:pt x="77" y="77"/>
                  </a:lnTo>
                  <a:lnTo>
                    <a:pt x="85" y="79"/>
                  </a:lnTo>
                  <a:lnTo>
                    <a:pt x="93" y="82"/>
                  </a:lnTo>
                  <a:lnTo>
                    <a:pt x="92" y="84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B57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8" name="Freeform 42"/>
            <p:cNvSpPr>
              <a:spLocks/>
            </p:cNvSpPr>
            <p:nvPr/>
          </p:nvSpPr>
          <p:spPr bwMode="auto">
            <a:xfrm>
              <a:off x="2766" y="1878"/>
              <a:ext cx="34" cy="24"/>
            </a:xfrm>
            <a:custGeom>
              <a:avLst/>
              <a:gdLst>
                <a:gd name="T0" fmla="*/ 1 w 68"/>
                <a:gd name="T1" fmla="*/ 0 h 49"/>
                <a:gd name="T2" fmla="*/ 1 w 68"/>
                <a:gd name="T3" fmla="*/ 0 h 49"/>
                <a:gd name="T4" fmla="*/ 1 w 68"/>
                <a:gd name="T5" fmla="*/ 0 h 49"/>
                <a:gd name="T6" fmla="*/ 1 w 68"/>
                <a:gd name="T7" fmla="*/ 0 h 49"/>
                <a:gd name="T8" fmla="*/ 1 w 68"/>
                <a:gd name="T9" fmla="*/ 0 h 49"/>
                <a:gd name="T10" fmla="*/ 1 w 68"/>
                <a:gd name="T11" fmla="*/ 0 h 49"/>
                <a:gd name="T12" fmla="*/ 1 w 68"/>
                <a:gd name="T13" fmla="*/ 0 h 49"/>
                <a:gd name="T14" fmla="*/ 1 w 68"/>
                <a:gd name="T15" fmla="*/ 0 h 49"/>
                <a:gd name="T16" fmla="*/ 0 w 68"/>
                <a:gd name="T17" fmla="*/ 0 h 49"/>
                <a:gd name="T18" fmla="*/ 1 w 68"/>
                <a:gd name="T19" fmla="*/ 0 h 49"/>
                <a:gd name="T20" fmla="*/ 1 w 68"/>
                <a:gd name="T21" fmla="*/ 0 h 49"/>
                <a:gd name="T22" fmla="*/ 1 w 68"/>
                <a:gd name="T23" fmla="*/ 0 h 49"/>
                <a:gd name="T24" fmla="*/ 1 w 68"/>
                <a:gd name="T25" fmla="*/ 0 h 49"/>
                <a:gd name="T26" fmla="*/ 1 w 68"/>
                <a:gd name="T27" fmla="*/ 0 h 49"/>
                <a:gd name="T28" fmla="*/ 1 w 68"/>
                <a:gd name="T29" fmla="*/ 0 h 49"/>
                <a:gd name="T30" fmla="*/ 1 w 68"/>
                <a:gd name="T31" fmla="*/ 0 h 49"/>
                <a:gd name="T32" fmla="*/ 1 w 68"/>
                <a:gd name="T33" fmla="*/ 0 h 49"/>
                <a:gd name="T34" fmla="*/ 1 w 68"/>
                <a:gd name="T35" fmla="*/ 0 h 49"/>
                <a:gd name="T36" fmla="*/ 1 w 68"/>
                <a:gd name="T37" fmla="*/ 0 h 49"/>
                <a:gd name="T38" fmla="*/ 1 w 68"/>
                <a:gd name="T39" fmla="*/ 0 h 49"/>
                <a:gd name="T40" fmla="*/ 1 w 68"/>
                <a:gd name="T41" fmla="*/ 0 h 49"/>
                <a:gd name="T42" fmla="*/ 1 w 68"/>
                <a:gd name="T43" fmla="*/ 0 h 49"/>
                <a:gd name="T44" fmla="*/ 1 w 68"/>
                <a:gd name="T45" fmla="*/ 0 h 49"/>
                <a:gd name="T46" fmla="*/ 1 w 68"/>
                <a:gd name="T47" fmla="*/ 0 h 49"/>
                <a:gd name="T48" fmla="*/ 1 w 68"/>
                <a:gd name="T49" fmla="*/ 0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49"/>
                <a:gd name="T77" fmla="*/ 68 w 68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49">
                  <a:moveTo>
                    <a:pt x="63" y="49"/>
                  </a:moveTo>
                  <a:lnTo>
                    <a:pt x="54" y="47"/>
                  </a:lnTo>
                  <a:lnTo>
                    <a:pt x="44" y="46"/>
                  </a:lnTo>
                  <a:lnTo>
                    <a:pt x="33" y="44"/>
                  </a:lnTo>
                  <a:lnTo>
                    <a:pt x="24" y="41"/>
                  </a:lnTo>
                  <a:lnTo>
                    <a:pt x="16" y="37"/>
                  </a:lnTo>
                  <a:lnTo>
                    <a:pt x="9" y="31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3" y="7"/>
                  </a:lnTo>
                  <a:lnTo>
                    <a:pt x="18" y="14"/>
                  </a:lnTo>
                  <a:lnTo>
                    <a:pt x="25" y="19"/>
                  </a:lnTo>
                  <a:lnTo>
                    <a:pt x="32" y="22"/>
                  </a:lnTo>
                  <a:lnTo>
                    <a:pt x="39" y="26"/>
                  </a:lnTo>
                  <a:lnTo>
                    <a:pt x="47" y="27"/>
                  </a:lnTo>
                  <a:lnTo>
                    <a:pt x="57" y="27"/>
                  </a:lnTo>
                  <a:lnTo>
                    <a:pt x="68" y="26"/>
                  </a:lnTo>
                  <a:lnTo>
                    <a:pt x="68" y="31"/>
                  </a:lnTo>
                  <a:lnTo>
                    <a:pt x="67" y="39"/>
                  </a:lnTo>
                  <a:lnTo>
                    <a:pt x="64" y="46"/>
                  </a:lnTo>
                  <a:lnTo>
                    <a:pt x="63" y="49"/>
                  </a:lnTo>
                  <a:close/>
                </a:path>
              </a:pathLst>
            </a:custGeom>
            <a:solidFill>
              <a:srgbClr val="CC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39" name="Freeform 43"/>
            <p:cNvSpPr>
              <a:spLocks/>
            </p:cNvSpPr>
            <p:nvPr/>
          </p:nvSpPr>
          <p:spPr bwMode="auto">
            <a:xfrm>
              <a:off x="2770" y="1849"/>
              <a:ext cx="38" cy="38"/>
            </a:xfrm>
            <a:custGeom>
              <a:avLst/>
              <a:gdLst>
                <a:gd name="T0" fmla="*/ 1 w 76"/>
                <a:gd name="T1" fmla="*/ 1 h 76"/>
                <a:gd name="T2" fmla="*/ 1 w 76"/>
                <a:gd name="T3" fmla="*/ 1 h 76"/>
                <a:gd name="T4" fmla="*/ 1 w 76"/>
                <a:gd name="T5" fmla="*/ 1 h 76"/>
                <a:gd name="T6" fmla="*/ 1 w 76"/>
                <a:gd name="T7" fmla="*/ 1 h 76"/>
                <a:gd name="T8" fmla="*/ 1 w 76"/>
                <a:gd name="T9" fmla="*/ 1 h 76"/>
                <a:gd name="T10" fmla="*/ 1 w 76"/>
                <a:gd name="T11" fmla="*/ 1 h 76"/>
                <a:gd name="T12" fmla="*/ 1 w 76"/>
                <a:gd name="T13" fmla="*/ 1 h 76"/>
                <a:gd name="T14" fmla="*/ 1 w 76"/>
                <a:gd name="T15" fmla="*/ 1 h 76"/>
                <a:gd name="T16" fmla="*/ 0 w 76"/>
                <a:gd name="T17" fmla="*/ 1 h 76"/>
                <a:gd name="T18" fmla="*/ 1 w 76"/>
                <a:gd name="T19" fmla="*/ 1 h 76"/>
                <a:gd name="T20" fmla="*/ 1 w 76"/>
                <a:gd name="T21" fmla="*/ 1 h 76"/>
                <a:gd name="T22" fmla="*/ 1 w 76"/>
                <a:gd name="T23" fmla="*/ 1 h 76"/>
                <a:gd name="T24" fmla="*/ 1 w 76"/>
                <a:gd name="T25" fmla="*/ 0 h 76"/>
                <a:gd name="T26" fmla="*/ 1 w 76"/>
                <a:gd name="T27" fmla="*/ 1 h 76"/>
                <a:gd name="T28" fmla="*/ 1 w 76"/>
                <a:gd name="T29" fmla="*/ 1 h 76"/>
                <a:gd name="T30" fmla="*/ 1 w 76"/>
                <a:gd name="T31" fmla="*/ 1 h 76"/>
                <a:gd name="T32" fmla="*/ 1 w 76"/>
                <a:gd name="T33" fmla="*/ 1 h 76"/>
                <a:gd name="T34" fmla="*/ 1 w 76"/>
                <a:gd name="T35" fmla="*/ 1 h 76"/>
                <a:gd name="T36" fmla="*/ 1 w 76"/>
                <a:gd name="T37" fmla="*/ 1 h 76"/>
                <a:gd name="T38" fmla="*/ 1 w 76"/>
                <a:gd name="T39" fmla="*/ 1 h 76"/>
                <a:gd name="T40" fmla="*/ 1 w 76"/>
                <a:gd name="T41" fmla="*/ 1 h 76"/>
                <a:gd name="T42" fmla="*/ 1 w 76"/>
                <a:gd name="T43" fmla="*/ 1 h 76"/>
                <a:gd name="T44" fmla="*/ 1 w 76"/>
                <a:gd name="T45" fmla="*/ 1 h 76"/>
                <a:gd name="T46" fmla="*/ 1 w 76"/>
                <a:gd name="T47" fmla="*/ 1 h 76"/>
                <a:gd name="T48" fmla="*/ 1 w 76"/>
                <a:gd name="T49" fmla="*/ 1 h 76"/>
                <a:gd name="T50" fmla="*/ 1 w 76"/>
                <a:gd name="T51" fmla="*/ 1 h 76"/>
                <a:gd name="T52" fmla="*/ 1 w 76"/>
                <a:gd name="T53" fmla="*/ 1 h 76"/>
                <a:gd name="T54" fmla="*/ 1 w 76"/>
                <a:gd name="T55" fmla="*/ 1 h 76"/>
                <a:gd name="T56" fmla="*/ 1 w 76"/>
                <a:gd name="T57" fmla="*/ 1 h 76"/>
                <a:gd name="T58" fmla="*/ 1 w 76"/>
                <a:gd name="T59" fmla="*/ 1 h 76"/>
                <a:gd name="T60" fmla="*/ 1 w 76"/>
                <a:gd name="T61" fmla="*/ 1 h 76"/>
                <a:gd name="T62" fmla="*/ 1 w 76"/>
                <a:gd name="T63" fmla="*/ 1 h 76"/>
                <a:gd name="T64" fmla="*/ 1 w 76"/>
                <a:gd name="T65" fmla="*/ 1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76"/>
                <a:gd name="T101" fmla="*/ 76 w 76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76">
                  <a:moveTo>
                    <a:pt x="55" y="76"/>
                  </a:moveTo>
                  <a:lnTo>
                    <a:pt x="45" y="76"/>
                  </a:lnTo>
                  <a:lnTo>
                    <a:pt x="36" y="75"/>
                  </a:lnTo>
                  <a:lnTo>
                    <a:pt x="28" y="72"/>
                  </a:lnTo>
                  <a:lnTo>
                    <a:pt x="22" y="69"/>
                  </a:lnTo>
                  <a:lnTo>
                    <a:pt x="16" y="65"/>
                  </a:lnTo>
                  <a:lnTo>
                    <a:pt x="10" y="60"/>
                  </a:lnTo>
                  <a:lnTo>
                    <a:pt x="6" y="53"/>
                  </a:lnTo>
                  <a:lnTo>
                    <a:pt x="0" y="46"/>
                  </a:lnTo>
                  <a:lnTo>
                    <a:pt x="5" y="34"/>
                  </a:lnTo>
                  <a:lnTo>
                    <a:pt x="11" y="19"/>
                  </a:lnTo>
                  <a:lnTo>
                    <a:pt x="21" y="7"/>
                  </a:lnTo>
                  <a:lnTo>
                    <a:pt x="32" y="0"/>
                  </a:lnTo>
                  <a:lnTo>
                    <a:pt x="33" y="12"/>
                  </a:lnTo>
                  <a:lnTo>
                    <a:pt x="36" y="27"/>
                  </a:lnTo>
                  <a:lnTo>
                    <a:pt x="37" y="41"/>
                  </a:lnTo>
                  <a:lnTo>
                    <a:pt x="38" y="50"/>
                  </a:lnTo>
                  <a:lnTo>
                    <a:pt x="43" y="47"/>
                  </a:lnTo>
                  <a:lnTo>
                    <a:pt x="47" y="42"/>
                  </a:lnTo>
                  <a:lnTo>
                    <a:pt x="51" y="37"/>
                  </a:lnTo>
                  <a:lnTo>
                    <a:pt x="54" y="31"/>
                  </a:lnTo>
                  <a:lnTo>
                    <a:pt x="58" y="24"/>
                  </a:lnTo>
                  <a:lnTo>
                    <a:pt x="62" y="18"/>
                  </a:lnTo>
                  <a:lnTo>
                    <a:pt x="67" y="12"/>
                  </a:lnTo>
                  <a:lnTo>
                    <a:pt x="74" y="8"/>
                  </a:lnTo>
                  <a:lnTo>
                    <a:pt x="76" y="22"/>
                  </a:lnTo>
                  <a:lnTo>
                    <a:pt x="74" y="39"/>
                  </a:lnTo>
                  <a:lnTo>
                    <a:pt x="69" y="57"/>
                  </a:lnTo>
                  <a:lnTo>
                    <a:pt x="66" y="71"/>
                  </a:lnTo>
                  <a:lnTo>
                    <a:pt x="63" y="72"/>
                  </a:lnTo>
                  <a:lnTo>
                    <a:pt x="61" y="73"/>
                  </a:lnTo>
                  <a:lnTo>
                    <a:pt x="58" y="75"/>
                  </a:lnTo>
                  <a:lnTo>
                    <a:pt x="55" y="76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0" name="Freeform 44"/>
            <p:cNvSpPr>
              <a:spLocks/>
            </p:cNvSpPr>
            <p:nvPr/>
          </p:nvSpPr>
          <p:spPr bwMode="auto">
            <a:xfrm>
              <a:off x="2915" y="1795"/>
              <a:ext cx="19" cy="18"/>
            </a:xfrm>
            <a:custGeom>
              <a:avLst/>
              <a:gdLst>
                <a:gd name="T0" fmla="*/ 0 w 39"/>
                <a:gd name="T1" fmla="*/ 0 h 37"/>
                <a:gd name="T2" fmla="*/ 0 w 39"/>
                <a:gd name="T3" fmla="*/ 0 h 37"/>
                <a:gd name="T4" fmla="*/ 0 w 39"/>
                <a:gd name="T5" fmla="*/ 0 h 37"/>
                <a:gd name="T6" fmla="*/ 0 w 39"/>
                <a:gd name="T7" fmla="*/ 0 h 37"/>
                <a:gd name="T8" fmla="*/ 0 w 39"/>
                <a:gd name="T9" fmla="*/ 0 h 37"/>
                <a:gd name="T10" fmla="*/ 0 w 39"/>
                <a:gd name="T11" fmla="*/ 0 h 37"/>
                <a:gd name="T12" fmla="*/ 0 w 39"/>
                <a:gd name="T13" fmla="*/ 0 h 37"/>
                <a:gd name="T14" fmla="*/ 0 w 39"/>
                <a:gd name="T15" fmla="*/ 0 h 37"/>
                <a:gd name="T16" fmla="*/ 0 w 39"/>
                <a:gd name="T17" fmla="*/ 0 h 37"/>
                <a:gd name="T18" fmla="*/ 0 w 39"/>
                <a:gd name="T19" fmla="*/ 0 h 37"/>
                <a:gd name="T20" fmla="*/ 0 w 39"/>
                <a:gd name="T21" fmla="*/ 0 h 37"/>
                <a:gd name="T22" fmla="*/ 0 w 39"/>
                <a:gd name="T23" fmla="*/ 0 h 37"/>
                <a:gd name="T24" fmla="*/ 0 w 39"/>
                <a:gd name="T25" fmla="*/ 0 h 37"/>
                <a:gd name="T26" fmla="*/ 0 w 39"/>
                <a:gd name="T27" fmla="*/ 0 h 37"/>
                <a:gd name="T28" fmla="*/ 0 w 39"/>
                <a:gd name="T29" fmla="*/ 0 h 37"/>
                <a:gd name="T30" fmla="*/ 0 w 39"/>
                <a:gd name="T31" fmla="*/ 0 h 37"/>
                <a:gd name="T32" fmla="*/ 0 w 39"/>
                <a:gd name="T33" fmla="*/ 0 h 37"/>
                <a:gd name="T34" fmla="*/ 0 w 39"/>
                <a:gd name="T35" fmla="*/ 0 h 37"/>
                <a:gd name="T36" fmla="*/ 0 w 39"/>
                <a:gd name="T37" fmla="*/ 0 h 37"/>
                <a:gd name="T38" fmla="*/ 0 w 39"/>
                <a:gd name="T39" fmla="*/ 0 h 37"/>
                <a:gd name="T40" fmla="*/ 0 w 39"/>
                <a:gd name="T41" fmla="*/ 0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37"/>
                <a:gd name="T65" fmla="*/ 39 w 39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37">
                  <a:moveTo>
                    <a:pt x="34" y="37"/>
                  </a:moveTo>
                  <a:lnTo>
                    <a:pt x="25" y="33"/>
                  </a:lnTo>
                  <a:lnTo>
                    <a:pt x="16" y="30"/>
                  </a:lnTo>
                  <a:lnTo>
                    <a:pt x="8" y="29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6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8"/>
                  </a:lnTo>
                  <a:lnTo>
                    <a:pt x="35" y="37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1" name="Freeform 45"/>
            <p:cNvSpPr>
              <a:spLocks/>
            </p:cNvSpPr>
            <p:nvPr/>
          </p:nvSpPr>
          <p:spPr bwMode="auto">
            <a:xfrm>
              <a:off x="2914" y="1743"/>
              <a:ext cx="51" cy="55"/>
            </a:xfrm>
            <a:custGeom>
              <a:avLst/>
              <a:gdLst>
                <a:gd name="T0" fmla="*/ 1 w 101"/>
                <a:gd name="T1" fmla="*/ 1 h 109"/>
                <a:gd name="T2" fmla="*/ 1 w 101"/>
                <a:gd name="T3" fmla="*/ 1 h 109"/>
                <a:gd name="T4" fmla="*/ 1 w 101"/>
                <a:gd name="T5" fmla="*/ 1 h 109"/>
                <a:gd name="T6" fmla="*/ 1 w 101"/>
                <a:gd name="T7" fmla="*/ 1 h 109"/>
                <a:gd name="T8" fmla="*/ 1 w 101"/>
                <a:gd name="T9" fmla="*/ 1 h 109"/>
                <a:gd name="T10" fmla="*/ 1 w 101"/>
                <a:gd name="T11" fmla="*/ 1 h 109"/>
                <a:gd name="T12" fmla="*/ 0 w 101"/>
                <a:gd name="T13" fmla="*/ 1 h 109"/>
                <a:gd name="T14" fmla="*/ 0 w 101"/>
                <a:gd name="T15" fmla="*/ 1 h 109"/>
                <a:gd name="T16" fmla="*/ 1 w 101"/>
                <a:gd name="T17" fmla="*/ 1 h 109"/>
                <a:gd name="T18" fmla="*/ 1 w 101"/>
                <a:gd name="T19" fmla="*/ 1 h 109"/>
                <a:gd name="T20" fmla="*/ 1 w 101"/>
                <a:gd name="T21" fmla="*/ 1 h 109"/>
                <a:gd name="T22" fmla="*/ 1 w 101"/>
                <a:gd name="T23" fmla="*/ 1 h 109"/>
                <a:gd name="T24" fmla="*/ 1 w 101"/>
                <a:gd name="T25" fmla="*/ 1 h 109"/>
                <a:gd name="T26" fmla="*/ 1 w 101"/>
                <a:gd name="T27" fmla="*/ 1 h 109"/>
                <a:gd name="T28" fmla="*/ 1 w 101"/>
                <a:gd name="T29" fmla="*/ 1 h 109"/>
                <a:gd name="T30" fmla="*/ 1 w 101"/>
                <a:gd name="T31" fmla="*/ 1 h 109"/>
                <a:gd name="T32" fmla="*/ 1 w 101"/>
                <a:gd name="T33" fmla="*/ 1 h 109"/>
                <a:gd name="T34" fmla="*/ 1 w 101"/>
                <a:gd name="T35" fmla="*/ 1 h 109"/>
                <a:gd name="T36" fmla="*/ 1 w 101"/>
                <a:gd name="T37" fmla="*/ 1 h 109"/>
                <a:gd name="T38" fmla="*/ 1 w 101"/>
                <a:gd name="T39" fmla="*/ 1 h 109"/>
                <a:gd name="T40" fmla="*/ 1 w 101"/>
                <a:gd name="T41" fmla="*/ 1 h 109"/>
                <a:gd name="T42" fmla="*/ 1 w 101"/>
                <a:gd name="T43" fmla="*/ 1 h 109"/>
                <a:gd name="T44" fmla="*/ 1 w 101"/>
                <a:gd name="T45" fmla="*/ 1 h 109"/>
                <a:gd name="T46" fmla="*/ 1 w 101"/>
                <a:gd name="T47" fmla="*/ 1 h 109"/>
                <a:gd name="T48" fmla="*/ 1 w 101"/>
                <a:gd name="T49" fmla="*/ 1 h 109"/>
                <a:gd name="T50" fmla="*/ 1 w 101"/>
                <a:gd name="T51" fmla="*/ 1 h 109"/>
                <a:gd name="T52" fmla="*/ 1 w 101"/>
                <a:gd name="T53" fmla="*/ 1 h 109"/>
                <a:gd name="T54" fmla="*/ 1 w 101"/>
                <a:gd name="T55" fmla="*/ 1 h 109"/>
                <a:gd name="T56" fmla="*/ 1 w 101"/>
                <a:gd name="T57" fmla="*/ 1 h 109"/>
                <a:gd name="T58" fmla="*/ 1 w 101"/>
                <a:gd name="T59" fmla="*/ 1 h 109"/>
                <a:gd name="T60" fmla="*/ 1 w 101"/>
                <a:gd name="T61" fmla="*/ 1 h 109"/>
                <a:gd name="T62" fmla="*/ 1 w 101"/>
                <a:gd name="T63" fmla="*/ 1 h 109"/>
                <a:gd name="T64" fmla="*/ 1 w 101"/>
                <a:gd name="T65" fmla="*/ 1 h 109"/>
                <a:gd name="T66" fmla="*/ 1 w 101"/>
                <a:gd name="T67" fmla="*/ 1 h 109"/>
                <a:gd name="T68" fmla="*/ 1 w 101"/>
                <a:gd name="T69" fmla="*/ 1 h 109"/>
                <a:gd name="T70" fmla="*/ 1 w 101"/>
                <a:gd name="T71" fmla="*/ 1 h 109"/>
                <a:gd name="T72" fmla="*/ 1 w 101"/>
                <a:gd name="T73" fmla="*/ 1 h 109"/>
                <a:gd name="T74" fmla="*/ 1 w 101"/>
                <a:gd name="T75" fmla="*/ 1 h 1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1"/>
                <a:gd name="T115" fmla="*/ 0 h 109"/>
                <a:gd name="T116" fmla="*/ 101 w 101"/>
                <a:gd name="T117" fmla="*/ 109 h 1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1" h="109">
                  <a:moveTo>
                    <a:pt x="53" y="108"/>
                  </a:moveTo>
                  <a:lnTo>
                    <a:pt x="52" y="108"/>
                  </a:lnTo>
                  <a:lnTo>
                    <a:pt x="50" y="108"/>
                  </a:lnTo>
                  <a:lnTo>
                    <a:pt x="48" y="108"/>
                  </a:lnTo>
                  <a:lnTo>
                    <a:pt x="46" y="109"/>
                  </a:lnTo>
                  <a:lnTo>
                    <a:pt x="40" y="103"/>
                  </a:lnTo>
                  <a:lnTo>
                    <a:pt x="32" y="100"/>
                  </a:lnTo>
                  <a:lnTo>
                    <a:pt x="23" y="98"/>
                  </a:lnTo>
                  <a:lnTo>
                    <a:pt x="17" y="96"/>
                  </a:lnTo>
                  <a:lnTo>
                    <a:pt x="13" y="80"/>
                  </a:lnTo>
                  <a:lnTo>
                    <a:pt x="9" y="64"/>
                  </a:lnTo>
                  <a:lnTo>
                    <a:pt x="5" y="48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6" y="31"/>
                  </a:lnTo>
                  <a:lnTo>
                    <a:pt x="9" y="39"/>
                  </a:lnTo>
                  <a:lnTo>
                    <a:pt x="14" y="47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5" y="50"/>
                  </a:lnTo>
                  <a:lnTo>
                    <a:pt x="28" y="39"/>
                  </a:lnTo>
                  <a:lnTo>
                    <a:pt x="31" y="23"/>
                  </a:lnTo>
                  <a:lnTo>
                    <a:pt x="36" y="8"/>
                  </a:lnTo>
                  <a:lnTo>
                    <a:pt x="41" y="0"/>
                  </a:lnTo>
                  <a:lnTo>
                    <a:pt x="41" y="11"/>
                  </a:lnTo>
                  <a:lnTo>
                    <a:pt x="40" y="25"/>
                  </a:lnTo>
                  <a:lnTo>
                    <a:pt x="39" y="38"/>
                  </a:lnTo>
                  <a:lnTo>
                    <a:pt x="44" y="47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5"/>
                  </a:lnTo>
                  <a:lnTo>
                    <a:pt x="54" y="33"/>
                  </a:lnTo>
                  <a:lnTo>
                    <a:pt x="60" y="20"/>
                  </a:lnTo>
                  <a:lnTo>
                    <a:pt x="67" y="9"/>
                  </a:lnTo>
                  <a:lnTo>
                    <a:pt x="75" y="0"/>
                  </a:lnTo>
                  <a:lnTo>
                    <a:pt x="74" y="11"/>
                  </a:lnTo>
                  <a:lnTo>
                    <a:pt x="67" y="26"/>
                  </a:lnTo>
                  <a:lnTo>
                    <a:pt x="61" y="41"/>
                  </a:lnTo>
                  <a:lnTo>
                    <a:pt x="62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6" y="57"/>
                  </a:lnTo>
                  <a:lnTo>
                    <a:pt x="67" y="57"/>
                  </a:lnTo>
                  <a:lnTo>
                    <a:pt x="75" y="46"/>
                  </a:lnTo>
                  <a:lnTo>
                    <a:pt x="82" y="35"/>
                  </a:lnTo>
                  <a:lnTo>
                    <a:pt x="89" y="26"/>
                  </a:lnTo>
                  <a:lnTo>
                    <a:pt x="99" y="18"/>
                  </a:lnTo>
                  <a:lnTo>
                    <a:pt x="97" y="30"/>
                  </a:lnTo>
                  <a:lnTo>
                    <a:pt x="89" y="43"/>
                  </a:lnTo>
                  <a:lnTo>
                    <a:pt x="81" y="58"/>
                  </a:lnTo>
                  <a:lnTo>
                    <a:pt x="81" y="70"/>
                  </a:lnTo>
                  <a:lnTo>
                    <a:pt x="85" y="68"/>
                  </a:lnTo>
                  <a:lnTo>
                    <a:pt x="90" y="64"/>
                  </a:lnTo>
                  <a:lnTo>
                    <a:pt x="94" y="60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1" y="57"/>
                  </a:lnTo>
                  <a:lnTo>
                    <a:pt x="99" y="63"/>
                  </a:lnTo>
                  <a:lnTo>
                    <a:pt x="94" y="70"/>
                  </a:lnTo>
                  <a:lnTo>
                    <a:pt x="89" y="78"/>
                  </a:lnTo>
                  <a:lnTo>
                    <a:pt x="82" y="85"/>
                  </a:lnTo>
                  <a:lnTo>
                    <a:pt x="74" y="92"/>
                  </a:lnTo>
                  <a:lnTo>
                    <a:pt x="67" y="99"/>
                  </a:lnTo>
                  <a:lnTo>
                    <a:pt x="59" y="105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B57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2" name="Freeform 46"/>
            <p:cNvSpPr>
              <a:spLocks/>
            </p:cNvSpPr>
            <p:nvPr/>
          </p:nvSpPr>
          <p:spPr bwMode="auto">
            <a:xfrm>
              <a:off x="2350" y="1940"/>
              <a:ext cx="391" cy="464"/>
            </a:xfrm>
            <a:custGeom>
              <a:avLst/>
              <a:gdLst>
                <a:gd name="T0" fmla="*/ 1 w 781"/>
                <a:gd name="T1" fmla="*/ 1 h 928"/>
                <a:gd name="T2" fmla="*/ 1 w 781"/>
                <a:gd name="T3" fmla="*/ 1 h 928"/>
                <a:gd name="T4" fmla="*/ 1 w 781"/>
                <a:gd name="T5" fmla="*/ 1 h 928"/>
                <a:gd name="T6" fmla="*/ 1 w 781"/>
                <a:gd name="T7" fmla="*/ 1 h 928"/>
                <a:gd name="T8" fmla="*/ 1 w 781"/>
                <a:gd name="T9" fmla="*/ 1 h 928"/>
                <a:gd name="T10" fmla="*/ 1 w 781"/>
                <a:gd name="T11" fmla="*/ 1 h 928"/>
                <a:gd name="T12" fmla="*/ 1 w 781"/>
                <a:gd name="T13" fmla="*/ 1 h 928"/>
                <a:gd name="T14" fmla="*/ 1 w 781"/>
                <a:gd name="T15" fmla="*/ 1 h 928"/>
                <a:gd name="T16" fmla="*/ 1 w 781"/>
                <a:gd name="T17" fmla="*/ 1 h 928"/>
                <a:gd name="T18" fmla="*/ 1 w 781"/>
                <a:gd name="T19" fmla="*/ 1 h 928"/>
                <a:gd name="T20" fmla="*/ 1 w 781"/>
                <a:gd name="T21" fmla="*/ 1 h 928"/>
                <a:gd name="T22" fmla="*/ 1 w 781"/>
                <a:gd name="T23" fmla="*/ 1 h 928"/>
                <a:gd name="T24" fmla="*/ 1 w 781"/>
                <a:gd name="T25" fmla="*/ 1 h 928"/>
                <a:gd name="T26" fmla="*/ 1 w 781"/>
                <a:gd name="T27" fmla="*/ 1 h 928"/>
                <a:gd name="T28" fmla="*/ 1 w 781"/>
                <a:gd name="T29" fmla="*/ 1 h 928"/>
                <a:gd name="T30" fmla="*/ 1 w 781"/>
                <a:gd name="T31" fmla="*/ 1 h 928"/>
                <a:gd name="T32" fmla="*/ 1 w 781"/>
                <a:gd name="T33" fmla="*/ 1 h 928"/>
                <a:gd name="T34" fmla="*/ 1 w 781"/>
                <a:gd name="T35" fmla="*/ 1 h 928"/>
                <a:gd name="T36" fmla="*/ 1 w 781"/>
                <a:gd name="T37" fmla="*/ 1 h 928"/>
                <a:gd name="T38" fmla="*/ 1 w 781"/>
                <a:gd name="T39" fmla="*/ 1 h 928"/>
                <a:gd name="T40" fmla="*/ 1 w 781"/>
                <a:gd name="T41" fmla="*/ 1 h 928"/>
                <a:gd name="T42" fmla="*/ 1 w 781"/>
                <a:gd name="T43" fmla="*/ 1 h 928"/>
                <a:gd name="T44" fmla="*/ 1 w 781"/>
                <a:gd name="T45" fmla="*/ 1 h 928"/>
                <a:gd name="T46" fmla="*/ 1 w 781"/>
                <a:gd name="T47" fmla="*/ 1 h 928"/>
                <a:gd name="T48" fmla="*/ 1 w 781"/>
                <a:gd name="T49" fmla="*/ 1 h 928"/>
                <a:gd name="T50" fmla="*/ 1 w 781"/>
                <a:gd name="T51" fmla="*/ 1 h 928"/>
                <a:gd name="T52" fmla="*/ 1 w 781"/>
                <a:gd name="T53" fmla="*/ 1 h 928"/>
                <a:gd name="T54" fmla="*/ 1 w 781"/>
                <a:gd name="T55" fmla="*/ 1 h 928"/>
                <a:gd name="T56" fmla="*/ 1 w 781"/>
                <a:gd name="T57" fmla="*/ 1 h 928"/>
                <a:gd name="T58" fmla="*/ 1 w 781"/>
                <a:gd name="T59" fmla="*/ 1 h 928"/>
                <a:gd name="T60" fmla="*/ 1 w 781"/>
                <a:gd name="T61" fmla="*/ 1 h 928"/>
                <a:gd name="T62" fmla="*/ 1 w 781"/>
                <a:gd name="T63" fmla="*/ 1 h 928"/>
                <a:gd name="T64" fmla="*/ 1 w 781"/>
                <a:gd name="T65" fmla="*/ 1 h 928"/>
                <a:gd name="T66" fmla="*/ 1 w 781"/>
                <a:gd name="T67" fmla="*/ 1 h 928"/>
                <a:gd name="T68" fmla="*/ 1 w 781"/>
                <a:gd name="T69" fmla="*/ 1 h 928"/>
                <a:gd name="T70" fmla="*/ 1 w 781"/>
                <a:gd name="T71" fmla="*/ 1 h 928"/>
                <a:gd name="T72" fmla="*/ 1 w 781"/>
                <a:gd name="T73" fmla="*/ 1 h 928"/>
                <a:gd name="T74" fmla="*/ 1 w 781"/>
                <a:gd name="T75" fmla="*/ 1 h 928"/>
                <a:gd name="T76" fmla="*/ 1 w 781"/>
                <a:gd name="T77" fmla="*/ 1 h 928"/>
                <a:gd name="T78" fmla="*/ 1 w 781"/>
                <a:gd name="T79" fmla="*/ 1 h 928"/>
                <a:gd name="T80" fmla="*/ 1 w 781"/>
                <a:gd name="T81" fmla="*/ 1 h 928"/>
                <a:gd name="T82" fmla="*/ 1 w 781"/>
                <a:gd name="T83" fmla="*/ 1 h 928"/>
                <a:gd name="T84" fmla="*/ 1 w 781"/>
                <a:gd name="T85" fmla="*/ 1 h 928"/>
                <a:gd name="T86" fmla="*/ 1 w 781"/>
                <a:gd name="T87" fmla="*/ 1 h 928"/>
                <a:gd name="T88" fmla="*/ 1 w 781"/>
                <a:gd name="T89" fmla="*/ 1 h 928"/>
                <a:gd name="T90" fmla="*/ 1 w 781"/>
                <a:gd name="T91" fmla="*/ 1 h 928"/>
                <a:gd name="T92" fmla="*/ 1 w 781"/>
                <a:gd name="T93" fmla="*/ 1 h 928"/>
                <a:gd name="T94" fmla="*/ 1 w 781"/>
                <a:gd name="T95" fmla="*/ 1 h 928"/>
                <a:gd name="T96" fmla="*/ 1 w 781"/>
                <a:gd name="T97" fmla="*/ 1 h 928"/>
                <a:gd name="T98" fmla="*/ 1 w 781"/>
                <a:gd name="T99" fmla="*/ 1 h 928"/>
                <a:gd name="T100" fmla="*/ 1 w 781"/>
                <a:gd name="T101" fmla="*/ 1 h 928"/>
                <a:gd name="T102" fmla="*/ 1 w 781"/>
                <a:gd name="T103" fmla="*/ 1 h 928"/>
                <a:gd name="T104" fmla="*/ 1 w 781"/>
                <a:gd name="T105" fmla="*/ 1 h 928"/>
                <a:gd name="T106" fmla="*/ 1 w 781"/>
                <a:gd name="T107" fmla="*/ 1 h 928"/>
                <a:gd name="T108" fmla="*/ 1 w 781"/>
                <a:gd name="T109" fmla="*/ 1 h 928"/>
                <a:gd name="T110" fmla="*/ 1 w 781"/>
                <a:gd name="T111" fmla="*/ 1 h 928"/>
                <a:gd name="T112" fmla="*/ 1 w 781"/>
                <a:gd name="T113" fmla="*/ 1 h 928"/>
                <a:gd name="T114" fmla="*/ 1 w 781"/>
                <a:gd name="T115" fmla="*/ 1 h 928"/>
                <a:gd name="T116" fmla="*/ 1 w 781"/>
                <a:gd name="T117" fmla="*/ 1 h 928"/>
                <a:gd name="T118" fmla="*/ 1 w 781"/>
                <a:gd name="T119" fmla="*/ 1 h 928"/>
                <a:gd name="T120" fmla="*/ 1 w 781"/>
                <a:gd name="T121" fmla="*/ 1 h 928"/>
                <a:gd name="T122" fmla="*/ 1 w 781"/>
                <a:gd name="T123" fmla="*/ 1 h 9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1"/>
                <a:gd name="T187" fmla="*/ 0 h 928"/>
                <a:gd name="T188" fmla="*/ 781 w 781"/>
                <a:gd name="T189" fmla="*/ 928 h 9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1" h="928">
                  <a:moveTo>
                    <a:pt x="603" y="754"/>
                  </a:moveTo>
                  <a:lnTo>
                    <a:pt x="590" y="756"/>
                  </a:lnTo>
                  <a:lnTo>
                    <a:pt x="576" y="757"/>
                  </a:lnTo>
                  <a:lnTo>
                    <a:pt x="562" y="759"/>
                  </a:lnTo>
                  <a:lnTo>
                    <a:pt x="548" y="757"/>
                  </a:lnTo>
                  <a:lnTo>
                    <a:pt x="535" y="755"/>
                  </a:lnTo>
                  <a:lnTo>
                    <a:pt x="523" y="751"/>
                  </a:lnTo>
                  <a:lnTo>
                    <a:pt x="512" y="744"/>
                  </a:lnTo>
                  <a:lnTo>
                    <a:pt x="504" y="734"/>
                  </a:lnTo>
                  <a:lnTo>
                    <a:pt x="489" y="740"/>
                  </a:lnTo>
                  <a:lnTo>
                    <a:pt x="474" y="747"/>
                  </a:lnTo>
                  <a:lnTo>
                    <a:pt x="459" y="753"/>
                  </a:lnTo>
                  <a:lnTo>
                    <a:pt x="444" y="760"/>
                  </a:lnTo>
                  <a:lnTo>
                    <a:pt x="429" y="766"/>
                  </a:lnTo>
                  <a:lnTo>
                    <a:pt x="414" y="772"/>
                  </a:lnTo>
                  <a:lnTo>
                    <a:pt x="399" y="778"/>
                  </a:lnTo>
                  <a:lnTo>
                    <a:pt x="385" y="785"/>
                  </a:lnTo>
                  <a:lnTo>
                    <a:pt x="370" y="792"/>
                  </a:lnTo>
                  <a:lnTo>
                    <a:pt x="355" y="798"/>
                  </a:lnTo>
                  <a:lnTo>
                    <a:pt x="340" y="805"/>
                  </a:lnTo>
                  <a:lnTo>
                    <a:pt x="325" y="810"/>
                  </a:lnTo>
                  <a:lnTo>
                    <a:pt x="310" y="817"/>
                  </a:lnTo>
                  <a:lnTo>
                    <a:pt x="295" y="823"/>
                  </a:lnTo>
                  <a:lnTo>
                    <a:pt x="280" y="830"/>
                  </a:lnTo>
                  <a:lnTo>
                    <a:pt x="265" y="836"/>
                  </a:lnTo>
                  <a:lnTo>
                    <a:pt x="264" y="853"/>
                  </a:lnTo>
                  <a:lnTo>
                    <a:pt x="259" y="869"/>
                  </a:lnTo>
                  <a:lnTo>
                    <a:pt x="251" y="884"/>
                  </a:lnTo>
                  <a:lnTo>
                    <a:pt x="242" y="897"/>
                  </a:lnTo>
                  <a:lnTo>
                    <a:pt x="230" y="909"/>
                  </a:lnTo>
                  <a:lnTo>
                    <a:pt x="217" y="919"/>
                  </a:lnTo>
                  <a:lnTo>
                    <a:pt x="202" y="924"/>
                  </a:lnTo>
                  <a:lnTo>
                    <a:pt x="186" y="928"/>
                  </a:lnTo>
                  <a:lnTo>
                    <a:pt x="176" y="927"/>
                  </a:lnTo>
                  <a:lnTo>
                    <a:pt x="166" y="926"/>
                  </a:lnTo>
                  <a:lnTo>
                    <a:pt x="156" y="923"/>
                  </a:lnTo>
                  <a:lnTo>
                    <a:pt x="146" y="921"/>
                  </a:lnTo>
                  <a:lnTo>
                    <a:pt x="137" y="918"/>
                  </a:lnTo>
                  <a:lnTo>
                    <a:pt x="129" y="913"/>
                  </a:lnTo>
                  <a:lnTo>
                    <a:pt x="122" y="907"/>
                  </a:lnTo>
                  <a:lnTo>
                    <a:pt x="116" y="900"/>
                  </a:lnTo>
                  <a:lnTo>
                    <a:pt x="104" y="906"/>
                  </a:lnTo>
                  <a:lnTo>
                    <a:pt x="91" y="912"/>
                  </a:lnTo>
                  <a:lnTo>
                    <a:pt x="79" y="916"/>
                  </a:lnTo>
                  <a:lnTo>
                    <a:pt x="67" y="921"/>
                  </a:lnTo>
                  <a:lnTo>
                    <a:pt x="55" y="924"/>
                  </a:lnTo>
                  <a:lnTo>
                    <a:pt x="43" y="927"/>
                  </a:lnTo>
                  <a:lnTo>
                    <a:pt x="31" y="926"/>
                  </a:lnTo>
                  <a:lnTo>
                    <a:pt x="20" y="922"/>
                  </a:lnTo>
                  <a:lnTo>
                    <a:pt x="10" y="898"/>
                  </a:lnTo>
                  <a:lnTo>
                    <a:pt x="3" y="875"/>
                  </a:lnTo>
                  <a:lnTo>
                    <a:pt x="0" y="852"/>
                  </a:lnTo>
                  <a:lnTo>
                    <a:pt x="0" y="828"/>
                  </a:lnTo>
                  <a:lnTo>
                    <a:pt x="7" y="814"/>
                  </a:lnTo>
                  <a:lnTo>
                    <a:pt x="13" y="801"/>
                  </a:lnTo>
                  <a:lnTo>
                    <a:pt x="18" y="790"/>
                  </a:lnTo>
                  <a:lnTo>
                    <a:pt x="23" y="779"/>
                  </a:lnTo>
                  <a:lnTo>
                    <a:pt x="25" y="768"/>
                  </a:lnTo>
                  <a:lnTo>
                    <a:pt x="28" y="757"/>
                  </a:lnTo>
                  <a:lnTo>
                    <a:pt x="26" y="745"/>
                  </a:lnTo>
                  <a:lnTo>
                    <a:pt x="23" y="730"/>
                  </a:lnTo>
                  <a:lnTo>
                    <a:pt x="30" y="694"/>
                  </a:lnTo>
                  <a:lnTo>
                    <a:pt x="38" y="658"/>
                  </a:lnTo>
                  <a:lnTo>
                    <a:pt x="46" y="622"/>
                  </a:lnTo>
                  <a:lnTo>
                    <a:pt x="55" y="587"/>
                  </a:lnTo>
                  <a:lnTo>
                    <a:pt x="58" y="581"/>
                  </a:lnTo>
                  <a:lnTo>
                    <a:pt x="60" y="575"/>
                  </a:lnTo>
                  <a:lnTo>
                    <a:pt x="63" y="570"/>
                  </a:lnTo>
                  <a:lnTo>
                    <a:pt x="66" y="564"/>
                  </a:lnTo>
                  <a:lnTo>
                    <a:pt x="66" y="550"/>
                  </a:lnTo>
                  <a:lnTo>
                    <a:pt x="68" y="540"/>
                  </a:lnTo>
                  <a:lnTo>
                    <a:pt x="73" y="532"/>
                  </a:lnTo>
                  <a:lnTo>
                    <a:pt x="78" y="525"/>
                  </a:lnTo>
                  <a:lnTo>
                    <a:pt x="86" y="520"/>
                  </a:lnTo>
                  <a:lnTo>
                    <a:pt x="96" y="517"/>
                  </a:lnTo>
                  <a:lnTo>
                    <a:pt x="107" y="512"/>
                  </a:lnTo>
                  <a:lnTo>
                    <a:pt x="119" y="509"/>
                  </a:lnTo>
                  <a:lnTo>
                    <a:pt x="118" y="503"/>
                  </a:lnTo>
                  <a:lnTo>
                    <a:pt x="118" y="501"/>
                  </a:lnTo>
                  <a:lnTo>
                    <a:pt x="118" y="498"/>
                  </a:lnTo>
                  <a:lnTo>
                    <a:pt x="119" y="497"/>
                  </a:lnTo>
                  <a:lnTo>
                    <a:pt x="127" y="490"/>
                  </a:lnTo>
                  <a:lnTo>
                    <a:pt x="134" y="484"/>
                  </a:lnTo>
                  <a:lnTo>
                    <a:pt x="139" y="480"/>
                  </a:lnTo>
                  <a:lnTo>
                    <a:pt x="145" y="475"/>
                  </a:lnTo>
                  <a:lnTo>
                    <a:pt x="151" y="471"/>
                  </a:lnTo>
                  <a:lnTo>
                    <a:pt x="158" y="466"/>
                  </a:lnTo>
                  <a:lnTo>
                    <a:pt x="167" y="460"/>
                  </a:lnTo>
                  <a:lnTo>
                    <a:pt x="179" y="452"/>
                  </a:lnTo>
                  <a:lnTo>
                    <a:pt x="183" y="440"/>
                  </a:lnTo>
                  <a:lnTo>
                    <a:pt x="188" y="427"/>
                  </a:lnTo>
                  <a:lnTo>
                    <a:pt x="192" y="413"/>
                  </a:lnTo>
                  <a:lnTo>
                    <a:pt x="197" y="400"/>
                  </a:lnTo>
                  <a:lnTo>
                    <a:pt x="200" y="388"/>
                  </a:lnTo>
                  <a:lnTo>
                    <a:pt x="205" y="374"/>
                  </a:lnTo>
                  <a:lnTo>
                    <a:pt x="210" y="361"/>
                  </a:lnTo>
                  <a:lnTo>
                    <a:pt x="214" y="349"/>
                  </a:lnTo>
                  <a:lnTo>
                    <a:pt x="220" y="339"/>
                  </a:lnTo>
                  <a:lnTo>
                    <a:pt x="225" y="330"/>
                  </a:lnTo>
                  <a:lnTo>
                    <a:pt x="230" y="322"/>
                  </a:lnTo>
                  <a:lnTo>
                    <a:pt x="236" y="313"/>
                  </a:lnTo>
                  <a:lnTo>
                    <a:pt x="232" y="303"/>
                  </a:lnTo>
                  <a:lnTo>
                    <a:pt x="227" y="291"/>
                  </a:lnTo>
                  <a:lnTo>
                    <a:pt x="221" y="281"/>
                  </a:lnTo>
                  <a:lnTo>
                    <a:pt x="217" y="270"/>
                  </a:lnTo>
                  <a:lnTo>
                    <a:pt x="218" y="268"/>
                  </a:lnTo>
                  <a:lnTo>
                    <a:pt x="218" y="267"/>
                  </a:lnTo>
                  <a:lnTo>
                    <a:pt x="219" y="265"/>
                  </a:lnTo>
                  <a:lnTo>
                    <a:pt x="219" y="263"/>
                  </a:lnTo>
                  <a:lnTo>
                    <a:pt x="226" y="261"/>
                  </a:lnTo>
                  <a:lnTo>
                    <a:pt x="233" y="258"/>
                  </a:lnTo>
                  <a:lnTo>
                    <a:pt x="240" y="255"/>
                  </a:lnTo>
                  <a:lnTo>
                    <a:pt x="247" y="253"/>
                  </a:lnTo>
                  <a:lnTo>
                    <a:pt x="248" y="251"/>
                  </a:lnTo>
                  <a:lnTo>
                    <a:pt x="248" y="250"/>
                  </a:lnTo>
                  <a:lnTo>
                    <a:pt x="247" y="247"/>
                  </a:lnTo>
                  <a:lnTo>
                    <a:pt x="245" y="244"/>
                  </a:lnTo>
                  <a:lnTo>
                    <a:pt x="240" y="241"/>
                  </a:lnTo>
                  <a:lnTo>
                    <a:pt x="233" y="240"/>
                  </a:lnTo>
                  <a:lnTo>
                    <a:pt x="227" y="239"/>
                  </a:lnTo>
                  <a:lnTo>
                    <a:pt x="221" y="239"/>
                  </a:lnTo>
                  <a:lnTo>
                    <a:pt x="217" y="239"/>
                  </a:lnTo>
                  <a:lnTo>
                    <a:pt x="211" y="240"/>
                  </a:lnTo>
                  <a:lnTo>
                    <a:pt x="206" y="240"/>
                  </a:lnTo>
                  <a:lnTo>
                    <a:pt x="200" y="240"/>
                  </a:lnTo>
                  <a:lnTo>
                    <a:pt x="199" y="237"/>
                  </a:lnTo>
                  <a:lnTo>
                    <a:pt x="197" y="233"/>
                  </a:lnTo>
                  <a:lnTo>
                    <a:pt x="196" y="230"/>
                  </a:lnTo>
                  <a:lnTo>
                    <a:pt x="194" y="227"/>
                  </a:lnTo>
                  <a:lnTo>
                    <a:pt x="184" y="228"/>
                  </a:lnTo>
                  <a:lnTo>
                    <a:pt x="179" y="229"/>
                  </a:lnTo>
                  <a:lnTo>
                    <a:pt x="176" y="229"/>
                  </a:lnTo>
                  <a:lnTo>
                    <a:pt x="173" y="229"/>
                  </a:lnTo>
                  <a:lnTo>
                    <a:pt x="172" y="227"/>
                  </a:lnTo>
                  <a:lnTo>
                    <a:pt x="172" y="225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82" y="201"/>
                  </a:lnTo>
                  <a:lnTo>
                    <a:pt x="192" y="182"/>
                  </a:lnTo>
                  <a:lnTo>
                    <a:pt x="202" y="162"/>
                  </a:lnTo>
                  <a:lnTo>
                    <a:pt x="212" y="145"/>
                  </a:lnTo>
                  <a:lnTo>
                    <a:pt x="224" y="127"/>
                  </a:lnTo>
                  <a:lnTo>
                    <a:pt x="237" y="111"/>
                  </a:lnTo>
                  <a:lnTo>
                    <a:pt x="253" y="96"/>
                  </a:lnTo>
                  <a:lnTo>
                    <a:pt x="272" y="81"/>
                  </a:lnTo>
                  <a:lnTo>
                    <a:pt x="273" y="83"/>
                  </a:lnTo>
                  <a:lnTo>
                    <a:pt x="274" y="84"/>
                  </a:lnTo>
                  <a:lnTo>
                    <a:pt x="274" y="86"/>
                  </a:lnTo>
                  <a:lnTo>
                    <a:pt x="275" y="87"/>
                  </a:lnTo>
                  <a:lnTo>
                    <a:pt x="268" y="96"/>
                  </a:lnTo>
                  <a:lnTo>
                    <a:pt x="263" y="108"/>
                  </a:lnTo>
                  <a:lnTo>
                    <a:pt x="259" y="119"/>
                  </a:lnTo>
                  <a:lnTo>
                    <a:pt x="259" y="131"/>
                  </a:lnTo>
                  <a:lnTo>
                    <a:pt x="267" y="127"/>
                  </a:lnTo>
                  <a:lnTo>
                    <a:pt x="274" y="123"/>
                  </a:lnTo>
                  <a:lnTo>
                    <a:pt x="281" y="119"/>
                  </a:lnTo>
                  <a:lnTo>
                    <a:pt x="288" y="115"/>
                  </a:lnTo>
                  <a:lnTo>
                    <a:pt x="296" y="111"/>
                  </a:lnTo>
                  <a:lnTo>
                    <a:pt x="303" y="109"/>
                  </a:lnTo>
                  <a:lnTo>
                    <a:pt x="312" y="107"/>
                  </a:lnTo>
                  <a:lnTo>
                    <a:pt x="321" y="106"/>
                  </a:lnTo>
                  <a:lnTo>
                    <a:pt x="323" y="107"/>
                  </a:lnTo>
                  <a:lnTo>
                    <a:pt x="324" y="107"/>
                  </a:lnTo>
                  <a:lnTo>
                    <a:pt x="324" y="108"/>
                  </a:lnTo>
                  <a:lnTo>
                    <a:pt x="325" y="109"/>
                  </a:lnTo>
                  <a:lnTo>
                    <a:pt x="316" y="121"/>
                  </a:lnTo>
                  <a:lnTo>
                    <a:pt x="307" y="133"/>
                  </a:lnTo>
                  <a:lnTo>
                    <a:pt x="300" y="145"/>
                  </a:lnTo>
                  <a:lnTo>
                    <a:pt x="292" y="157"/>
                  </a:lnTo>
                  <a:lnTo>
                    <a:pt x="293" y="159"/>
                  </a:lnTo>
                  <a:lnTo>
                    <a:pt x="293" y="160"/>
                  </a:lnTo>
                  <a:lnTo>
                    <a:pt x="294" y="161"/>
                  </a:lnTo>
                  <a:lnTo>
                    <a:pt x="294" y="162"/>
                  </a:lnTo>
                  <a:lnTo>
                    <a:pt x="302" y="165"/>
                  </a:lnTo>
                  <a:lnTo>
                    <a:pt x="309" y="168"/>
                  </a:lnTo>
                  <a:lnTo>
                    <a:pt x="313" y="169"/>
                  </a:lnTo>
                  <a:lnTo>
                    <a:pt x="317" y="170"/>
                  </a:lnTo>
                  <a:lnTo>
                    <a:pt x="320" y="171"/>
                  </a:lnTo>
                  <a:lnTo>
                    <a:pt x="323" y="171"/>
                  </a:lnTo>
                  <a:lnTo>
                    <a:pt x="325" y="172"/>
                  </a:lnTo>
                  <a:lnTo>
                    <a:pt x="328" y="172"/>
                  </a:lnTo>
                  <a:lnTo>
                    <a:pt x="330" y="174"/>
                  </a:lnTo>
                  <a:lnTo>
                    <a:pt x="330" y="175"/>
                  </a:lnTo>
                  <a:lnTo>
                    <a:pt x="330" y="177"/>
                  </a:lnTo>
                  <a:lnTo>
                    <a:pt x="331" y="178"/>
                  </a:lnTo>
                  <a:lnTo>
                    <a:pt x="325" y="182"/>
                  </a:lnTo>
                  <a:lnTo>
                    <a:pt x="318" y="184"/>
                  </a:lnTo>
                  <a:lnTo>
                    <a:pt x="312" y="186"/>
                  </a:lnTo>
                  <a:lnTo>
                    <a:pt x="308" y="190"/>
                  </a:lnTo>
                  <a:lnTo>
                    <a:pt x="302" y="193"/>
                  </a:lnTo>
                  <a:lnTo>
                    <a:pt x="296" y="197"/>
                  </a:lnTo>
                  <a:lnTo>
                    <a:pt x="292" y="200"/>
                  </a:lnTo>
                  <a:lnTo>
                    <a:pt x="287" y="205"/>
                  </a:lnTo>
                  <a:lnTo>
                    <a:pt x="282" y="212"/>
                  </a:lnTo>
                  <a:lnTo>
                    <a:pt x="280" y="216"/>
                  </a:lnTo>
                  <a:lnTo>
                    <a:pt x="278" y="221"/>
                  </a:lnTo>
                  <a:lnTo>
                    <a:pt x="274" y="225"/>
                  </a:lnTo>
                  <a:lnTo>
                    <a:pt x="273" y="241"/>
                  </a:lnTo>
                  <a:lnTo>
                    <a:pt x="272" y="263"/>
                  </a:lnTo>
                  <a:lnTo>
                    <a:pt x="272" y="284"/>
                  </a:lnTo>
                  <a:lnTo>
                    <a:pt x="277" y="298"/>
                  </a:lnTo>
                  <a:lnTo>
                    <a:pt x="287" y="298"/>
                  </a:lnTo>
                  <a:lnTo>
                    <a:pt x="296" y="300"/>
                  </a:lnTo>
                  <a:lnTo>
                    <a:pt x="303" y="304"/>
                  </a:lnTo>
                  <a:lnTo>
                    <a:pt x="310" y="311"/>
                  </a:lnTo>
                  <a:lnTo>
                    <a:pt x="316" y="317"/>
                  </a:lnTo>
                  <a:lnTo>
                    <a:pt x="320" y="327"/>
                  </a:lnTo>
                  <a:lnTo>
                    <a:pt x="326" y="337"/>
                  </a:lnTo>
                  <a:lnTo>
                    <a:pt x="332" y="347"/>
                  </a:lnTo>
                  <a:lnTo>
                    <a:pt x="341" y="375"/>
                  </a:lnTo>
                  <a:lnTo>
                    <a:pt x="348" y="395"/>
                  </a:lnTo>
                  <a:lnTo>
                    <a:pt x="353" y="410"/>
                  </a:lnTo>
                  <a:lnTo>
                    <a:pt x="358" y="425"/>
                  </a:lnTo>
                  <a:lnTo>
                    <a:pt x="364" y="415"/>
                  </a:lnTo>
                  <a:lnTo>
                    <a:pt x="370" y="406"/>
                  </a:lnTo>
                  <a:lnTo>
                    <a:pt x="374" y="399"/>
                  </a:lnTo>
                  <a:lnTo>
                    <a:pt x="380" y="392"/>
                  </a:lnTo>
                  <a:lnTo>
                    <a:pt x="386" y="387"/>
                  </a:lnTo>
                  <a:lnTo>
                    <a:pt x="394" y="381"/>
                  </a:lnTo>
                  <a:lnTo>
                    <a:pt x="402" y="376"/>
                  </a:lnTo>
                  <a:lnTo>
                    <a:pt x="413" y="370"/>
                  </a:lnTo>
                  <a:lnTo>
                    <a:pt x="416" y="364"/>
                  </a:lnTo>
                  <a:lnTo>
                    <a:pt x="423" y="359"/>
                  </a:lnTo>
                  <a:lnTo>
                    <a:pt x="431" y="355"/>
                  </a:lnTo>
                  <a:lnTo>
                    <a:pt x="439" y="352"/>
                  </a:lnTo>
                  <a:lnTo>
                    <a:pt x="433" y="338"/>
                  </a:lnTo>
                  <a:lnTo>
                    <a:pt x="429" y="323"/>
                  </a:lnTo>
                  <a:lnTo>
                    <a:pt x="425" y="308"/>
                  </a:lnTo>
                  <a:lnTo>
                    <a:pt x="424" y="294"/>
                  </a:lnTo>
                  <a:lnTo>
                    <a:pt x="429" y="284"/>
                  </a:lnTo>
                  <a:lnTo>
                    <a:pt x="433" y="275"/>
                  </a:lnTo>
                  <a:lnTo>
                    <a:pt x="438" y="265"/>
                  </a:lnTo>
                  <a:lnTo>
                    <a:pt x="442" y="255"/>
                  </a:lnTo>
                  <a:lnTo>
                    <a:pt x="447" y="246"/>
                  </a:lnTo>
                  <a:lnTo>
                    <a:pt x="453" y="236"/>
                  </a:lnTo>
                  <a:lnTo>
                    <a:pt x="457" y="227"/>
                  </a:lnTo>
                  <a:lnTo>
                    <a:pt x="462" y="216"/>
                  </a:lnTo>
                  <a:lnTo>
                    <a:pt x="459" y="198"/>
                  </a:lnTo>
                  <a:lnTo>
                    <a:pt x="456" y="186"/>
                  </a:lnTo>
                  <a:lnTo>
                    <a:pt x="456" y="180"/>
                  </a:lnTo>
                  <a:lnTo>
                    <a:pt x="457" y="177"/>
                  </a:lnTo>
                  <a:lnTo>
                    <a:pt x="461" y="176"/>
                  </a:lnTo>
                  <a:lnTo>
                    <a:pt x="467" y="175"/>
                  </a:lnTo>
                  <a:lnTo>
                    <a:pt x="475" y="171"/>
                  </a:lnTo>
                  <a:lnTo>
                    <a:pt x="485" y="162"/>
                  </a:lnTo>
                  <a:lnTo>
                    <a:pt x="484" y="161"/>
                  </a:lnTo>
                  <a:lnTo>
                    <a:pt x="484" y="160"/>
                  </a:lnTo>
                  <a:lnTo>
                    <a:pt x="484" y="159"/>
                  </a:lnTo>
                  <a:lnTo>
                    <a:pt x="484" y="157"/>
                  </a:lnTo>
                  <a:lnTo>
                    <a:pt x="476" y="157"/>
                  </a:lnTo>
                  <a:lnTo>
                    <a:pt x="468" y="159"/>
                  </a:lnTo>
                  <a:lnTo>
                    <a:pt x="462" y="160"/>
                  </a:lnTo>
                  <a:lnTo>
                    <a:pt x="455" y="160"/>
                  </a:lnTo>
                  <a:lnTo>
                    <a:pt x="449" y="160"/>
                  </a:lnTo>
                  <a:lnTo>
                    <a:pt x="445" y="159"/>
                  </a:lnTo>
                  <a:lnTo>
                    <a:pt x="440" y="155"/>
                  </a:lnTo>
                  <a:lnTo>
                    <a:pt x="436" y="149"/>
                  </a:lnTo>
                  <a:lnTo>
                    <a:pt x="425" y="150"/>
                  </a:lnTo>
                  <a:lnTo>
                    <a:pt x="418" y="150"/>
                  </a:lnTo>
                  <a:lnTo>
                    <a:pt x="414" y="147"/>
                  </a:lnTo>
                  <a:lnTo>
                    <a:pt x="409" y="141"/>
                  </a:lnTo>
                  <a:lnTo>
                    <a:pt x="413" y="132"/>
                  </a:lnTo>
                  <a:lnTo>
                    <a:pt x="417" y="123"/>
                  </a:lnTo>
                  <a:lnTo>
                    <a:pt x="425" y="107"/>
                  </a:lnTo>
                  <a:lnTo>
                    <a:pt x="439" y="77"/>
                  </a:lnTo>
                  <a:lnTo>
                    <a:pt x="442" y="59"/>
                  </a:lnTo>
                  <a:lnTo>
                    <a:pt x="448" y="46"/>
                  </a:lnTo>
                  <a:lnTo>
                    <a:pt x="456" y="33"/>
                  </a:lnTo>
                  <a:lnTo>
                    <a:pt x="467" y="25"/>
                  </a:lnTo>
                  <a:lnTo>
                    <a:pt x="479" y="19"/>
                  </a:lnTo>
                  <a:lnTo>
                    <a:pt x="494" y="17"/>
                  </a:lnTo>
                  <a:lnTo>
                    <a:pt x="510" y="18"/>
                  </a:lnTo>
                  <a:lnTo>
                    <a:pt x="528" y="21"/>
                  </a:lnTo>
                  <a:lnTo>
                    <a:pt x="538" y="15"/>
                  </a:lnTo>
                  <a:lnTo>
                    <a:pt x="546" y="10"/>
                  </a:lnTo>
                  <a:lnTo>
                    <a:pt x="554" y="5"/>
                  </a:lnTo>
                  <a:lnTo>
                    <a:pt x="561" y="3"/>
                  </a:lnTo>
                  <a:lnTo>
                    <a:pt x="569" y="3"/>
                  </a:lnTo>
                  <a:lnTo>
                    <a:pt x="577" y="4"/>
                  </a:lnTo>
                  <a:lnTo>
                    <a:pt x="587" y="8"/>
                  </a:lnTo>
                  <a:lnTo>
                    <a:pt x="598" y="15"/>
                  </a:lnTo>
                  <a:lnTo>
                    <a:pt x="604" y="15"/>
                  </a:lnTo>
                  <a:lnTo>
                    <a:pt x="611" y="13"/>
                  </a:lnTo>
                  <a:lnTo>
                    <a:pt x="618" y="12"/>
                  </a:lnTo>
                  <a:lnTo>
                    <a:pt x="626" y="10"/>
                  </a:lnTo>
                  <a:lnTo>
                    <a:pt x="633" y="8"/>
                  </a:lnTo>
                  <a:lnTo>
                    <a:pt x="641" y="5"/>
                  </a:lnTo>
                  <a:lnTo>
                    <a:pt x="648" y="2"/>
                  </a:lnTo>
                  <a:lnTo>
                    <a:pt x="655" y="0"/>
                  </a:lnTo>
                  <a:lnTo>
                    <a:pt x="655" y="1"/>
                  </a:lnTo>
                  <a:lnTo>
                    <a:pt x="656" y="3"/>
                  </a:lnTo>
                  <a:lnTo>
                    <a:pt x="657" y="4"/>
                  </a:lnTo>
                  <a:lnTo>
                    <a:pt x="658" y="7"/>
                  </a:lnTo>
                  <a:lnTo>
                    <a:pt x="655" y="13"/>
                  </a:lnTo>
                  <a:lnTo>
                    <a:pt x="650" y="23"/>
                  </a:lnTo>
                  <a:lnTo>
                    <a:pt x="644" y="32"/>
                  </a:lnTo>
                  <a:lnTo>
                    <a:pt x="640" y="41"/>
                  </a:lnTo>
                  <a:lnTo>
                    <a:pt x="634" y="50"/>
                  </a:lnTo>
                  <a:lnTo>
                    <a:pt x="627" y="59"/>
                  </a:lnTo>
                  <a:lnTo>
                    <a:pt x="621" y="65"/>
                  </a:lnTo>
                  <a:lnTo>
                    <a:pt x="614" y="70"/>
                  </a:lnTo>
                  <a:lnTo>
                    <a:pt x="606" y="68"/>
                  </a:lnTo>
                  <a:lnTo>
                    <a:pt x="600" y="69"/>
                  </a:lnTo>
                  <a:lnTo>
                    <a:pt x="595" y="71"/>
                  </a:lnTo>
                  <a:lnTo>
                    <a:pt x="590" y="74"/>
                  </a:lnTo>
                  <a:lnTo>
                    <a:pt x="587" y="79"/>
                  </a:lnTo>
                  <a:lnTo>
                    <a:pt x="582" y="85"/>
                  </a:lnTo>
                  <a:lnTo>
                    <a:pt x="577" y="89"/>
                  </a:lnTo>
                  <a:lnTo>
                    <a:pt x="573" y="95"/>
                  </a:lnTo>
                  <a:lnTo>
                    <a:pt x="563" y="100"/>
                  </a:lnTo>
                  <a:lnTo>
                    <a:pt x="558" y="102"/>
                  </a:lnTo>
                  <a:lnTo>
                    <a:pt x="553" y="100"/>
                  </a:lnTo>
                  <a:lnTo>
                    <a:pt x="547" y="95"/>
                  </a:lnTo>
                  <a:lnTo>
                    <a:pt x="535" y="103"/>
                  </a:lnTo>
                  <a:lnTo>
                    <a:pt x="525" y="112"/>
                  </a:lnTo>
                  <a:lnTo>
                    <a:pt x="519" y="123"/>
                  </a:lnTo>
                  <a:lnTo>
                    <a:pt x="515" y="134"/>
                  </a:lnTo>
                  <a:lnTo>
                    <a:pt x="512" y="148"/>
                  </a:lnTo>
                  <a:lnTo>
                    <a:pt x="510" y="161"/>
                  </a:lnTo>
                  <a:lnTo>
                    <a:pt x="509" y="175"/>
                  </a:lnTo>
                  <a:lnTo>
                    <a:pt x="507" y="188"/>
                  </a:lnTo>
                  <a:lnTo>
                    <a:pt x="510" y="195"/>
                  </a:lnTo>
                  <a:lnTo>
                    <a:pt x="519" y="201"/>
                  </a:lnTo>
                  <a:lnTo>
                    <a:pt x="527" y="207"/>
                  </a:lnTo>
                  <a:lnTo>
                    <a:pt x="536" y="213"/>
                  </a:lnTo>
                  <a:lnTo>
                    <a:pt x="543" y="221"/>
                  </a:lnTo>
                  <a:lnTo>
                    <a:pt x="550" y="230"/>
                  </a:lnTo>
                  <a:lnTo>
                    <a:pt x="555" y="239"/>
                  </a:lnTo>
                  <a:lnTo>
                    <a:pt x="561" y="250"/>
                  </a:lnTo>
                  <a:lnTo>
                    <a:pt x="566" y="260"/>
                  </a:lnTo>
                  <a:lnTo>
                    <a:pt x="570" y="269"/>
                  </a:lnTo>
                  <a:lnTo>
                    <a:pt x="575" y="281"/>
                  </a:lnTo>
                  <a:lnTo>
                    <a:pt x="580" y="291"/>
                  </a:lnTo>
                  <a:lnTo>
                    <a:pt x="583" y="304"/>
                  </a:lnTo>
                  <a:lnTo>
                    <a:pt x="585" y="317"/>
                  </a:lnTo>
                  <a:lnTo>
                    <a:pt x="590" y="331"/>
                  </a:lnTo>
                  <a:lnTo>
                    <a:pt x="595" y="345"/>
                  </a:lnTo>
                  <a:lnTo>
                    <a:pt x="600" y="347"/>
                  </a:lnTo>
                  <a:lnTo>
                    <a:pt x="607" y="350"/>
                  </a:lnTo>
                  <a:lnTo>
                    <a:pt x="614" y="352"/>
                  </a:lnTo>
                  <a:lnTo>
                    <a:pt x="621" y="354"/>
                  </a:lnTo>
                  <a:lnTo>
                    <a:pt x="637" y="367"/>
                  </a:lnTo>
                  <a:lnTo>
                    <a:pt x="650" y="381"/>
                  </a:lnTo>
                  <a:lnTo>
                    <a:pt x="661" y="398"/>
                  </a:lnTo>
                  <a:lnTo>
                    <a:pt x="672" y="415"/>
                  </a:lnTo>
                  <a:lnTo>
                    <a:pt x="681" y="434"/>
                  </a:lnTo>
                  <a:lnTo>
                    <a:pt x="690" y="452"/>
                  </a:lnTo>
                  <a:lnTo>
                    <a:pt x="702" y="470"/>
                  </a:lnTo>
                  <a:lnTo>
                    <a:pt x="713" y="487"/>
                  </a:lnTo>
                  <a:lnTo>
                    <a:pt x="725" y="494"/>
                  </a:lnTo>
                  <a:lnTo>
                    <a:pt x="735" y="504"/>
                  </a:lnTo>
                  <a:lnTo>
                    <a:pt x="744" y="519"/>
                  </a:lnTo>
                  <a:lnTo>
                    <a:pt x="754" y="535"/>
                  </a:lnTo>
                  <a:lnTo>
                    <a:pt x="762" y="552"/>
                  </a:lnTo>
                  <a:lnTo>
                    <a:pt x="769" y="569"/>
                  </a:lnTo>
                  <a:lnTo>
                    <a:pt x="776" y="584"/>
                  </a:lnTo>
                  <a:lnTo>
                    <a:pt x="781" y="596"/>
                  </a:lnTo>
                  <a:lnTo>
                    <a:pt x="781" y="602"/>
                  </a:lnTo>
                  <a:lnTo>
                    <a:pt x="780" y="607"/>
                  </a:lnTo>
                  <a:lnTo>
                    <a:pt x="779" y="612"/>
                  </a:lnTo>
                  <a:lnTo>
                    <a:pt x="778" y="618"/>
                  </a:lnTo>
                  <a:lnTo>
                    <a:pt x="764" y="625"/>
                  </a:lnTo>
                  <a:lnTo>
                    <a:pt x="750" y="631"/>
                  </a:lnTo>
                  <a:lnTo>
                    <a:pt x="735" y="637"/>
                  </a:lnTo>
                  <a:lnTo>
                    <a:pt x="721" y="642"/>
                  </a:lnTo>
                  <a:lnTo>
                    <a:pt x="706" y="648"/>
                  </a:lnTo>
                  <a:lnTo>
                    <a:pt x="691" y="654"/>
                  </a:lnTo>
                  <a:lnTo>
                    <a:pt x="678" y="660"/>
                  </a:lnTo>
                  <a:lnTo>
                    <a:pt x="664" y="665"/>
                  </a:lnTo>
                  <a:lnTo>
                    <a:pt x="661" y="680"/>
                  </a:lnTo>
                  <a:lnTo>
                    <a:pt x="657" y="695"/>
                  </a:lnTo>
                  <a:lnTo>
                    <a:pt x="652" y="707"/>
                  </a:lnTo>
                  <a:lnTo>
                    <a:pt x="645" y="718"/>
                  </a:lnTo>
                  <a:lnTo>
                    <a:pt x="637" y="729"/>
                  </a:lnTo>
                  <a:lnTo>
                    <a:pt x="628" y="738"/>
                  </a:lnTo>
                  <a:lnTo>
                    <a:pt x="616" y="746"/>
                  </a:lnTo>
                  <a:lnTo>
                    <a:pt x="603" y="7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3" name="Freeform 47"/>
            <p:cNvSpPr>
              <a:spLocks/>
            </p:cNvSpPr>
            <p:nvPr/>
          </p:nvSpPr>
          <p:spPr bwMode="auto">
            <a:xfrm>
              <a:off x="2411" y="2360"/>
              <a:ext cx="69" cy="41"/>
            </a:xfrm>
            <a:custGeom>
              <a:avLst/>
              <a:gdLst>
                <a:gd name="T0" fmla="*/ 1 w 137"/>
                <a:gd name="T1" fmla="*/ 1 h 82"/>
                <a:gd name="T2" fmla="*/ 1 w 137"/>
                <a:gd name="T3" fmla="*/ 1 h 82"/>
                <a:gd name="T4" fmla="*/ 1 w 137"/>
                <a:gd name="T5" fmla="*/ 1 h 82"/>
                <a:gd name="T6" fmla="*/ 1 w 137"/>
                <a:gd name="T7" fmla="*/ 1 h 82"/>
                <a:gd name="T8" fmla="*/ 1 w 137"/>
                <a:gd name="T9" fmla="*/ 1 h 82"/>
                <a:gd name="T10" fmla="*/ 1 w 137"/>
                <a:gd name="T11" fmla="*/ 1 h 82"/>
                <a:gd name="T12" fmla="*/ 1 w 137"/>
                <a:gd name="T13" fmla="*/ 1 h 82"/>
                <a:gd name="T14" fmla="*/ 1 w 137"/>
                <a:gd name="T15" fmla="*/ 1 h 82"/>
                <a:gd name="T16" fmla="*/ 0 w 137"/>
                <a:gd name="T17" fmla="*/ 1 h 82"/>
                <a:gd name="T18" fmla="*/ 1 w 137"/>
                <a:gd name="T19" fmla="*/ 1 h 82"/>
                <a:gd name="T20" fmla="*/ 1 w 137"/>
                <a:gd name="T21" fmla="*/ 1 h 82"/>
                <a:gd name="T22" fmla="*/ 1 w 137"/>
                <a:gd name="T23" fmla="*/ 1 h 82"/>
                <a:gd name="T24" fmla="*/ 1 w 137"/>
                <a:gd name="T25" fmla="*/ 1 h 82"/>
                <a:gd name="T26" fmla="*/ 1 w 137"/>
                <a:gd name="T27" fmla="*/ 1 h 82"/>
                <a:gd name="T28" fmla="*/ 1 w 137"/>
                <a:gd name="T29" fmla="*/ 1 h 82"/>
                <a:gd name="T30" fmla="*/ 1 w 137"/>
                <a:gd name="T31" fmla="*/ 1 h 82"/>
                <a:gd name="T32" fmla="*/ 1 w 137"/>
                <a:gd name="T33" fmla="*/ 0 h 82"/>
                <a:gd name="T34" fmla="*/ 1 w 137"/>
                <a:gd name="T35" fmla="*/ 1 h 82"/>
                <a:gd name="T36" fmla="*/ 1 w 137"/>
                <a:gd name="T37" fmla="*/ 1 h 82"/>
                <a:gd name="T38" fmla="*/ 1 w 137"/>
                <a:gd name="T39" fmla="*/ 1 h 82"/>
                <a:gd name="T40" fmla="*/ 1 w 137"/>
                <a:gd name="T41" fmla="*/ 1 h 82"/>
                <a:gd name="T42" fmla="*/ 1 w 137"/>
                <a:gd name="T43" fmla="*/ 1 h 82"/>
                <a:gd name="T44" fmla="*/ 1 w 137"/>
                <a:gd name="T45" fmla="*/ 1 h 82"/>
                <a:gd name="T46" fmla="*/ 1 w 137"/>
                <a:gd name="T47" fmla="*/ 1 h 82"/>
                <a:gd name="T48" fmla="*/ 1 w 137"/>
                <a:gd name="T49" fmla="*/ 1 h 82"/>
                <a:gd name="T50" fmla="*/ 1 w 137"/>
                <a:gd name="T51" fmla="*/ 1 h 82"/>
                <a:gd name="T52" fmla="*/ 1 w 137"/>
                <a:gd name="T53" fmla="*/ 1 h 82"/>
                <a:gd name="T54" fmla="*/ 1 w 137"/>
                <a:gd name="T55" fmla="*/ 1 h 82"/>
                <a:gd name="T56" fmla="*/ 1 w 137"/>
                <a:gd name="T57" fmla="*/ 1 h 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7"/>
                <a:gd name="T88" fmla="*/ 0 h 82"/>
                <a:gd name="T89" fmla="*/ 137 w 137"/>
                <a:gd name="T90" fmla="*/ 82 h 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7" h="82">
                  <a:moveTo>
                    <a:pt x="79" y="80"/>
                  </a:moveTo>
                  <a:lnTo>
                    <a:pt x="68" y="81"/>
                  </a:lnTo>
                  <a:lnTo>
                    <a:pt x="56" y="82"/>
                  </a:lnTo>
                  <a:lnTo>
                    <a:pt x="46" y="81"/>
                  </a:lnTo>
                  <a:lnTo>
                    <a:pt x="36" y="79"/>
                  </a:lnTo>
                  <a:lnTo>
                    <a:pt x="26" y="75"/>
                  </a:lnTo>
                  <a:lnTo>
                    <a:pt x="17" y="72"/>
                  </a:lnTo>
                  <a:lnTo>
                    <a:pt x="8" y="66"/>
                  </a:lnTo>
                  <a:lnTo>
                    <a:pt x="0" y="59"/>
                  </a:lnTo>
                  <a:lnTo>
                    <a:pt x="17" y="52"/>
                  </a:lnTo>
                  <a:lnTo>
                    <a:pt x="33" y="44"/>
                  </a:lnTo>
                  <a:lnTo>
                    <a:pt x="51" y="37"/>
                  </a:lnTo>
                  <a:lnTo>
                    <a:pt x="68" y="29"/>
                  </a:lnTo>
                  <a:lnTo>
                    <a:pt x="85" y="22"/>
                  </a:lnTo>
                  <a:lnTo>
                    <a:pt x="103" y="15"/>
                  </a:lnTo>
                  <a:lnTo>
                    <a:pt x="120" y="7"/>
                  </a:lnTo>
                  <a:lnTo>
                    <a:pt x="137" y="0"/>
                  </a:lnTo>
                  <a:lnTo>
                    <a:pt x="137" y="8"/>
                  </a:lnTo>
                  <a:lnTo>
                    <a:pt x="135" y="19"/>
                  </a:lnTo>
                  <a:lnTo>
                    <a:pt x="131" y="28"/>
                  </a:lnTo>
                  <a:lnTo>
                    <a:pt x="126" y="38"/>
                  </a:lnTo>
                  <a:lnTo>
                    <a:pt x="119" y="49"/>
                  </a:lnTo>
                  <a:lnTo>
                    <a:pt x="112" y="57"/>
                  </a:lnTo>
                  <a:lnTo>
                    <a:pt x="105" y="65"/>
                  </a:lnTo>
                  <a:lnTo>
                    <a:pt x="99" y="70"/>
                  </a:lnTo>
                  <a:lnTo>
                    <a:pt x="94" y="73"/>
                  </a:lnTo>
                  <a:lnTo>
                    <a:pt x="90" y="75"/>
                  </a:lnTo>
                  <a:lnTo>
                    <a:pt x="84" y="77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4" name="Freeform 48"/>
            <p:cNvSpPr>
              <a:spLocks/>
            </p:cNvSpPr>
            <p:nvPr/>
          </p:nvSpPr>
          <p:spPr bwMode="auto">
            <a:xfrm>
              <a:off x="2607" y="2275"/>
              <a:ext cx="71" cy="41"/>
            </a:xfrm>
            <a:custGeom>
              <a:avLst/>
              <a:gdLst>
                <a:gd name="T0" fmla="*/ 0 w 143"/>
                <a:gd name="T1" fmla="*/ 0 h 83"/>
                <a:gd name="T2" fmla="*/ 0 w 143"/>
                <a:gd name="T3" fmla="*/ 0 h 83"/>
                <a:gd name="T4" fmla="*/ 0 w 143"/>
                <a:gd name="T5" fmla="*/ 0 h 83"/>
                <a:gd name="T6" fmla="*/ 0 w 143"/>
                <a:gd name="T7" fmla="*/ 0 h 83"/>
                <a:gd name="T8" fmla="*/ 0 w 143"/>
                <a:gd name="T9" fmla="*/ 0 h 83"/>
                <a:gd name="T10" fmla="*/ 0 w 143"/>
                <a:gd name="T11" fmla="*/ 0 h 83"/>
                <a:gd name="T12" fmla="*/ 0 w 143"/>
                <a:gd name="T13" fmla="*/ 0 h 83"/>
                <a:gd name="T14" fmla="*/ 0 w 143"/>
                <a:gd name="T15" fmla="*/ 0 h 83"/>
                <a:gd name="T16" fmla="*/ 0 w 143"/>
                <a:gd name="T17" fmla="*/ 0 h 83"/>
                <a:gd name="T18" fmla="*/ 0 w 143"/>
                <a:gd name="T19" fmla="*/ 0 h 83"/>
                <a:gd name="T20" fmla="*/ 0 w 143"/>
                <a:gd name="T21" fmla="*/ 0 h 83"/>
                <a:gd name="T22" fmla="*/ 0 w 143"/>
                <a:gd name="T23" fmla="*/ 0 h 83"/>
                <a:gd name="T24" fmla="*/ 0 w 143"/>
                <a:gd name="T25" fmla="*/ 0 h 83"/>
                <a:gd name="T26" fmla="*/ 0 w 143"/>
                <a:gd name="T27" fmla="*/ 0 h 83"/>
                <a:gd name="T28" fmla="*/ 0 w 143"/>
                <a:gd name="T29" fmla="*/ 0 h 83"/>
                <a:gd name="T30" fmla="*/ 0 w 143"/>
                <a:gd name="T31" fmla="*/ 0 h 83"/>
                <a:gd name="T32" fmla="*/ 0 w 143"/>
                <a:gd name="T33" fmla="*/ 0 h 83"/>
                <a:gd name="T34" fmla="*/ 0 w 143"/>
                <a:gd name="T35" fmla="*/ 0 h 83"/>
                <a:gd name="T36" fmla="*/ 0 w 143"/>
                <a:gd name="T37" fmla="*/ 0 h 83"/>
                <a:gd name="T38" fmla="*/ 0 w 143"/>
                <a:gd name="T39" fmla="*/ 0 h 83"/>
                <a:gd name="T40" fmla="*/ 0 w 143"/>
                <a:gd name="T41" fmla="*/ 0 h 83"/>
                <a:gd name="T42" fmla="*/ 0 w 143"/>
                <a:gd name="T43" fmla="*/ 0 h 83"/>
                <a:gd name="T44" fmla="*/ 0 w 143"/>
                <a:gd name="T45" fmla="*/ 0 h 83"/>
                <a:gd name="T46" fmla="*/ 0 w 143"/>
                <a:gd name="T47" fmla="*/ 0 h 83"/>
                <a:gd name="T48" fmla="*/ 0 w 143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83"/>
                <a:gd name="T77" fmla="*/ 143 w 143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83">
                  <a:moveTo>
                    <a:pt x="84" y="77"/>
                  </a:moveTo>
                  <a:lnTo>
                    <a:pt x="74" y="79"/>
                  </a:lnTo>
                  <a:lnTo>
                    <a:pt x="62" y="82"/>
                  </a:lnTo>
                  <a:lnTo>
                    <a:pt x="49" y="83"/>
                  </a:lnTo>
                  <a:lnTo>
                    <a:pt x="38" y="82"/>
                  </a:lnTo>
                  <a:lnTo>
                    <a:pt x="26" y="79"/>
                  </a:lnTo>
                  <a:lnTo>
                    <a:pt x="16" y="76"/>
                  </a:lnTo>
                  <a:lnTo>
                    <a:pt x="7" y="69"/>
                  </a:lnTo>
                  <a:lnTo>
                    <a:pt x="0" y="61"/>
                  </a:lnTo>
                  <a:lnTo>
                    <a:pt x="17" y="53"/>
                  </a:lnTo>
                  <a:lnTo>
                    <a:pt x="35" y="46"/>
                  </a:lnTo>
                  <a:lnTo>
                    <a:pt x="53" y="38"/>
                  </a:lnTo>
                  <a:lnTo>
                    <a:pt x="71" y="30"/>
                  </a:lnTo>
                  <a:lnTo>
                    <a:pt x="90" y="22"/>
                  </a:lnTo>
                  <a:lnTo>
                    <a:pt x="107" y="15"/>
                  </a:lnTo>
                  <a:lnTo>
                    <a:pt x="125" y="7"/>
                  </a:lnTo>
                  <a:lnTo>
                    <a:pt x="143" y="0"/>
                  </a:lnTo>
                  <a:lnTo>
                    <a:pt x="140" y="13"/>
                  </a:lnTo>
                  <a:lnTo>
                    <a:pt x="137" y="25"/>
                  </a:lnTo>
                  <a:lnTo>
                    <a:pt x="131" y="36"/>
                  </a:lnTo>
                  <a:lnTo>
                    <a:pt x="124" y="46"/>
                  </a:lnTo>
                  <a:lnTo>
                    <a:pt x="116" y="55"/>
                  </a:lnTo>
                  <a:lnTo>
                    <a:pt x="107" y="63"/>
                  </a:lnTo>
                  <a:lnTo>
                    <a:pt x="97" y="71"/>
                  </a:lnTo>
                  <a:lnTo>
                    <a:pt x="8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5" name="Freeform 49"/>
            <p:cNvSpPr>
              <a:spLocks/>
            </p:cNvSpPr>
            <p:nvPr/>
          </p:nvSpPr>
          <p:spPr bwMode="auto">
            <a:xfrm>
              <a:off x="2354" y="2117"/>
              <a:ext cx="383" cy="284"/>
            </a:xfrm>
            <a:custGeom>
              <a:avLst/>
              <a:gdLst>
                <a:gd name="T0" fmla="*/ 1 w 766"/>
                <a:gd name="T1" fmla="*/ 1 h 567"/>
                <a:gd name="T2" fmla="*/ 1 w 766"/>
                <a:gd name="T3" fmla="*/ 1 h 567"/>
                <a:gd name="T4" fmla="*/ 1 w 766"/>
                <a:gd name="T5" fmla="*/ 1 h 567"/>
                <a:gd name="T6" fmla="*/ 1 w 766"/>
                <a:gd name="T7" fmla="*/ 1 h 567"/>
                <a:gd name="T8" fmla="*/ 1 w 766"/>
                <a:gd name="T9" fmla="*/ 1 h 567"/>
                <a:gd name="T10" fmla="*/ 1 w 766"/>
                <a:gd name="T11" fmla="*/ 1 h 567"/>
                <a:gd name="T12" fmla="*/ 1 w 766"/>
                <a:gd name="T13" fmla="*/ 1 h 567"/>
                <a:gd name="T14" fmla="*/ 1 w 766"/>
                <a:gd name="T15" fmla="*/ 1 h 567"/>
                <a:gd name="T16" fmla="*/ 1 w 766"/>
                <a:gd name="T17" fmla="*/ 1 h 567"/>
                <a:gd name="T18" fmla="*/ 1 w 766"/>
                <a:gd name="T19" fmla="*/ 1 h 567"/>
                <a:gd name="T20" fmla="*/ 1 w 766"/>
                <a:gd name="T21" fmla="*/ 1 h 567"/>
                <a:gd name="T22" fmla="*/ 1 w 766"/>
                <a:gd name="T23" fmla="*/ 1 h 567"/>
                <a:gd name="T24" fmla="*/ 1 w 766"/>
                <a:gd name="T25" fmla="*/ 1 h 567"/>
                <a:gd name="T26" fmla="*/ 1 w 766"/>
                <a:gd name="T27" fmla="*/ 1 h 567"/>
                <a:gd name="T28" fmla="*/ 1 w 766"/>
                <a:gd name="T29" fmla="*/ 1 h 567"/>
                <a:gd name="T30" fmla="*/ 1 w 766"/>
                <a:gd name="T31" fmla="*/ 1 h 567"/>
                <a:gd name="T32" fmla="*/ 1 w 766"/>
                <a:gd name="T33" fmla="*/ 1 h 567"/>
                <a:gd name="T34" fmla="*/ 1 w 766"/>
                <a:gd name="T35" fmla="*/ 1 h 567"/>
                <a:gd name="T36" fmla="*/ 1 w 766"/>
                <a:gd name="T37" fmla="*/ 1 h 567"/>
                <a:gd name="T38" fmla="*/ 1 w 766"/>
                <a:gd name="T39" fmla="*/ 1 h 567"/>
                <a:gd name="T40" fmla="*/ 1 w 766"/>
                <a:gd name="T41" fmla="*/ 1 h 567"/>
                <a:gd name="T42" fmla="*/ 1 w 766"/>
                <a:gd name="T43" fmla="*/ 1 h 567"/>
                <a:gd name="T44" fmla="*/ 1 w 766"/>
                <a:gd name="T45" fmla="*/ 1 h 567"/>
                <a:gd name="T46" fmla="*/ 1 w 766"/>
                <a:gd name="T47" fmla="*/ 1 h 567"/>
                <a:gd name="T48" fmla="*/ 1 w 766"/>
                <a:gd name="T49" fmla="*/ 1 h 567"/>
                <a:gd name="T50" fmla="*/ 1 w 766"/>
                <a:gd name="T51" fmla="*/ 1 h 567"/>
                <a:gd name="T52" fmla="*/ 1 w 766"/>
                <a:gd name="T53" fmla="*/ 1 h 567"/>
                <a:gd name="T54" fmla="*/ 1 w 766"/>
                <a:gd name="T55" fmla="*/ 1 h 567"/>
                <a:gd name="T56" fmla="*/ 1 w 766"/>
                <a:gd name="T57" fmla="*/ 1 h 567"/>
                <a:gd name="T58" fmla="*/ 1 w 766"/>
                <a:gd name="T59" fmla="*/ 1 h 567"/>
                <a:gd name="T60" fmla="*/ 1 w 766"/>
                <a:gd name="T61" fmla="*/ 1 h 567"/>
                <a:gd name="T62" fmla="*/ 1 w 766"/>
                <a:gd name="T63" fmla="*/ 1 h 567"/>
                <a:gd name="T64" fmla="*/ 1 w 766"/>
                <a:gd name="T65" fmla="*/ 0 h 567"/>
                <a:gd name="T66" fmla="*/ 1 w 766"/>
                <a:gd name="T67" fmla="*/ 1 h 567"/>
                <a:gd name="T68" fmla="*/ 1 w 766"/>
                <a:gd name="T69" fmla="*/ 1 h 567"/>
                <a:gd name="T70" fmla="*/ 1 w 766"/>
                <a:gd name="T71" fmla="*/ 1 h 567"/>
                <a:gd name="T72" fmla="*/ 1 w 766"/>
                <a:gd name="T73" fmla="*/ 1 h 567"/>
                <a:gd name="T74" fmla="*/ 1 w 766"/>
                <a:gd name="T75" fmla="*/ 1 h 567"/>
                <a:gd name="T76" fmla="*/ 1 w 766"/>
                <a:gd name="T77" fmla="*/ 1 h 567"/>
                <a:gd name="T78" fmla="*/ 1 w 766"/>
                <a:gd name="T79" fmla="*/ 1 h 567"/>
                <a:gd name="T80" fmla="*/ 1 w 766"/>
                <a:gd name="T81" fmla="*/ 1 h 567"/>
                <a:gd name="T82" fmla="*/ 1 w 766"/>
                <a:gd name="T83" fmla="*/ 1 h 567"/>
                <a:gd name="T84" fmla="*/ 1 w 766"/>
                <a:gd name="T85" fmla="*/ 1 h 567"/>
                <a:gd name="T86" fmla="*/ 1 w 766"/>
                <a:gd name="T87" fmla="*/ 1 h 567"/>
                <a:gd name="T88" fmla="*/ 1 w 766"/>
                <a:gd name="T89" fmla="*/ 1 h 567"/>
                <a:gd name="T90" fmla="*/ 1 w 766"/>
                <a:gd name="T91" fmla="*/ 1 h 567"/>
                <a:gd name="T92" fmla="*/ 1 w 766"/>
                <a:gd name="T93" fmla="*/ 1 h 567"/>
                <a:gd name="T94" fmla="*/ 1 w 766"/>
                <a:gd name="T95" fmla="*/ 1 h 567"/>
                <a:gd name="T96" fmla="*/ 1 w 766"/>
                <a:gd name="T97" fmla="*/ 1 h 567"/>
                <a:gd name="T98" fmla="*/ 1 w 766"/>
                <a:gd name="T99" fmla="*/ 1 h 567"/>
                <a:gd name="T100" fmla="*/ 1 w 766"/>
                <a:gd name="T101" fmla="*/ 1 h 567"/>
                <a:gd name="T102" fmla="*/ 1 w 766"/>
                <a:gd name="T103" fmla="*/ 1 h 567"/>
                <a:gd name="T104" fmla="*/ 1 w 766"/>
                <a:gd name="T105" fmla="*/ 1 h 567"/>
                <a:gd name="T106" fmla="*/ 1 w 766"/>
                <a:gd name="T107" fmla="*/ 1 h 567"/>
                <a:gd name="T108" fmla="*/ 1 w 766"/>
                <a:gd name="T109" fmla="*/ 1 h 567"/>
                <a:gd name="T110" fmla="*/ 1 w 766"/>
                <a:gd name="T111" fmla="*/ 1 h 567"/>
                <a:gd name="T112" fmla="*/ 1 w 766"/>
                <a:gd name="T113" fmla="*/ 1 h 567"/>
                <a:gd name="T114" fmla="*/ 1 w 766"/>
                <a:gd name="T115" fmla="*/ 1 h 567"/>
                <a:gd name="T116" fmla="*/ 1 w 766"/>
                <a:gd name="T117" fmla="*/ 1 h 5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6"/>
                <a:gd name="T178" fmla="*/ 0 h 567"/>
                <a:gd name="T179" fmla="*/ 766 w 766"/>
                <a:gd name="T180" fmla="*/ 567 h 5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6" h="567">
                  <a:moveTo>
                    <a:pt x="732" y="273"/>
                  </a:moveTo>
                  <a:lnTo>
                    <a:pt x="690" y="291"/>
                  </a:lnTo>
                  <a:lnTo>
                    <a:pt x="648" y="309"/>
                  </a:lnTo>
                  <a:lnTo>
                    <a:pt x="606" y="326"/>
                  </a:lnTo>
                  <a:lnTo>
                    <a:pt x="565" y="345"/>
                  </a:lnTo>
                  <a:lnTo>
                    <a:pt x="522" y="362"/>
                  </a:lnTo>
                  <a:lnTo>
                    <a:pt x="480" y="380"/>
                  </a:lnTo>
                  <a:lnTo>
                    <a:pt x="439" y="398"/>
                  </a:lnTo>
                  <a:lnTo>
                    <a:pt x="397" y="415"/>
                  </a:lnTo>
                  <a:lnTo>
                    <a:pt x="355" y="433"/>
                  </a:lnTo>
                  <a:lnTo>
                    <a:pt x="313" y="451"/>
                  </a:lnTo>
                  <a:lnTo>
                    <a:pt x="272" y="469"/>
                  </a:lnTo>
                  <a:lnTo>
                    <a:pt x="230" y="486"/>
                  </a:lnTo>
                  <a:lnTo>
                    <a:pt x="189" y="505"/>
                  </a:lnTo>
                  <a:lnTo>
                    <a:pt x="146" y="522"/>
                  </a:lnTo>
                  <a:lnTo>
                    <a:pt x="105" y="541"/>
                  </a:lnTo>
                  <a:lnTo>
                    <a:pt x="63" y="558"/>
                  </a:lnTo>
                  <a:lnTo>
                    <a:pt x="58" y="559"/>
                  </a:lnTo>
                  <a:lnTo>
                    <a:pt x="51" y="561"/>
                  </a:lnTo>
                  <a:lnTo>
                    <a:pt x="45" y="564"/>
                  </a:lnTo>
                  <a:lnTo>
                    <a:pt x="38" y="566"/>
                  </a:lnTo>
                  <a:lnTo>
                    <a:pt x="32" y="567"/>
                  </a:lnTo>
                  <a:lnTo>
                    <a:pt x="28" y="567"/>
                  </a:lnTo>
                  <a:lnTo>
                    <a:pt x="23" y="565"/>
                  </a:lnTo>
                  <a:lnTo>
                    <a:pt x="21" y="559"/>
                  </a:lnTo>
                  <a:lnTo>
                    <a:pt x="31" y="553"/>
                  </a:lnTo>
                  <a:lnTo>
                    <a:pt x="37" y="551"/>
                  </a:lnTo>
                  <a:lnTo>
                    <a:pt x="39" y="549"/>
                  </a:lnTo>
                  <a:lnTo>
                    <a:pt x="41" y="547"/>
                  </a:lnTo>
                  <a:lnTo>
                    <a:pt x="34" y="550"/>
                  </a:lnTo>
                  <a:lnTo>
                    <a:pt x="29" y="551"/>
                  </a:lnTo>
                  <a:lnTo>
                    <a:pt x="22" y="553"/>
                  </a:lnTo>
                  <a:lnTo>
                    <a:pt x="16" y="555"/>
                  </a:lnTo>
                  <a:lnTo>
                    <a:pt x="15" y="553"/>
                  </a:lnTo>
                  <a:lnTo>
                    <a:pt x="15" y="551"/>
                  </a:lnTo>
                  <a:lnTo>
                    <a:pt x="14" y="550"/>
                  </a:lnTo>
                  <a:lnTo>
                    <a:pt x="13" y="547"/>
                  </a:lnTo>
                  <a:lnTo>
                    <a:pt x="21" y="544"/>
                  </a:lnTo>
                  <a:lnTo>
                    <a:pt x="28" y="541"/>
                  </a:lnTo>
                  <a:lnTo>
                    <a:pt x="36" y="536"/>
                  </a:lnTo>
                  <a:lnTo>
                    <a:pt x="44" y="532"/>
                  </a:lnTo>
                  <a:lnTo>
                    <a:pt x="51" y="528"/>
                  </a:lnTo>
                  <a:lnTo>
                    <a:pt x="59" y="523"/>
                  </a:lnTo>
                  <a:lnTo>
                    <a:pt x="66" y="519"/>
                  </a:lnTo>
                  <a:lnTo>
                    <a:pt x="74" y="514"/>
                  </a:lnTo>
                  <a:lnTo>
                    <a:pt x="66" y="517"/>
                  </a:lnTo>
                  <a:lnTo>
                    <a:pt x="58" y="522"/>
                  </a:lnTo>
                  <a:lnTo>
                    <a:pt x="49" y="526"/>
                  </a:lnTo>
                  <a:lnTo>
                    <a:pt x="41" y="529"/>
                  </a:lnTo>
                  <a:lnTo>
                    <a:pt x="33" y="531"/>
                  </a:lnTo>
                  <a:lnTo>
                    <a:pt x="25" y="535"/>
                  </a:lnTo>
                  <a:lnTo>
                    <a:pt x="17" y="538"/>
                  </a:lnTo>
                  <a:lnTo>
                    <a:pt x="10" y="541"/>
                  </a:lnTo>
                  <a:lnTo>
                    <a:pt x="9" y="538"/>
                  </a:lnTo>
                  <a:lnTo>
                    <a:pt x="8" y="536"/>
                  </a:lnTo>
                  <a:lnTo>
                    <a:pt x="7" y="534"/>
                  </a:lnTo>
                  <a:lnTo>
                    <a:pt x="6" y="531"/>
                  </a:lnTo>
                  <a:lnTo>
                    <a:pt x="13" y="528"/>
                  </a:lnTo>
                  <a:lnTo>
                    <a:pt x="21" y="524"/>
                  </a:lnTo>
                  <a:lnTo>
                    <a:pt x="30" y="521"/>
                  </a:lnTo>
                  <a:lnTo>
                    <a:pt x="38" y="516"/>
                  </a:lnTo>
                  <a:lnTo>
                    <a:pt x="47" y="512"/>
                  </a:lnTo>
                  <a:lnTo>
                    <a:pt x="55" y="507"/>
                  </a:lnTo>
                  <a:lnTo>
                    <a:pt x="63" y="501"/>
                  </a:lnTo>
                  <a:lnTo>
                    <a:pt x="70" y="497"/>
                  </a:lnTo>
                  <a:lnTo>
                    <a:pt x="62" y="500"/>
                  </a:lnTo>
                  <a:lnTo>
                    <a:pt x="54" y="504"/>
                  </a:lnTo>
                  <a:lnTo>
                    <a:pt x="46" y="507"/>
                  </a:lnTo>
                  <a:lnTo>
                    <a:pt x="38" y="511"/>
                  </a:lnTo>
                  <a:lnTo>
                    <a:pt x="29" y="514"/>
                  </a:lnTo>
                  <a:lnTo>
                    <a:pt x="21" y="517"/>
                  </a:lnTo>
                  <a:lnTo>
                    <a:pt x="13" y="522"/>
                  </a:lnTo>
                  <a:lnTo>
                    <a:pt x="4" y="526"/>
                  </a:lnTo>
                  <a:lnTo>
                    <a:pt x="4" y="522"/>
                  </a:lnTo>
                  <a:lnTo>
                    <a:pt x="3" y="520"/>
                  </a:lnTo>
                  <a:lnTo>
                    <a:pt x="3" y="516"/>
                  </a:lnTo>
                  <a:lnTo>
                    <a:pt x="2" y="514"/>
                  </a:lnTo>
                  <a:lnTo>
                    <a:pt x="19" y="504"/>
                  </a:lnTo>
                  <a:lnTo>
                    <a:pt x="33" y="497"/>
                  </a:lnTo>
                  <a:lnTo>
                    <a:pt x="43" y="491"/>
                  </a:lnTo>
                  <a:lnTo>
                    <a:pt x="49" y="488"/>
                  </a:lnTo>
                  <a:lnTo>
                    <a:pt x="53" y="485"/>
                  </a:lnTo>
                  <a:lnTo>
                    <a:pt x="56" y="483"/>
                  </a:lnTo>
                  <a:lnTo>
                    <a:pt x="58" y="482"/>
                  </a:lnTo>
                  <a:lnTo>
                    <a:pt x="59" y="481"/>
                  </a:lnTo>
                  <a:lnTo>
                    <a:pt x="56" y="482"/>
                  </a:lnTo>
                  <a:lnTo>
                    <a:pt x="54" y="482"/>
                  </a:lnTo>
                  <a:lnTo>
                    <a:pt x="51" y="484"/>
                  </a:lnTo>
                  <a:lnTo>
                    <a:pt x="46" y="485"/>
                  </a:lnTo>
                  <a:lnTo>
                    <a:pt x="40" y="489"/>
                  </a:lnTo>
                  <a:lnTo>
                    <a:pt x="31" y="492"/>
                  </a:lnTo>
                  <a:lnTo>
                    <a:pt x="18" y="498"/>
                  </a:lnTo>
                  <a:lnTo>
                    <a:pt x="2" y="506"/>
                  </a:lnTo>
                  <a:lnTo>
                    <a:pt x="1" y="499"/>
                  </a:lnTo>
                  <a:lnTo>
                    <a:pt x="0" y="496"/>
                  </a:lnTo>
                  <a:lnTo>
                    <a:pt x="0" y="493"/>
                  </a:lnTo>
                  <a:lnTo>
                    <a:pt x="0" y="491"/>
                  </a:lnTo>
                  <a:lnTo>
                    <a:pt x="10" y="486"/>
                  </a:lnTo>
                  <a:lnTo>
                    <a:pt x="21" y="482"/>
                  </a:lnTo>
                  <a:lnTo>
                    <a:pt x="31" y="476"/>
                  </a:lnTo>
                  <a:lnTo>
                    <a:pt x="41" y="471"/>
                  </a:lnTo>
                  <a:lnTo>
                    <a:pt x="52" y="466"/>
                  </a:lnTo>
                  <a:lnTo>
                    <a:pt x="62" y="461"/>
                  </a:lnTo>
                  <a:lnTo>
                    <a:pt x="72" y="454"/>
                  </a:lnTo>
                  <a:lnTo>
                    <a:pt x="84" y="448"/>
                  </a:lnTo>
                  <a:lnTo>
                    <a:pt x="74" y="453"/>
                  </a:lnTo>
                  <a:lnTo>
                    <a:pt x="62" y="458"/>
                  </a:lnTo>
                  <a:lnTo>
                    <a:pt x="52" y="462"/>
                  </a:lnTo>
                  <a:lnTo>
                    <a:pt x="41" y="466"/>
                  </a:lnTo>
                  <a:lnTo>
                    <a:pt x="31" y="470"/>
                  </a:lnTo>
                  <a:lnTo>
                    <a:pt x="21" y="475"/>
                  </a:lnTo>
                  <a:lnTo>
                    <a:pt x="11" y="479"/>
                  </a:lnTo>
                  <a:lnTo>
                    <a:pt x="1" y="484"/>
                  </a:lnTo>
                  <a:lnTo>
                    <a:pt x="1" y="478"/>
                  </a:lnTo>
                  <a:lnTo>
                    <a:pt x="1" y="475"/>
                  </a:lnTo>
                  <a:lnTo>
                    <a:pt x="2" y="471"/>
                  </a:lnTo>
                  <a:lnTo>
                    <a:pt x="4" y="467"/>
                  </a:lnTo>
                  <a:lnTo>
                    <a:pt x="9" y="465"/>
                  </a:lnTo>
                  <a:lnTo>
                    <a:pt x="13" y="462"/>
                  </a:lnTo>
                  <a:lnTo>
                    <a:pt x="17" y="459"/>
                  </a:lnTo>
                  <a:lnTo>
                    <a:pt x="23" y="456"/>
                  </a:lnTo>
                  <a:lnTo>
                    <a:pt x="31" y="452"/>
                  </a:lnTo>
                  <a:lnTo>
                    <a:pt x="43" y="446"/>
                  </a:lnTo>
                  <a:lnTo>
                    <a:pt x="58" y="439"/>
                  </a:lnTo>
                  <a:lnTo>
                    <a:pt x="78" y="429"/>
                  </a:lnTo>
                  <a:lnTo>
                    <a:pt x="75" y="430"/>
                  </a:lnTo>
                  <a:lnTo>
                    <a:pt x="71" y="430"/>
                  </a:lnTo>
                  <a:lnTo>
                    <a:pt x="68" y="432"/>
                  </a:lnTo>
                  <a:lnTo>
                    <a:pt x="62" y="433"/>
                  </a:lnTo>
                  <a:lnTo>
                    <a:pt x="55" y="437"/>
                  </a:lnTo>
                  <a:lnTo>
                    <a:pt x="45" y="441"/>
                  </a:lnTo>
                  <a:lnTo>
                    <a:pt x="31" y="447"/>
                  </a:lnTo>
                  <a:lnTo>
                    <a:pt x="13" y="455"/>
                  </a:lnTo>
                  <a:lnTo>
                    <a:pt x="13" y="448"/>
                  </a:lnTo>
                  <a:lnTo>
                    <a:pt x="18" y="441"/>
                  </a:lnTo>
                  <a:lnTo>
                    <a:pt x="29" y="435"/>
                  </a:lnTo>
                  <a:lnTo>
                    <a:pt x="40" y="428"/>
                  </a:lnTo>
                  <a:lnTo>
                    <a:pt x="53" y="421"/>
                  </a:lnTo>
                  <a:lnTo>
                    <a:pt x="66" y="415"/>
                  </a:lnTo>
                  <a:lnTo>
                    <a:pt x="76" y="410"/>
                  </a:lnTo>
                  <a:lnTo>
                    <a:pt x="83" y="407"/>
                  </a:lnTo>
                  <a:lnTo>
                    <a:pt x="76" y="409"/>
                  </a:lnTo>
                  <a:lnTo>
                    <a:pt x="71" y="412"/>
                  </a:lnTo>
                  <a:lnTo>
                    <a:pt x="66" y="413"/>
                  </a:lnTo>
                  <a:lnTo>
                    <a:pt x="61" y="415"/>
                  </a:lnTo>
                  <a:lnTo>
                    <a:pt x="54" y="417"/>
                  </a:lnTo>
                  <a:lnTo>
                    <a:pt x="47" y="421"/>
                  </a:lnTo>
                  <a:lnTo>
                    <a:pt x="37" y="425"/>
                  </a:lnTo>
                  <a:lnTo>
                    <a:pt x="23" y="431"/>
                  </a:lnTo>
                  <a:lnTo>
                    <a:pt x="24" y="422"/>
                  </a:lnTo>
                  <a:lnTo>
                    <a:pt x="29" y="414"/>
                  </a:lnTo>
                  <a:lnTo>
                    <a:pt x="38" y="407"/>
                  </a:lnTo>
                  <a:lnTo>
                    <a:pt x="48" y="401"/>
                  </a:lnTo>
                  <a:lnTo>
                    <a:pt x="61" y="395"/>
                  </a:lnTo>
                  <a:lnTo>
                    <a:pt x="72" y="391"/>
                  </a:lnTo>
                  <a:lnTo>
                    <a:pt x="84" y="385"/>
                  </a:lnTo>
                  <a:lnTo>
                    <a:pt x="93" y="379"/>
                  </a:lnTo>
                  <a:lnTo>
                    <a:pt x="85" y="383"/>
                  </a:lnTo>
                  <a:lnTo>
                    <a:pt x="78" y="385"/>
                  </a:lnTo>
                  <a:lnTo>
                    <a:pt x="70" y="388"/>
                  </a:lnTo>
                  <a:lnTo>
                    <a:pt x="62" y="392"/>
                  </a:lnTo>
                  <a:lnTo>
                    <a:pt x="54" y="395"/>
                  </a:lnTo>
                  <a:lnTo>
                    <a:pt x="47" y="399"/>
                  </a:lnTo>
                  <a:lnTo>
                    <a:pt x="39" y="401"/>
                  </a:lnTo>
                  <a:lnTo>
                    <a:pt x="32" y="405"/>
                  </a:lnTo>
                  <a:lnTo>
                    <a:pt x="31" y="400"/>
                  </a:lnTo>
                  <a:lnTo>
                    <a:pt x="31" y="395"/>
                  </a:lnTo>
                  <a:lnTo>
                    <a:pt x="30" y="392"/>
                  </a:lnTo>
                  <a:lnTo>
                    <a:pt x="30" y="387"/>
                  </a:lnTo>
                  <a:lnTo>
                    <a:pt x="39" y="383"/>
                  </a:lnTo>
                  <a:lnTo>
                    <a:pt x="48" y="378"/>
                  </a:lnTo>
                  <a:lnTo>
                    <a:pt x="58" y="374"/>
                  </a:lnTo>
                  <a:lnTo>
                    <a:pt x="67" y="369"/>
                  </a:lnTo>
                  <a:lnTo>
                    <a:pt x="76" y="364"/>
                  </a:lnTo>
                  <a:lnTo>
                    <a:pt x="85" y="360"/>
                  </a:lnTo>
                  <a:lnTo>
                    <a:pt x="94" y="355"/>
                  </a:lnTo>
                  <a:lnTo>
                    <a:pt x="102" y="349"/>
                  </a:lnTo>
                  <a:lnTo>
                    <a:pt x="93" y="353"/>
                  </a:lnTo>
                  <a:lnTo>
                    <a:pt x="83" y="357"/>
                  </a:lnTo>
                  <a:lnTo>
                    <a:pt x="74" y="361"/>
                  </a:lnTo>
                  <a:lnTo>
                    <a:pt x="64" y="364"/>
                  </a:lnTo>
                  <a:lnTo>
                    <a:pt x="54" y="369"/>
                  </a:lnTo>
                  <a:lnTo>
                    <a:pt x="45" y="374"/>
                  </a:lnTo>
                  <a:lnTo>
                    <a:pt x="36" y="378"/>
                  </a:lnTo>
                  <a:lnTo>
                    <a:pt x="26" y="383"/>
                  </a:lnTo>
                  <a:lnTo>
                    <a:pt x="25" y="378"/>
                  </a:lnTo>
                  <a:lnTo>
                    <a:pt x="24" y="375"/>
                  </a:lnTo>
                  <a:lnTo>
                    <a:pt x="24" y="372"/>
                  </a:lnTo>
                  <a:lnTo>
                    <a:pt x="25" y="369"/>
                  </a:lnTo>
                  <a:lnTo>
                    <a:pt x="26" y="368"/>
                  </a:lnTo>
                  <a:lnTo>
                    <a:pt x="29" y="365"/>
                  </a:lnTo>
                  <a:lnTo>
                    <a:pt x="31" y="364"/>
                  </a:lnTo>
                  <a:lnTo>
                    <a:pt x="36" y="361"/>
                  </a:lnTo>
                  <a:lnTo>
                    <a:pt x="43" y="357"/>
                  </a:lnTo>
                  <a:lnTo>
                    <a:pt x="52" y="353"/>
                  </a:lnTo>
                  <a:lnTo>
                    <a:pt x="64" y="346"/>
                  </a:lnTo>
                  <a:lnTo>
                    <a:pt x="82" y="337"/>
                  </a:lnTo>
                  <a:lnTo>
                    <a:pt x="83" y="337"/>
                  </a:lnTo>
                  <a:lnTo>
                    <a:pt x="83" y="336"/>
                  </a:lnTo>
                  <a:lnTo>
                    <a:pt x="76" y="338"/>
                  </a:lnTo>
                  <a:lnTo>
                    <a:pt x="69" y="341"/>
                  </a:lnTo>
                  <a:lnTo>
                    <a:pt x="62" y="344"/>
                  </a:lnTo>
                  <a:lnTo>
                    <a:pt x="56" y="347"/>
                  </a:lnTo>
                  <a:lnTo>
                    <a:pt x="49" y="349"/>
                  </a:lnTo>
                  <a:lnTo>
                    <a:pt x="43" y="353"/>
                  </a:lnTo>
                  <a:lnTo>
                    <a:pt x="37" y="355"/>
                  </a:lnTo>
                  <a:lnTo>
                    <a:pt x="30" y="359"/>
                  </a:lnTo>
                  <a:lnTo>
                    <a:pt x="31" y="348"/>
                  </a:lnTo>
                  <a:lnTo>
                    <a:pt x="36" y="339"/>
                  </a:lnTo>
                  <a:lnTo>
                    <a:pt x="44" y="332"/>
                  </a:lnTo>
                  <a:lnTo>
                    <a:pt x="53" y="325"/>
                  </a:lnTo>
                  <a:lnTo>
                    <a:pt x="63" y="321"/>
                  </a:lnTo>
                  <a:lnTo>
                    <a:pt x="74" y="316"/>
                  </a:lnTo>
                  <a:lnTo>
                    <a:pt x="84" y="311"/>
                  </a:lnTo>
                  <a:lnTo>
                    <a:pt x="93" y="307"/>
                  </a:lnTo>
                  <a:lnTo>
                    <a:pt x="92" y="306"/>
                  </a:lnTo>
                  <a:lnTo>
                    <a:pt x="92" y="304"/>
                  </a:lnTo>
                  <a:lnTo>
                    <a:pt x="92" y="303"/>
                  </a:lnTo>
                  <a:lnTo>
                    <a:pt x="85" y="307"/>
                  </a:lnTo>
                  <a:lnTo>
                    <a:pt x="78" y="310"/>
                  </a:lnTo>
                  <a:lnTo>
                    <a:pt x="71" y="314"/>
                  </a:lnTo>
                  <a:lnTo>
                    <a:pt x="64" y="316"/>
                  </a:lnTo>
                  <a:lnTo>
                    <a:pt x="58" y="319"/>
                  </a:lnTo>
                  <a:lnTo>
                    <a:pt x="51" y="323"/>
                  </a:lnTo>
                  <a:lnTo>
                    <a:pt x="45" y="326"/>
                  </a:lnTo>
                  <a:lnTo>
                    <a:pt x="38" y="330"/>
                  </a:lnTo>
                  <a:lnTo>
                    <a:pt x="37" y="323"/>
                  </a:lnTo>
                  <a:lnTo>
                    <a:pt x="37" y="319"/>
                  </a:lnTo>
                  <a:lnTo>
                    <a:pt x="37" y="316"/>
                  </a:lnTo>
                  <a:lnTo>
                    <a:pt x="38" y="312"/>
                  </a:lnTo>
                  <a:lnTo>
                    <a:pt x="44" y="309"/>
                  </a:lnTo>
                  <a:lnTo>
                    <a:pt x="51" y="307"/>
                  </a:lnTo>
                  <a:lnTo>
                    <a:pt x="56" y="303"/>
                  </a:lnTo>
                  <a:lnTo>
                    <a:pt x="63" y="300"/>
                  </a:lnTo>
                  <a:lnTo>
                    <a:pt x="69" y="297"/>
                  </a:lnTo>
                  <a:lnTo>
                    <a:pt x="75" y="293"/>
                  </a:lnTo>
                  <a:lnTo>
                    <a:pt x="82" y="289"/>
                  </a:lnTo>
                  <a:lnTo>
                    <a:pt x="87" y="285"/>
                  </a:lnTo>
                  <a:lnTo>
                    <a:pt x="82" y="287"/>
                  </a:lnTo>
                  <a:lnTo>
                    <a:pt x="76" y="289"/>
                  </a:lnTo>
                  <a:lnTo>
                    <a:pt x="70" y="292"/>
                  </a:lnTo>
                  <a:lnTo>
                    <a:pt x="64" y="294"/>
                  </a:lnTo>
                  <a:lnTo>
                    <a:pt x="58" y="297"/>
                  </a:lnTo>
                  <a:lnTo>
                    <a:pt x="52" y="300"/>
                  </a:lnTo>
                  <a:lnTo>
                    <a:pt x="46" y="302"/>
                  </a:lnTo>
                  <a:lnTo>
                    <a:pt x="40" y="304"/>
                  </a:lnTo>
                  <a:lnTo>
                    <a:pt x="41" y="300"/>
                  </a:lnTo>
                  <a:lnTo>
                    <a:pt x="41" y="296"/>
                  </a:lnTo>
                  <a:lnTo>
                    <a:pt x="41" y="293"/>
                  </a:lnTo>
                  <a:lnTo>
                    <a:pt x="43" y="289"/>
                  </a:lnTo>
                  <a:lnTo>
                    <a:pt x="48" y="287"/>
                  </a:lnTo>
                  <a:lnTo>
                    <a:pt x="55" y="285"/>
                  </a:lnTo>
                  <a:lnTo>
                    <a:pt x="64" y="280"/>
                  </a:lnTo>
                  <a:lnTo>
                    <a:pt x="74" y="277"/>
                  </a:lnTo>
                  <a:lnTo>
                    <a:pt x="83" y="272"/>
                  </a:lnTo>
                  <a:lnTo>
                    <a:pt x="91" y="268"/>
                  </a:lnTo>
                  <a:lnTo>
                    <a:pt x="97" y="264"/>
                  </a:lnTo>
                  <a:lnTo>
                    <a:pt x="101" y="259"/>
                  </a:lnTo>
                  <a:lnTo>
                    <a:pt x="94" y="262"/>
                  </a:lnTo>
                  <a:lnTo>
                    <a:pt x="87" y="264"/>
                  </a:lnTo>
                  <a:lnTo>
                    <a:pt x="81" y="268"/>
                  </a:lnTo>
                  <a:lnTo>
                    <a:pt x="74" y="270"/>
                  </a:lnTo>
                  <a:lnTo>
                    <a:pt x="67" y="272"/>
                  </a:lnTo>
                  <a:lnTo>
                    <a:pt x="60" y="274"/>
                  </a:lnTo>
                  <a:lnTo>
                    <a:pt x="53" y="278"/>
                  </a:lnTo>
                  <a:lnTo>
                    <a:pt x="46" y="280"/>
                  </a:lnTo>
                  <a:lnTo>
                    <a:pt x="45" y="274"/>
                  </a:lnTo>
                  <a:lnTo>
                    <a:pt x="47" y="270"/>
                  </a:lnTo>
                  <a:lnTo>
                    <a:pt x="52" y="265"/>
                  </a:lnTo>
                  <a:lnTo>
                    <a:pt x="59" y="261"/>
                  </a:lnTo>
                  <a:lnTo>
                    <a:pt x="66" y="257"/>
                  </a:lnTo>
                  <a:lnTo>
                    <a:pt x="72" y="254"/>
                  </a:lnTo>
                  <a:lnTo>
                    <a:pt x="79" y="251"/>
                  </a:lnTo>
                  <a:lnTo>
                    <a:pt x="85" y="249"/>
                  </a:lnTo>
                  <a:lnTo>
                    <a:pt x="85" y="248"/>
                  </a:lnTo>
                  <a:lnTo>
                    <a:pt x="85" y="247"/>
                  </a:lnTo>
                  <a:lnTo>
                    <a:pt x="86" y="247"/>
                  </a:lnTo>
                  <a:lnTo>
                    <a:pt x="82" y="248"/>
                  </a:lnTo>
                  <a:lnTo>
                    <a:pt x="77" y="250"/>
                  </a:lnTo>
                  <a:lnTo>
                    <a:pt x="72" y="251"/>
                  </a:lnTo>
                  <a:lnTo>
                    <a:pt x="68" y="254"/>
                  </a:lnTo>
                  <a:lnTo>
                    <a:pt x="63" y="255"/>
                  </a:lnTo>
                  <a:lnTo>
                    <a:pt x="60" y="257"/>
                  </a:lnTo>
                  <a:lnTo>
                    <a:pt x="55" y="258"/>
                  </a:lnTo>
                  <a:lnTo>
                    <a:pt x="51" y="261"/>
                  </a:lnTo>
                  <a:lnTo>
                    <a:pt x="51" y="251"/>
                  </a:lnTo>
                  <a:lnTo>
                    <a:pt x="54" y="239"/>
                  </a:lnTo>
                  <a:lnTo>
                    <a:pt x="59" y="227"/>
                  </a:lnTo>
                  <a:lnTo>
                    <a:pt x="64" y="220"/>
                  </a:lnTo>
                  <a:lnTo>
                    <a:pt x="68" y="226"/>
                  </a:lnTo>
                  <a:lnTo>
                    <a:pt x="71" y="232"/>
                  </a:lnTo>
                  <a:lnTo>
                    <a:pt x="75" y="235"/>
                  </a:lnTo>
                  <a:lnTo>
                    <a:pt x="78" y="238"/>
                  </a:lnTo>
                  <a:lnTo>
                    <a:pt x="82" y="239"/>
                  </a:lnTo>
                  <a:lnTo>
                    <a:pt x="86" y="239"/>
                  </a:lnTo>
                  <a:lnTo>
                    <a:pt x="92" y="239"/>
                  </a:lnTo>
                  <a:lnTo>
                    <a:pt x="100" y="238"/>
                  </a:lnTo>
                  <a:lnTo>
                    <a:pt x="125" y="228"/>
                  </a:lnTo>
                  <a:lnTo>
                    <a:pt x="150" y="219"/>
                  </a:lnTo>
                  <a:lnTo>
                    <a:pt x="175" y="210"/>
                  </a:lnTo>
                  <a:lnTo>
                    <a:pt x="199" y="200"/>
                  </a:lnTo>
                  <a:lnTo>
                    <a:pt x="225" y="189"/>
                  </a:lnTo>
                  <a:lnTo>
                    <a:pt x="249" y="179"/>
                  </a:lnTo>
                  <a:lnTo>
                    <a:pt x="274" y="167"/>
                  </a:lnTo>
                  <a:lnTo>
                    <a:pt x="298" y="157"/>
                  </a:lnTo>
                  <a:lnTo>
                    <a:pt x="323" y="145"/>
                  </a:lnTo>
                  <a:lnTo>
                    <a:pt x="348" y="134"/>
                  </a:lnTo>
                  <a:lnTo>
                    <a:pt x="372" y="122"/>
                  </a:lnTo>
                  <a:lnTo>
                    <a:pt x="396" y="111"/>
                  </a:lnTo>
                  <a:lnTo>
                    <a:pt x="421" y="99"/>
                  </a:lnTo>
                  <a:lnTo>
                    <a:pt x="446" y="88"/>
                  </a:lnTo>
                  <a:lnTo>
                    <a:pt x="470" y="76"/>
                  </a:lnTo>
                  <a:lnTo>
                    <a:pt x="494" y="65"/>
                  </a:lnTo>
                  <a:lnTo>
                    <a:pt x="506" y="60"/>
                  </a:lnTo>
                  <a:lnTo>
                    <a:pt x="518" y="56"/>
                  </a:lnTo>
                  <a:lnTo>
                    <a:pt x="532" y="50"/>
                  </a:lnTo>
                  <a:lnTo>
                    <a:pt x="546" y="45"/>
                  </a:lnTo>
                  <a:lnTo>
                    <a:pt x="559" y="38"/>
                  </a:lnTo>
                  <a:lnTo>
                    <a:pt x="571" y="31"/>
                  </a:lnTo>
                  <a:lnTo>
                    <a:pt x="583" y="25"/>
                  </a:lnTo>
                  <a:lnTo>
                    <a:pt x="593" y="15"/>
                  </a:lnTo>
                  <a:lnTo>
                    <a:pt x="592" y="11"/>
                  </a:lnTo>
                  <a:lnTo>
                    <a:pt x="591" y="7"/>
                  </a:lnTo>
                  <a:lnTo>
                    <a:pt x="590" y="4"/>
                  </a:lnTo>
                  <a:lnTo>
                    <a:pt x="589" y="0"/>
                  </a:lnTo>
                  <a:lnTo>
                    <a:pt x="596" y="0"/>
                  </a:lnTo>
                  <a:lnTo>
                    <a:pt x="604" y="3"/>
                  </a:lnTo>
                  <a:lnTo>
                    <a:pt x="612" y="6"/>
                  </a:lnTo>
                  <a:lnTo>
                    <a:pt x="619" y="13"/>
                  </a:lnTo>
                  <a:lnTo>
                    <a:pt x="615" y="15"/>
                  </a:lnTo>
                  <a:lnTo>
                    <a:pt x="612" y="19"/>
                  </a:lnTo>
                  <a:lnTo>
                    <a:pt x="608" y="22"/>
                  </a:lnTo>
                  <a:lnTo>
                    <a:pt x="606" y="26"/>
                  </a:lnTo>
                  <a:lnTo>
                    <a:pt x="611" y="23"/>
                  </a:lnTo>
                  <a:lnTo>
                    <a:pt x="616" y="21"/>
                  </a:lnTo>
                  <a:lnTo>
                    <a:pt x="621" y="19"/>
                  </a:lnTo>
                  <a:lnTo>
                    <a:pt x="626" y="16"/>
                  </a:lnTo>
                  <a:lnTo>
                    <a:pt x="627" y="18"/>
                  </a:lnTo>
                  <a:lnTo>
                    <a:pt x="628" y="20"/>
                  </a:lnTo>
                  <a:lnTo>
                    <a:pt x="628" y="21"/>
                  </a:lnTo>
                  <a:lnTo>
                    <a:pt x="629" y="23"/>
                  </a:lnTo>
                  <a:lnTo>
                    <a:pt x="622" y="28"/>
                  </a:lnTo>
                  <a:lnTo>
                    <a:pt x="615" y="33"/>
                  </a:lnTo>
                  <a:lnTo>
                    <a:pt x="608" y="37"/>
                  </a:lnTo>
                  <a:lnTo>
                    <a:pt x="603" y="42"/>
                  </a:lnTo>
                  <a:lnTo>
                    <a:pt x="596" y="46"/>
                  </a:lnTo>
                  <a:lnTo>
                    <a:pt x="589" y="51"/>
                  </a:lnTo>
                  <a:lnTo>
                    <a:pt x="582" y="56"/>
                  </a:lnTo>
                  <a:lnTo>
                    <a:pt x="575" y="60"/>
                  </a:lnTo>
                  <a:lnTo>
                    <a:pt x="583" y="57"/>
                  </a:lnTo>
                  <a:lnTo>
                    <a:pt x="590" y="53"/>
                  </a:lnTo>
                  <a:lnTo>
                    <a:pt x="598" y="49"/>
                  </a:lnTo>
                  <a:lnTo>
                    <a:pt x="605" y="44"/>
                  </a:lnTo>
                  <a:lnTo>
                    <a:pt x="612" y="41"/>
                  </a:lnTo>
                  <a:lnTo>
                    <a:pt x="620" y="36"/>
                  </a:lnTo>
                  <a:lnTo>
                    <a:pt x="627" y="33"/>
                  </a:lnTo>
                  <a:lnTo>
                    <a:pt x="635" y="29"/>
                  </a:lnTo>
                  <a:lnTo>
                    <a:pt x="636" y="31"/>
                  </a:lnTo>
                  <a:lnTo>
                    <a:pt x="637" y="34"/>
                  </a:lnTo>
                  <a:lnTo>
                    <a:pt x="638" y="36"/>
                  </a:lnTo>
                  <a:lnTo>
                    <a:pt x="639" y="38"/>
                  </a:lnTo>
                  <a:lnTo>
                    <a:pt x="634" y="43"/>
                  </a:lnTo>
                  <a:lnTo>
                    <a:pt x="628" y="46"/>
                  </a:lnTo>
                  <a:lnTo>
                    <a:pt x="621" y="51"/>
                  </a:lnTo>
                  <a:lnTo>
                    <a:pt x="615" y="56"/>
                  </a:lnTo>
                  <a:lnTo>
                    <a:pt x="608" y="60"/>
                  </a:lnTo>
                  <a:lnTo>
                    <a:pt x="604" y="64"/>
                  </a:lnTo>
                  <a:lnTo>
                    <a:pt x="599" y="67"/>
                  </a:lnTo>
                  <a:lnTo>
                    <a:pt x="596" y="69"/>
                  </a:lnTo>
                  <a:lnTo>
                    <a:pt x="601" y="67"/>
                  </a:lnTo>
                  <a:lnTo>
                    <a:pt x="607" y="65"/>
                  </a:lnTo>
                  <a:lnTo>
                    <a:pt x="613" y="61"/>
                  </a:lnTo>
                  <a:lnTo>
                    <a:pt x="619" y="58"/>
                  </a:lnTo>
                  <a:lnTo>
                    <a:pt x="626" y="54"/>
                  </a:lnTo>
                  <a:lnTo>
                    <a:pt x="631" y="51"/>
                  </a:lnTo>
                  <a:lnTo>
                    <a:pt x="638" y="48"/>
                  </a:lnTo>
                  <a:lnTo>
                    <a:pt x="645" y="44"/>
                  </a:lnTo>
                  <a:lnTo>
                    <a:pt x="648" y="48"/>
                  </a:lnTo>
                  <a:lnTo>
                    <a:pt x="649" y="51"/>
                  </a:lnTo>
                  <a:lnTo>
                    <a:pt x="651" y="54"/>
                  </a:lnTo>
                  <a:lnTo>
                    <a:pt x="652" y="58"/>
                  </a:lnTo>
                  <a:lnTo>
                    <a:pt x="641" y="66"/>
                  </a:lnTo>
                  <a:lnTo>
                    <a:pt x="633" y="72"/>
                  </a:lnTo>
                  <a:lnTo>
                    <a:pt x="627" y="76"/>
                  </a:lnTo>
                  <a:lnTo>
                    <a:pt x="623" y="80"/>
                  </a:lnTo>
                  <a:lnTo>
                    <a:pt x="620" y="81"/>
                  </a:lnTo>
                  <a:lnTo>
                    <a:pt x="619" y="83"/>
                  </a:lnTo>
                  <a:lnTo>
                    <a:pt x="618" y="83"/>
                  </a:lnTo>
                  <a:lnTo>
                    <a:pt x="618" y="84"/>
                  </a:lnTo>
                  <a:lnTo>
                    <a:pt x="622" y="82"/>
                  </a:lnTo>
                  <a:lnTo>
                    <a:pt x="627" y="79"/>
                  </a:lnTo>
                  <a:lnTo>
                    <a:pt x="631" y="76"/>
                  </a:lnTo>
                  <a:lnTo>
                    <a:pt x="637" y="74"/>
                  </a:lnTo>
                  <a:lnTo>
                    <a:pt x="642" y="72"/>
                  </a:lnTo>
                  <a:lnTo>
                    <a:pt x="646" y="68"/>
                  </a:lnTo>
                  <a:lnTo>
                    <a:pt x="652" y="66"/>
                  </a:lnTo>
                  <a:lnTo>
                    <a:pt x="657" y="64"/>
                  </a:lnTo>
                  <a:lnTo>
                    <a:pt x="658" y="67"/>
                  </a:lnTo>
                  <a:lnTo>
                    <a:pt x="660" y="71"/>
                  </a:lnTo>
                  <a:lnTo>
                    <a:pt x="661" y="75"/>
                  </a:lnTo>
                  <a:lnTo>
                    <a:pt x="664" y="79"/>
                  </a:lnTo>
                  <a:lnTo>
                    <a:pt x="651" y="87"/>
                  </a:lnTo>
                  <a:lnTo>
                    <a:pt x="642" y="92"/>
                  </a:lnTo>
                  <a:lnTo>
                    <a:pt x="635" y="97"/>
                  </a:lnTo>
                  <a:lnTo>
                    <a:pt x="630" y="101"/>
                  </a:lnTo>
                  <a:lnTo>
                    <a:pt x="627" y="103"/>
                  </a:lnTo>
                  <a:lnTo>
                    <a:pt x="623" y="105"/>
                  </a:lnTo>
                  <a:lnTo>
                    <a:pt x="622" y="106"/>
                  </a:lnTo>
                  <a:lnTo>
                    <a:pt x="620" y="109"/>
                  </a:lnTo>
                  <a:lnTo>
                    <a:pt x="623" y="107"/>
                  </a:lnTo>
                  <a:lnTo>
                    <a:pt x="626" y="106"/>
                  </a:lnTo>
                  <a:lnTo>
                    <a:pt x="629" y="105"/>
                  </a:lnTo>
                  <a:lnTo>
                    <a:pt x="633" y="103"/>
                  </a:lnTo>
                  <a:lnTo>
                    <a:pt x="638" y="101"/>
                  </a:lnTo>
                  <a:lnTo>
                    <a:pt x="645" y="97"/>
                  </a:lnTo>
                  <a:lnTo>
                    <a:pt x="654" y="92"/>
                  </a:lnTo>
                  <a:lnTo>
                    <a:pt x="667" y="86"/>
                  </a:lnTo>
                  <a:lnTo>
                    <a:pt x="669" y="89"/>
                  </a:lnTo>
                  <a:lnTo>
                    <a:pt x="671" y="94"/>
                  </a:lnTo>
                  <a:lnTo>
                    <a:pt x="673" y="97"/>
                  </a:lnTo>
                  <a:lnTo>
                    <a:pt x="675" y="102"/>
                  </a:lnTo>
                  <a:lnTo>
                    <a:pt x="668" y="107"/>
                  </a:lnTo>
                  <a:lnTo>
                    <a:pt x="660" y="112"/>
                  </a:lnTo>
                  <a:lnTo>
                    <a:pt x="652" y="116"/>
                  </a:lnTo>
                  <a:lnTo>
                    <a:pt x="644" y="119"/>
                  </a:lnTo>
                  <a:lnTo>
                    <a:pt x="636" y="124"/>
                  </a:lnTo>
                  <a:lnTo>
                    <a:pt x="629" y="127"/>
                  </a:lnTo>
                  <a:lnTo>
                    <a:pt x="622" y="132"/>
                  </a:lnTo>
                  <a:lnTo>
                    <a:pt x="618" y="137"/>
                  </a:lnTo>
                  <a:lnTo>
                    <a:pt x="620" y="136"/>
                  </a:lnTo>
                  <a:lnTo>
                    <a:pt x="622" y="135"/>
                  </a:lnTo>
                  <a:lnTo>
                    <a:pt x="626" y="134"/>
                  </a:lnTo>
                  <a:lnTo>
                    <a:pt x="630" y="132"/>
                  </a:lnTo>
                  <a:lnTo>
                    <a:pt x="637" y="128"/>
                  </a:lnTo>
                  <a:lnTo>
                    <a:pt x="648" y="124"/>
                  </a:lnTo>
                  <a:lnTo>
                    <a:pt x="661" y="118"/>
                  </a:lnTo>
                  <a:lnTo>
                    <a:pt x="680" y="109"/>
                  </a:lnTo>
                  <a:lnTo>
                    <a:pt x="682" y="112"/>
                  </a:lnTo>
                  <a:lnTo>
                    <a:pt x="683" y="116"/>
                  </a:lnTo>
                  <a:lnTo>
                    <a:pt x="686" y="119"/>
                  </a:lnTo>
                  <a:lnTo>
                    <a:pt x="687" y="122"/>
                  </a:lnTo>
                  <a:lnTo>
                    <a:pt x="681" y="127"/>
                  </a:lnTo>
                  <a:lnTo>
                    <a:pt x="674" y="132"/>
                  </a:lnTo>
                  <a:lnTo>
                    <a:pt x="667" y="135"/>
                  </a:lnTo>
                  <a:lnTo>
                    <a:pt x="660" y="139"/>
                  </a:lnTo>
                  <a:lnTo>
                    <a:pt x="653" y="142"/>
                  </a:lnTo>
                  <a:lnTo>
                    <a:pt x="645" y="144"/>
                  </a:lnTo>
                  <a:lnTo>
                    <a:pt x="639" y="149"/>
                  </a:lnTo>
                  <a:lnTo>
                    <a:pt x="633" y="152"/>
                  </a:lnTo>
                  <a:lnTo>
                    <a:pt x="637" y="152"/>
                  </a:lnTo>
                  <a:lnTo>
                    <a:pt x="644" y="150"/>
                  </a:lnTo>
                  <a:lnTo>
                    <a:pt x="651" y="147"/>
                  </a:lnTo>
                  <a:lnTo>
                    <a:pt x="660" y="143"/>
                  </a:lnTo>
                  <a:lnTo>
                    <a:pt x="668" y="140"/>
                  </a:lnTo>
                  <a:lnTo>
                    <a:pt x="676" y="135"/>
                  </a:lnTo>
                  <a:lnTo>
                    <a:pt x="684" y="132"/>
                  </a:lnTo>
                  <a:lnTo>
                    <a:pt x="690" y="129"/>
                  </a:lnTo>
                  <a:lnTo>
                    <a:pt x="692" y="133"/>
                  </a:lnTo>
                  <a:lnTo>
                    <a:pt x="696" y="135"/>
                  </a:lnTo>
                  <a:lnTo>
                    <a:pt x="699" y="139"/>
                  </a:lnTo>
                  <a:lnTo>
                    <a:pt x="705" y="141"/>
                  </a:lnTo>
                  <a:lnTo>
                    <a:pt x="702" y="145"/>
                  </a:lnTo>
                  <a:lnTo>
                    <a:pt x="697" y="149"/>
                  </a:lnTo>
                  <a:lnTo>
                    <a:pt x="690" y="152"/>
                  </a:lnTo>
                  <a:lnTo>
                    <a:pt x="682" y="155"/>
                  </a:lnTo>
                  <a:lnTo>
                    <a:pt x="675" y="158"/>
                  </a:lnTo>
                  <a:lnTo>
                    <a:pt x="667" y="162"/>
                  </a:lnTo>
                  <a:lnTo>
                    <a:pt x="661" y="165"/>
                  </a:lnTo>
                  <a:lnTo>
                    <a:pt x="658" y="170"/>
                  </a:lnTo>
                  <a:lnTo>
                    <a:pt x="665" y="166"/>
                  </a:lnTo>
                  <a:lnTo>
                    <a:pt x="672" y="164"/>
                  </a:lnTo>
                  <a:lnTo>
                    <a:pt x="679" y="160"/>
                  </a:lnTo>
                  <a:lnTo>
                    <a:pt x="686" y="157"/>
                  </a:lnTo>
                  <a:lnTo>
                    <a:pt x="692" y="155"/>
                  </a:lnTo>
                  <a:lnTo>
                    <a:pt x="699" y="151"/>
                  </a:lnTo>
                  <a:lnTo>
                    <a:pt x="707" y="149"/>
                  </a:lnTo>
                  <a:lnTo>
                    <a:pt x="714" y="145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19" y="154"/>
                  </a:lnTo>
                  <a:lnTo>
                    <a:pt x="721" y="158"/>
                  </a:lnTo>
                  <a:lnTo>
                    <a:pt x="707" y="166"/>
                  </a:lnTo>
                  <a:lnTo>
                    <a:pt x="697" y="173"/>
                  </a:lnTo>
                  <a:lnTo>
                    <a:pt x="689" y="178"/>
                  </a:lnTo>
                  <a:lnTo>
                    <a:pt x="684" y="181"/>
                  </a:lnTo>
                  <a:lnTo>
                    <a:pt x="680" y="183"/>
                  </a:lnTo>
                  <a:lnTo>
                    <a:pt x="677" y="186"/>
                  </a:lnTo>
                  <a:lnTo>
                    <a:pt x="675" y="187"/>
                  </a:lnTo>
                  <a:lnTo>
                    <a:pt x="673" y="189"/>
                  </a:lnTo>
                  <a:lnTo>
                    <a:pt x="676" y="188"/>
                  </a:lnTo>
                  <a:lnTo>
                    <a:pt x="680" y="187"/>
                  </a:lnTo>
                  <a:lnTo>
                    <a:pt x="683" y="186"/>
                  </a:lnTo>
                  <a:lnTo>
                    <a:pt x="688" y="183"/>
                  </a:lnTo>
                  <a:lnTo>
                    <a:pt x="694" y="180"/>
                  </a:lnTo>
                  <a:lnTo>
                    <a:pt x="701" y="177"/>
                  </a:lnTo>
                  <a:lnTo>
                    <a:pt x="712" y="171"/>
                  </a:lnTo>
                  <a:lnTo>
                    <a:pt x="726" y="163"/>
                  </a:lnTo>
                  <a:lnTo>
                    <a:pt x="727" y="165"/>
                  </a:lnTo>
                  <a:lnTo>
                    <a:pt x="729" y="169"/>
                  </a:lnTo>
                  <a:lnTo>
                    <a:pt x="730" y="171"/>
                  </a:lnTo>
                  <a:lnTo>
                    <a:pt x="732" y="174"/>
                  </a:lnTo>
                  <a:lnTo>
                    <a:pt x="726" y="180"/>
                  </a:lnTo>
                  <a:lnTo>
                    <a:pt x="718" y="186"/>
                  </a:lnTo>
                  <a:lnTo>
                    <a:pt x="710" y="192"/>
                  </a:lnTo>
                  <a:lnTo>
                    <a:pt x="701" y="196"/>
                  </a:lnTo>
                  <a:lnTo>
                    <a:pt x="690" y="201"/>
                  </a:lnTo>
                  <a:lnTo>
                    <a:pt x="681" y="205"/>
                  </a:lnTo>
                  <a:lnTo>
                    <a:pt x="673" y="209"/>
                  </a:lnTo>
                  <a:lnTo>
                    <a:pt x="666" y="213"/>
                  </a:lnTo>
                  <a:lnTo>
                    <a:pt x="675" y="210"/>
                  </a:lnTo>
                  <a:lnTo>
                    <a:pt x="683" y="207"/>
                  </a:lnTo>
                  <a:lnTo>
                    <a:pt x="692" y="203"/>
                  </a:lnTo>
                  <a:lnTo>
                    <a:pt x="701" y="198"/>
                  </a:lnTo>
                  <a:lnTo>
                    <a:pt x="710" y="195"/>
                  </a:lnTo>
                  <a:lnTo>
                    <a:pt x="718" y="190"/>
                  </a:lnTo>
                  <a:lnTo>
                    <a:pt x="727" y="186"/>
                  </a:lnTo>
                  <a:lnTo>
                    <a:pt x="735" y="181"/>
                  </a:lnTo>
                  <a:lnTo>
                    <a:pt x="736" y="183"/>
                  </a:lnTo>
                  <a:lnTo>
                    <a:pt x="737" y="187"/>
                  </a:lnTo>
                  <a:lnTo>
                    <a:pt x="739" y="190"/>
                  </a:lnTo>
                  <a:lnTo>
                    <a:pt x="740" y="193"/>
                  </a:lnTo>
                  <a:lnTo>
                    <a:pt x="739" y="194"/>
                  </a:lnTo>
                  <a:lnTo>
                    <a:pt x="737" y="195"/>
                  </a:lnTo>
                  <a:lnTo>
                    <a:pt x="735" y="197"/>
                  </a:lnTo>
                  <a:lnTo>
                    <a:pt x="732" y="200"/>
                  </a:lnTo>
                  <a:lnTo>
                    <a:pt x="726" y="203"/>
                  </a:lnTo>
                  <a:lnTo>
                    <a:pt x="717" y="208"/>
                  </a:lnTo>
                  <a:lnTo>
                    <a:pt x="705" y="215"/>
                  </a:lnTo>
                  <a:lnTo>
                    <a:pt x="689" y="224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7" y="221"/>
                  </a:lnTo>
                  <a:lnTo>
                    <a:pt x="703" y="219"/>
                  </a:lnTo>
                  <a:lnTo>
                    <a:pt x="710" y="216"/>
                  </a:lnTo>
                  <a:lnTo>
                    <a:pt x="717" y="212"/>
                  </a:lnTo>
                  <a:lnTo>
                    <a:pt x="724" y="210"/>
                  </a:lnTo>
                  <a:lnTo>
                    <a:pt x="730" y="207"/>
                  </a:lnTo>
                  <a:lnTo>
                    <a:pt x="736" y="204"/>
                  </a:lnTo>
                  <a:lnTo>
                    <a:pt x="743" y="201"/>
                  </a:lnTo>
                  <a:lnTo>
                    <a:pt x="744" y="203"/>
                  </a:lnTo>
                  <a:lnTo>
                    <a:pt x="747" y="207"/>
                  </a:lnTo>
                  <a:lnTo>
                    <a:pt x="748" y="209"/>
                  </a:lnTo>
                  <a:lnTo>
                    <a:pt x="749" y="212"/>
                  </a:lnTo>
                  <a:lnTo>
                    <a:pt x="745" y="217"/>
                  </a:lnTo>
                  <a:lnTo>
                    <a:pt x="737" y="221"/>
                  </a:lnTo>
                  <a:lnTo>
                    <a:pt x="727" y="227"/>
                  </a:lnTo>
                  <a:lnTo>
                    <a:pt x="716" y="233"/>
                  </a:lnTo>
                  <a:lnTo>
                    <a:pt x="703" y="239"/>
                  </a:lnTo>
                  <a:lnTo>
                    <a:pt x="692" y="243"/>
                  </a:lnTo>
                  <a:lnTo>
                    <a:pt x="683" y="248"/>
                  </a:lnTo>
                  <a:lnTo>
                    <a:pt x="677" y="250"/>
                  </a:lnTo>
                  <a:lnTo>
                    <a:pt x="687" y="247"/>
                  </a:lnTo>
                  <a:lnTo>
                    <a:pt x="696" y="243"/>
                  </a:lnTo>
                  <a:lnTo>
                    <a:pt x="705" y="240"/>
                  </a:lnTo>
                  <a:lnTo>
                    <a:pt x="714" y="236"/>
                  </a:lnTo>
                  <a:lnTo>
                    <a:pt x="725" y="233"/>
                  </a:lnTo>
                  <a:lnTo>
                    <a:pt x="734" y="228"/>
                  </a:lnTo>
                  <a:lnTo>
                    <a:pt x="744" y="225"/>
                  </a:lnTo>
                  <a:lnTo>
                    <a:pt x="754" y="220"/>
                  </a:lnTo>
                  <a:lnTo>
                    <a:pt x="756" y="226"/>
                  </a:lnTo>
                  <a:lnTo>
                    <a:pt x="758" y="228"/>
                  </a:lnTo>
                  <a:lnTo>
                    <a:pt x="758" y="232"/>
                  </a:lnTo>
                  <a:lnTo>
                    <a:pt x="758" y="234"/>
                  </a:lnTo>
                  <a:lnTo>
                    <a:pt x="750" y="238"/>
                  </a:lnTo>
                  <a:lnTo>
                    <a:pt x="743" y="242"/>
                  </a:lnTo>
                  <a:lnTo>
                    <a:pt x="735" y="246"/>
                  </a:lnTo>
                  <a:lnTo>
                    <a:pt x="727" y="250"/>
                  </a:lnTo>
                  <a:lnTo>
                    <a:pt x="719" y="255"/>
                  </a:lnTo>
                  <a:lnTo>
                    <a:pt x="712" y="258"/>
                  </a:lnTo>
                  <a:lnTo>
                    <a:pt x="704" y="263"/>
                  </a:lnTo>
                  <a:lnTo>
                    <a:pt x="696" y="266"/>
                  </a:lnTo>
                  <a:lnTo>
                    <a:pt x="696" y="268"/>
                  </a:lnTo>
                  <a:lnTo>
                    <a:pt x="696" y="269"/>
                  </a:lnTo>
                  <a:lnTo>
                    <a:pt x="697" y="270"/>
                  </a:lnTo>
                  <a:lnTo>
                    <a:pt x="705" y="266"/>
                  </a:lnTo>
                  <a:lnTo>
                    <a:pt x="713" y="262"/>
                  </a:lnTo>
                  <a:lnTo>
                    <a:pt x="721" y="258"/>
                  </a:lnTo>
                  <a:lnTo>
                    <a:pt x="729" y="255"/>
                  </a:lnTo>
                  <a:lnTo>
                    <a:pt x="737" y="250"/>
                  </a:lnTo>
                  <a:lnTo>
                    <a:pt x="745" y="247"/>
                  </a:lnTo>
                  <a:lnTo>
                    <a:pt x="754" y="243"/>
                  </a:lnTo>
                  <a:lnTo>
                    <a:pt x="762" y="240"/>
                  </a:lnTo>
                  <a:lnTo>
                    <a:pt x="766" y="245"/>
                  </a:lnTo>
                  <a:lnTo>
                    <a:pt x="765" y="250"/>
                  </a:lnTo>
                  <a:lnTo>
                    <a:pt x="760" y="255"/>
                  </a:lnTo>
                  <a:lnTo>
                    <a:pt x="755" y="261"/>
                  </a:lnTo>
                  <a:lnTo>
                    <a:pt x="747" y="265"/>
                  </a:lnTo>
                  <a:lnTo>
                    <a:pt x="740" y="269"/>
                  </a:lnTo>
                  <a:lnTo>
                    <a:pt x="734" y="272"/>
                  </a:lnTo>
                  <a:lnTo>
                    <a:pt x="732" y="27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6" name="Freeform 50"/>
            <p:cNvSpPr>
              <a:spLocks/>
            </p:cNvSpPr>
            <p:nvPr/>
          </p:nvSpPr>
          <p:spPr bwMode="auto">
            <a:xfrm>
              <a:off x="2387" y="2197"/>
              <a:ext cx="46" cy="35"/>
            </a:xfrm>
            <a:custGeom>
              <a:avLst/>
              <a:gdLst>
                <a:gd name="T0" fmla="*/ 0 w 93"/>
                <a:gd name="T1" fmla="*/ 0 h 71"/>
                <a:gd name="T2" fmla="*/ 0 w 93"/>
                <a:gd name="T3" fmla="*/ 0 h 71"/>
                <a:gd name="T4" fmla="*/ 0 w 93"/>
                <a:gd name="T5" fmla="*/ 0 h 71"/>
                <a:gd name="T6" fmla="*/ 0 w 93"/>
                <a:gd name="T7" fmla="*/ 0 h 71"/>
                <a:gd name="T8" fmla="*/ 0 w 93"/>
                <a:gd name="T9" fmla="*/ 0 h 71"/>
                <a:gd name="T10" fmla="*/ 0 w 93"/>
                <a:gd name="T11" fmla="*/ 0 h 71"/>
                <a:gd name="T12" fmla="*/ 0 w 93"/>
                <a:gd name="T13" fmla="*/ 0 h 71"/>
                <a:gd name="T14" fmla="*/ 0 w 93"/>
                <a:gd name="T15" fmla="*/ 0 h 71"/>
                <a:gd name="T16" fmla="*/ 0 w 93"/>
                <a:gd name="T17" fmla="*/ 0 h 71"/>
                <a:gd name="T18" fmla="*/ 0 w 93"/>
                <a:gd name="T19" fmla="*/ 0 h 71"/>
                <a:gd name="T20" fmla="*/ 0 w 93"/>
                <a:gd name="T21" fmla="*/ 0 h 71"/>
                <a:gd name="T22" fmla="*/ 0 w 93"/>
                <a:gd name="T23" fmla="*/ 0 h 71"/>
                <a:gd name="T24" fmla="*/ 0 w 93"/>
                <a:gd name="T25" fmla="*/ 0 h 71"/>
                <a:gd name="T26" fmla="*/ 0 w 93"/>
                <a:gd name="T27" fmla="*/ 0 h 71"/>
                <a:gd name="T28" fmla="*/ 0 w 93"/>
                <a:gd name="T29" fmla="*/ 0 h 71"/>
                <a:gd name="T30" fmla="*/ 0 w 93"/>
                <a:gd name="T31" fmla="*/ 0 h 71"/>
                <a:gd name="T32" fmla="*/ 0 w 93"/>
                <a:gd name="T33" fmla="*/ 0 h 71"/>
                <a:gd name="T34" fmla="*/ 0 w 93"/>
                <a:gd name="T35" fmla="*/ 0 h 71"/>
                <a:gd name="T36" fmla="*/ 0 w 93"/>
                <a:gd name="T37" fmla="*/ 0 h 71"/>
                <a:gd name="T38" fmla="*/ 0 w 93"/>
                <a:gd name="T39" fmla="*/ 0 h 71"/>
                <a:gd name="T40" fmla="*/ 0 w 93"/>
                <a:gd name="T41" fmla="*/ 0 h 71"/>
                <a:gd name="T42" fmla="*/ 0 w 93"/>
                <a:gd name="T43" fmla="*/ 0 h 71"/>
                <a:gd name="T44" fmla="*/ 0 w 93"/>
                <a:gd name="T45" fmla="*/ 0 h 71"/>
                <a:gd name="T46" fmla="*/ 0 w 93"/>
                <a:gd name="T47" fmla="*/ 0 h 71"/>
                <a:gd name="T48" fmla="*/ 0 w 93"/>
                <a:gd name="T49" fmla="*/ 0 h 71"/>
                <a:gd name="T50" fmla="*/ 0 w 93"/>
                <a:gd name="T51" fmla="*/ 0 h 71"/>
                <a:gd name="T52" fmla="*/ 0 w 93"/>
                <a:gd name="T53" fmla="*/ 0 h 71"/>
                <a:gd name="T54" fmla="*/ 0 w 93"/>
                <a:gd name="T55" fmla="*/ 0 h 71"/>
                <a:gd name="T56" fmla="*/ 0 w 93"/>
                <a:gd name="T57" fmla="*/ 0 h 71"/>
                <a:gd name="T58" fmla="*/ 0 w 93"/>
                <a:gd name="T59" fmla="*/ 0 h 71"/>
                <a:gd name="T60" fmla="*/ 0 w 93"/>
                <a:gd name="T61" fmla="*/ 0 h 71"/>
                <a:gd name="T62" fmla="*/ 0 w 93"/>
                <a:gd name="T63" fmla="*/ 0 h 71"/>
                <a:gd name="T64" fmla="*/ 0 w 93"/>
                <a:gd name="T65" fmla="*/ 0 h 71"/>
                <a:gd name="T66" fmla="*/ 0 w 93"/>
                <a:gd name="T67" fmla="*/ 0 h 71"/>
                <a:gd name="T68" fmla="*/ 0 w 93"/>
                <a:gd name="T69" fmla="*/ 0 h 71"/>
                <a:gd name="T70" fmla="*/ 0 w 93"/>
                <a:gd name="T71" fmla="*/ 0 h 71"/>
                <a:gd name="T72" fmla="*/ 0 w 93"/>
                <a:gd name="T73" fmla="*/ 0 h 71"/>
                <a:gd name="T74" fmla="*/ 0 w 93"/>
                <a:gd name="T75" fmla="*/ 0 h 71"/>
                <a:gd name="T76" fmla="*/ 0 w 93"/>
                <a:gd name="T77" fmla="*/ 0 h 71"/>
                <a:gd name="T78" fmla="*/ 0 w 93"/>
                <a:gd name="T79" fmla="*/ 0 h 71"/>
                <a:gd name="T80" fmla="*/ 0 w 93"/>
                <a:gd name="T81" fmla="*/ 0 h 71"/>
                <a:gd name="T82" fmla="*/ 0 w 93"/>
                <a:gd name="T83" fmla="*/ 0 h 71"/>
                <a:gd name="T84" fmla="*/ 0 w 93"/>
                <a:gd name="T85" fmla="*/ 0 h 71"/>
                <a:gd name="T86" fmla="*/ 0 w 93"/>
                <a:gd name="T87" fmla="*/ 0 h 71"/>
                <a:gd name="T88" fmla="*/ 0 w 93"/>
                <a:gd name="T89" fmla="*/ 0 h 71"/>
                <a:gd name="T90" fmla="*/ 0 w 93"/>
                <a:gd name="T91" fmla="*/ 0 h 71"/>
                <a:gd name="T92" fmla="*/ 0 w 93"/>
                <a:gd name="T93" fmla="*/ 0 h 71"/>
                <a:gd name="T94" fmla="*/ 0 w 93"/>
                <a:gd name="T95" fmla="*/ 0 h 71"/>
                <a:gd name="T96" fmla="*/ 0 w 93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3"/>
                <a:gd name="T148" fmla="*/ 0 h 71"/>
                <a:gd name="T149" fmla="*/ 93 w 93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3" h="71">
                  <a:moveTo>
                    <a:pt x="91" y="51"/>
                  </a:moveTo>
                  <a:lnTo>
                    <a:pt x="86" y="52"/>
                  </a:lnTo>
                  <a:lnTo>
                    <a:pt x="83" y="52"/>
                  </a:lnTo>
                  <a:lnTo>
                    <a:pt x="79" y="53"/>
                  </a:lnTo>
                  <a:lnTo>
                    <a:pt x="76" y="55"/>
                  </a:lnTo>
                  <a:lnTo>
                    <a:pt x="69" y="48"/>
                  </a:lnTo>
                  <a:lnTo>
                    <a:pt x="62" y="41"/>
                  </a:lnTo>
                  <a:lnTo>
                    <a:pt x="55" y="35"/>
                  </a:lnTo>
                  <a:lnTo>
                    <a:pt x="48" y="29"/>
                  </a:lnTo>
                  <a:lnTo>
                    <a:pt x="41" y="27"/>
                  </a:lnTo>
                  <a:lnTo>
                    <a:pt x="33" y="27"/>
                  </a:lnTo>
                  <a:lnTo>
                    <a:pt x="26" y="29"/>
                  </a:lnTo>
                  <a:lnTo>
                    <a:pt x="18" y="36"/>
                  </a:lnTo>
                  <a:lnTo>
                    <a:pt x="17" y="45"/>
                  </a:lnTo>
                  <a:lnTo>
                    <a:pt x="20" y="52"/>
                  </a:lnTo>
                  <a:lnTo>
                    <a:pt x="25" y="60"/>
                  </a:lnTo>
                  <a:lnTo>
                    <a:pt x="31" y="68"/>
                  </a:lnTo>
                  <a:lnTo>
                    <a:pt x="18" y="71"/>
                  </a:lnTo>
                  <a:lnTo>
                    <a:pt x="11" y="65"/>
                  </a:lnTo>
                  <a:lnTo>
                    <a:pt x="6" y="57"/>
                  </a:lnTo>
                  <a:lnTo>
                    <a:pt x="4" y="49"/>
                  </a:lnTo>
                  <a:lnTo>
                    <a:pt x="0" y="42"/>
                  </a:lnTo>
                  <a:lnTo>
                    <a:pt x="2" y="30"/>
                  </a:lnTo>
                  <a:lnTo>
                    <a:pt x="9" y="20"/>
                  </a:lnTo>
                  <a:lnTo>
                    <a:pt x="15" y="13"/>
                  </a:lnTo>
                  <a:lnTo>
                    <a:pt x="19" y="12"/>
                  </a:lnTo>
                  <a:lnTo>
                    <a:pt x="24" y="10"/>
                  </a:lnTo>
                  <a:lnTo>
                    <a:pt x="27" y="9"/>
                  </a:lnTo>
                  <a:lnTo>
                    <a:pt x="32" y="6"/>
                  </a:lnTo>
                  <a:lnTo>
                    <a:pt x="36" y="5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49" y="0"/>
                  </a:lnTo>
                  <a:lnTo>
                    <a:pt x="53" y="6"/>
                  </a:lnTo>
                  <a:lnTo>
                    <a:pt x="56" y="11"/>
                  </a:lnTo>
                  <a:lnTo>
                    <a:pt x="61" y="17"/>
                  </a:lnTo>
                  <a:lnTo>
                    <a:pt x="65" y="21"/>
                  </a:lnTo>
                  <a:lnTo>
                    <a:pt x="70" y="27"/>
                  </a:lnTo>
                  <a:lnTo>
                    <a:pt x="74" y="33"/>
                  </a:lnTo>
                  <a:lnTo>
                    <a:pt x="80" y="37"/>
                  </a:lnTo>
                  <a:lnTo>
                    <a:pt x="85" y="43"/>
                  </a:lnTo>
                  <a:lnTo>
                    <a:pt x="88" y="45"/>
                  </a:lnTo>
                  <a:lnTo>
                    <a:pt x="91" y="47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2" y="50"/>
                  </a:lnTo>
                  <a:lnTo>
                    <a:pt x="91" y="50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CC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7" name="Freeform 51"/>
            <p:cNvSpPr>
              <a:spLocks/>
            </p:cNvSpPr>
            <p:nvPr/>
          </p:nvSpPr>
          <p:spPr bwMode="auto">
            <a:xfrm>
              <a:off x="2414" y="2091"/>
              <a:ext cx="116" cy="128"/>
            </a:xfrm>
            <a:custGeom>
              <a:avLst/>
              <a:gdLst>
                <a:gd name="T0" fmla="*/ 0 w 233"/>
                <a:gd name="T1" fmla="*/ 0 h 257"/>
                <a:gd name="T2" fmla="*/ 0 w 233"/>
                <a:gd name="T3" fmla="*/ 0 h 257"/>
                <a:gd name="T4" fmla="*/ 0 w 233"/>
                <a:gd name="T5" fmla="*/ 0 h 257"/>
                <a:gd name="T6" fmla="*/ 0 w 233"/>
                <a:gd name="T7" fmla="*/ 0 h 257"/>
                <a:gd name="T8" fmla="*/ 0 w 233"/>
                <a:gd name="T9" fmla="*/ 0 h 257"/>
                <a:gd name="T10" fmla="*/ 0 w 233"/>
                <a:gd name="T11" fmla="*/ 0 h 257"/>
                <a:gd name="T12" fmla="*/ 0 w 233"/>
                <a:gd name="T13" fmla="*/ 0 h 257"/>
                <a:gd name="T14" fmla="*/ 0 w 233"/>
                <a:gd name="T15" fmla="*/ 0 h 257"/>
                <a:gd name="T16" fmla="*/ 0 w 233"/>
                <a:gd name="T17" fmla="*/ 0 h 257"/>
                <a:gd name="T18" fmla="*/ 0 w 233"/>
                <a:gd name="T19" fmla="*/ 0 h 257"/>
                <a:gd name="T20" fmla="*/ 0 w 233"/>
                <a:gd name="T21" fmla="*/ 0 h 257"/>
                <a:gd name="T22" fmla="*/ 0 w 233"/>
                <a:gd name="T23" fmla="*/ 0 h 257"/>
                <a:gd name="T24" fmla="*/ 0 w 233"/>
                <a:gd name="T25" fmla="*/ 0 h 257"/>
                <a:gd name="T26" fmla="*/ 0 w 233"/>
                <a:gd name="T27" fmla="*/ 0 h 257"/>
                <a:gd name="T28" fmla="*/ 0 w 233"/>
                <a:gd name="T29" fmla="*/ 0 h 257"/>
                <a:gd name="T30" fmla="*/ 0 w 233"/>
                <a:gd name="T31" fmla="*/ 0 h 257"/>
                <a:gd name="T32" fmla="*/ 0 w 233"/>
                <a:gd name="T33" fmla="*/ 0 h 257"/>
                <a:gd name="T34" fmla="*/ 0 w 233"/>
                <a:gd name="T35" fmla="*/ 0 h 257"/>
                <a:gd name="T36" fmla="*/ 0 w 233"/>
                <a:gd name="T37" fmla="*/ 0 h 257"/>
                <a:gd name="T38" fmla="*/ 0 w 233"/>
                <a:gd name="T39" fmla="*/ 0 h 257"/>
                <a:gd name="T40" fmla="*/ 0 w 233"/>
                <a:gd name="T41" fmla="*/ 0 h 257"/>
                <a:gd name="T42" fmla="*/ 0 w 233"/>
                <a:gd name="T43" fmla="*/ 0 h 257"/>
                <a:gd name="T44" fmla="*/ 0 w 233"/>
                <a:gd name="T45" fmla="*/ 0 h 257"/>
                <a:gd name="T46" fmla="*/ 0 w 233"/>
                <a:gd name="T47" fmla="*/ 0 h 257"/>
                <a:gd name="T48" fmla="*/ 0 w 233"/>
                <a:gd name="T49" fmla="*/ 0 h 257"/>
                <a:gd name="T50" fmla="*/ 0 w 233"/>
                <a:gd name="T51" fmla="*/ 0 h 257"/>
                <a:gd name="T52" fmla="*/ 0 w 233"/>
                <a:gd name="T53" fmla="*/ 0 h 257"/>
                <a:gd name="T54" fmla="*/ 0 w 233"/>
                <a:gd name="T55" fmla="*/ 0 h 257"/>
                <a:gd name="T56" fmla="*/ 0 w 233"/>
                <a:gd name="T57" fmla="*/ 0 h 257"/>
                <a:gd name="T58" fmla="*/ 0 w 233"/>
                <a:gd name="T59" fmla="*/ 0 h 257"/>
                <a:gd name="T60" fmla="*/ 0 w 233"/>
                <a:gd name="T61" fmla="*/ 0 h 257"/>
                <a:gd name="T62" fmla="*/ 0 w 233"/>
                <a:gd name="T63" fmla="*/ 0 h 257"/>
                <a:gd name="T64" fmla="*/ 0 w 233"/>
                <a:gd name="T65" fmla="*/ 0 h 257"/>
                <a:gd name="T66" fmla="*/ 0 w 233"/>
                <a:gd name="T67" fmla="*/ 0 h 257"/>
                <a:gd name="T68" fmla="*/ 0 w 233"/>
                <a:gd name="T69" fmla="*/ 0 h 257"/>
                <a:gd name="T70" fmla="*/ 0 w 233"/>
                <a:gd name="T71" fmla="*/ 0 h 257"/>
                <a:gd name="T72" fmla="*/ 0 w 233"/>
                <a:gd name="T73" fmla="*/ 0 h 257"/>
                <a:gd name="T74" fmla="*/ 0 w 233"/>
                <a:gd name="T75" fmla="*/ 0 h 257"/>
                <a:gd name="T76" fmla="*/ 0 w 233"/>
                <a:gd name="T77" fmla="*/ 0 h 257"/>
                <a:gd name="T78" fmla="*/ 0 w 233"/>
                <a:gd name="T79" fmla="*/ 0 h 257"/>
                <a:gd name="T80" fmla="*/ 0 w 233"/>
                <a:gd name="T81" fmla="*/ 0 h 257"/>
                <a:gd name="T82" fmla="*/ 0 w 233"/>
                <a:gd name="T83" fmla="*/ 0 h 257"/>
                <a:gd name="T84" fmla="*/ 0 w 233"/>
                <a:gd name="T85" fmla="*/ 0 h 257"/>
                <a:gd name="T86" fmla="*/ 0 w 233"/>
                <a:gd name="T87" fmla="*/ 0 h 257"/>
                <a:gd name="T88" fmla="*/ 0 w 233"/>
                <a:gd name="T89" fmla="*/ 0 h 257"/>
                <a:gd name="T90" fmla="*/ 0 w 233"/>
                <a:gd name="T91" fmla="*/ 0 h 257"/>
                <a:gd name="T92" fmla="*/ 0 w 233"/>
                <a:gd name="T93" fmla="*/ 0 h 257"/>
                <a:gd name="T94" fmla="*/ 0 w 233"/>
                <a:gd name="T95" fmla="*/ 0 h 257"/>
                <a:gd name="T96" fmla="*/ 0 w 233"/>
                <a:gd name="T97" fmla="*/ 0 h 257"/>
                <a:gd name="T98" fmla="*/ 0 w 233"/>
                <a:gd name="T99" fmla="*/ 0 h 257"/>
                <a:gd name="T100" fmla="*/ 0 w 233"/>
                <a:gd name="T101" fmla="*/ 0 h 257"/>
                <a:gd name="T102" fmla="*/ 0 w 233"/>
                <a:gd name="T103" fmla="*/ 0 h 257"/>
                <a:gd name="T104" fmla="*/ 0 w 233"/>
                <a:gd name="T105" fmla="*/ 0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3"/>
                <a:gd name="T160" fmla="*/ 0 h 257"/>
                <a:gd name="T161" fmla="*/ 233 w 233"/>
                <a:gd name="T162" fmla="*/ 257 h 2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3" h="257">
                  <a:moveTo>
                    <a:pt x="53" y="256"/>
                  </a:moveTo>
                  <a:lnTo>
                    <a:pt x="52" y="257"/>
                  </a:lnTo>
                  <a:lnTo>
                    <a:pt x="52" y="256"/>
                  </a:lnTo>
                  <a:lnTo>
                    <a:pt x="50" y="256"/>
                  </a:lnTo>
                  <a:lnTo>
                    <a:pt x="49" y="254"/>
                  </a:lnTo>
                  <a:lnTo>
                    <a:pt x="61" y="245"/>
                  </a:lnTo>
                  <a:lnTo>
                    <a:pt x="79" y="230"/>
                  </a:lnTo>
                  <a:lnTo>
                    <a:pt x="100" y="212"/>
                  </a:lnTo>
                  <a:lnTo>
                    <a:pt x="122" y="193"/>
                  </a:lnTo>
                  <a:lnTo>
                    <a:pt x="143" y="172"/>
                  </a:lnTo>
                  <a:lnTo>
                    <a:pt x="159" y="154"/>
                  </a:lnTo>
                  <a:lnTo>
                    <a:pt x="169" y="135"/>
                  </a:lnTo>
                  <a:lnTo>
                    <a:pt x="169" y="121"/>
                  </a:lnTo>
                  <a:lnTo>
                    <a:pt x="168" y="121"/>
                  </a:lnTo>
                  <a:lnTo>
                    <a:pt x="167" y="121"/>
                  </a:lnTo>
                  <a:lnTo>
                    <a:pt x="166" y="121"/>
                  </a:lnTo>
                  <a:lnTo>
                    <a:pt x="156" y="142"/>
                  </a:lnTo>
                  <a:lnTo>
                    <a:pt x="144" y="160"/>
                  </a:lnTo>
                  <a:lnTo>
                    <a:pt x="129" y="178"/>
                  </a:lnTo>
                  <a:lnTo>
                    <a:pt x="112" y="194"/>
                  </a:lnTo>
                  <a:lnTo>
                    <a:pt x="93" y="210"/>
                  </a:lnTo>
                  <a:lnTo>
                    <a:pt x="75" y="224"/>
                  </a:lnTo>
                  <a:lnTo>
                    <a:pt x="57" y="238"/>
                  </a:lnTo>
                  <a:lnTo>
                    <a:pt x="40" y="251"/>
                  </a:lnTo>
                  <a:lnTo>
                    <a:pt x="34" y="250"/>
                  </a:lnTo>
                  <a:lnTo>
                    <a:pt x="27" y="246"/>
                  </a:lnTo>
                  <a:lnTo>
                    <a:pt x="22" y="239"/>
                  </a:lnTo>
                  <a:lnTo>
                    <a:pt x="15" y="231"/>
                  </a:lnTo>
                  <a:lnTo>
                    <a:pt x="10" y="222"/>
                  </a:lnTo>
                  <a:lnTo>
                    <a:pt x="5" y="212"/>
                  </a:lnTo>
                  <a:lnTo>
                    <a:pt x="2" y="205"/>
                  </a:lnTo>
                  <a:lnTo>
                    <a:pt x="0" y="200"/>
                  </a:lnTo>
                  <a:lnTo>
                    <a:pt x="8" y="190"/>
                  </a:lnTo>
                  <a:lnTo>
                    <a:pt x="18" y="182"/>
                  </a:lnTo>
                  <a:lnTo>
                    <a:pt x="31" y="173"/>
                  </a:lnTo>
                  <a:lnTo>
                    <a:pt x="44" y="165"/>
                  </a:lnTo>
                  <a:lnTo>
                    <a:pt x="56" y="157"/>
                  </a:lnTo>
                  <a:lnTo>
                    <a:pt x="69" y="148"/>
                  </a:lnTo>
                  <a:lnTo>
                    <a:pt x="79" y="139"/>
                  </a:lnTo>
                  <a:lnTo>
                    <a:pt x="87" y="128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6" y="122"/>
                  </a:lnTo>
                  <a:lnTo>
                    <a:pt x="85" y="120"/>
                  </a:lnTo>
                  <a:lnTo>
                    <a:pt x="90" y="118"/>
                  </a:lnTo>
                  <a:lnTo>
                    <a:pt x="94" y="116"/>
                  </a:lnTo>
                  <a:lnTo>
                    <a:pt x="99" y="113"/>
                  </a:lnTo>
                  <a:lnTo>
                    <a:pt x="103" y="111"/>
                  </a:lnTo>
                  <a:lnTo>
                    <a:pt x="108" y="102"/>
                  </a:lnTo>
                  <a:lnTo>
                    <a:pt x="113" y="94"/>
                  </a:lnTo>
                  <a:lnTo>
                    <a:pt x="117" y="84"/>
                  </a:lnTo>
                  <a:lnTo>
                    <a:pt x="122" y="75"/>
                  </a:lnTo>
                  <a:lnTo>
                    <a:pt x="126" y="67"/>
                  </a:lnTo>
                  <a:lnTo>
                    <a:pt x="131" y="58"/>
                  </a:lnTo>
                  <a:lnTo>
                    <a:pt x="136" y="49"/>
                  </a:lnTo>
                  <a:lnTo>
                    <a:pt x="139" y="40"/>
                  </a:lnTo>
                  <a:lnTo>
                    <a:pt x="137" y="38"/>
                  </a:lnTo>
                  <a:lnTo>
                    <a:pt x="135" y="38"/>
                  </a:lnTo>
                  <a:lnTo>
                    <a:pt x="133" y="38"/>
                  </a:lnTo>
                  <a:lnTo>
                    <a:pt x="132" y="40"/>
                  </a:lnTo>
                  <a:lnTo>
                    <a:pt x="126" y="52"/>
                  </a:lnTo>
                  <a:lnTo>
                    <a:pt x="121" y="65"/>
                  </a:lnTo>
                  <a:lnTo>
                    <a:pt x="114" y="76"/>
                  </a:lnTo>
                  <a:lnTo>
                    <a:pt x="107" y="89"/>
                  </a:lnTo>
                  <a:lnTo>
                    <a:pt x="106" y="89"/>
                  </a:lnTo>
                  <a:lnTo>
                    <a:pt x="106" y="88"/>
                  </a:lnTo>
                  <a:lnTo>
                    <a:pt x="105" y="88"/>
                  </a:lnTo>
                  <a:lnTo>
                    <a:pt x="107" y="79"/>
                  </a:lnTo>
                  <a:lnTo>
                    <a:pt x="112" y="65"/>
                  </a:lnTo>
                  <a:lnTo>
                    <a:pt x="118" y="49"/>
                  </a:lnTo>
                  <a:lnTo>
                    <a:pt x="126" y="31"/>
                  </a:lnTo>
                  <a:lnTo>
                    <a:pt x="136" y="16"/>
                  </a:lnTo>
                  <a:lnTo>
                    <a:pt x="145" y="6"/>
                  </a:lnTo>
                  <a:lnTo>
                    <a:pt x="156" y="0"/>
                  </a:lnTo>
                  <a:lnTo>
                    <a:pt x="167" y="4"/>
                  </a:lnTo>
                  <a:lnTo>
                    <a:pt x="167" y="5"/>
                  </a:lnTo>
                  <a:lnTo>
                    <a:pt x="166" y="5"/>
                  </a:lnTo>
                  <a:lnTo>
                    <a:pt x="163" y="7"/>
                  </a:lnTo>
                  <a:lnTo>
                    <a:pt x="160" y="11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3" y="13"/>
                  </a:lnTo>
                  <a:lnTo>
                    <a:pt x="166" y="12"/>
                  </a:lnTo>
                  <a:lnTo>
                    <a:pt x="168" y="11"/>
                  </a:lnTo>
                  <a:lnTo>
                    <a:pt x="170" y="10"/>
                  </a:lnTo>
                  <a:lnTo>
                    <a:pt x="173" y="8"/>
                  </a:lnTo>
                  <a:lnTo>
                    <a:pt x="174" y="10"/>
                  </a:lnTo>
                  <a:lnTo>
                    <a:pt x="174" y="11"/>
                  </a:lnTo>
                  <a:lnTo>
                    <a:pt x="174" y="12"/>
                  </a:lnTo>
                  <a:lnTo>
                    <a:pt x="174" y="13"/>
                  </a:lnTo>
                  <a:lnTo>
                    <a:pt x="171" y="15"/>
                  </a:lnTo>
                  <a:lnTo>
                    <a:pt x="169" y="18"/>
                  </a:lnTo>
                  <a:lnTo>
                    <a:pt x="167" y="21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70" y="22"/>
                  </a:lnTo>
                  <a:lnTo>
                    <a:pt x="175" y="20"/>
                  </a:lnTo>
                  <a:lnTo>
                    <a:pt x="180" y="18"/>
                  </a:lnTo>
                  <a:lnTo>
                    <a:pt x="182" y="26"/>
                  </a:lnTo>
                  <a:lnTo>
                    <a:pt x="181" y="31"/>
                  </a:lnTo>
                  <a:lnTo>
                    <a:pt x="175" y="35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8" y="43"/>
                  </a:lnTo>
                  <a:lnTo>
                    <a:pt x="174" y="41"/>
                  </a:lnTo>
                  <a:lnTo>
                    <a:pt x="178" y="37"/>
                  </a:lnTo>
                  <a:lnTo>
                    <a:pt x="184" y="34"/>
                  </a:lnTo>
                  <a:lnTo>
                    <a:pt x="190" y="31"/>
                  </a:lnTo>
                  <a:lnTo>
                    <a:pt x="191" y="34"/>
                  </a:lnTo>
                  <a:lnTo>
                    <a:pt x="192" y="36"/>
                  </a:lnTo>
                  <a:lnTo>
                    <a:pt x="193" y="40"/>
                  </a:lnTo>
                  <a:lnTo>
                    <a:pt x="194" y="42"/>
                  </a:lnTo>
                  <a:lnTo>
                    <a:pt x="190" y="45"/>
                  </a:lnTo>
                  <a:lnTo>
                    <a:pt x="184" y="51"/>
                  </a:lnTo>
                  <a:lnTo>
                    <a:pt x="177" y="56"/>
                  </a:lnTo>
                  <a:lnTo>
                    <a:pt x="174" y="59"/>
                  </a:lnTo>
                  <a:lnTo>
                    <a:pt x="175" y="59"/>
                  </a:lnTo>
                  <a:lnTo>
                    <a:pt x="175" y="60"/>
                  </a:lnTo>
                  <a:lnTo>
                    <a:pt x="181" y="58"/>
                  </a:lnTo>
                  <a:lnTo>
                    <a:pt x="186" y="54"/>
                  </a:lnTo>
                  <a:lnTo>
                    <a:pt x="192" y="51"/>
                  </a:lnTo>
                  <a:lnTo>
                    <a:pt x="198" y="49"/>
                  </a:lnTo>
                  <a:lnTo>
                    <a:pt x="197" y="57"/>
                  </a:lnTo>
                  <a:lnTo>
                    <a:pt x="190" y="63"/>
                  </a:lnTo>
                  <a:lnTo>
                    <a:pt x="182" y="68"/>
                  </a:lnTo>
                  <a:lnTo>
                    <a:pt x="175" y="74"/>
                  </a:lnTo>
                  <a:lnTo>
                    <a:pt x="180" y="73"/>
                  </a:lnTo>
                  <a:lnTo>
                    <a:pt x="188" y="69"/>
                  </a:lnTo>
                  <a:lnTo>
                    <a:pt x="196" y="65"/>
                  </a:lnTo>
                  <a:lnTo>
                    <a:pt x="201" y="61"/>
                  </a:lnTo>
                  <a:lnTo>
                    <a:pt x="203" y="64"/>
                  </a:lnTo>
                  <a:lnTo>
                    <a:pt x="204" y="66"/>
                  </a:lnTo>
                  <a:lnTo>
                    <a:pt x="204" y="69"/>
                  </a:lnTo>
                  <a:lnTo>
                    <a:pt x="205" y="72"/>
                  </a:lnTo>
                  <a:lnTo>
                    <a:pt x="204" y="73"/>
                  </a:lnTo>
                  <a:lnTo>
                    <a:pt x="201" y="75"/>
                  </a:lnTo>
                  <a:lnTo>
                    <a:pt x="197" y="78"/>
                  </a:lnTo>
                  <a:lnTo>
                    <a:pt x="190" y="83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6" y="83"/>
                  </a:lnTo>
                  <a:lnTo>
                    <a:pt x="199" y="82"/>
                  </a:lnTo>
                  <a:lnTo>
                    <a:pt x="203" y="80"/>
                  </a:lnTo>
                  <a:lnTo>
                    <a:pt x="207" y="79"/>
                  </a:lnTo>
                  <a:lnTo>
                    <a:pt x="207" y="81"/>
                  </a:lnTo>
                  <a:lnTo>
                    <a:pt x="208" y="83"/>
                  </a:lnTo>
                  <a:lnTo>
                    <a:pt x="208" y="86"/>
                  </a:lnTo>
                  <a:lnTo>
                    <a:pt x="209" y="88"/>
                  </a:lnTo>
                  <a:lnTo>
                    <a:pt x="205" y="90"/>
                  </a:lnTo>
                  <a:lnTo>
                    <a:pt x="200" y="94"/>
                  </a:lnTo>
                  <a:lnTo>
                    <a:pt x="196" y="97"/>
                  </a:lnTo>
                  <a:lnTo>
                    <a:pt x="191" y="101"/>
                  </a:lnTo>
                  <a:lnTo>
                    <a:pt x="192" y="101"/>
                  </a:lnTo>
                  <a:lnTo>
                    <a:pt x="192" y="102"/>
                  </a:lnTo>
                  <a:lnTo>
                    <a:pt x="193" y="103"/>
                  </a:lnTo>
                  <a:lnTo>
                    <a:pt x="198" y="101"/>
                  </a:lnTo>
                  <a:lnTo>
                    <a:pt x="203" y="98"/>
                  </a:lnTo>
                  <a:lnTo>
                    <a:pt x="207" y="96"/>
                  </a:lnTo>
                  <a:lnTo>
                    <a:pt x="212" y="94"/>
                  </a:lnTo>
                  <a:lnTo>
                    <a:pt x="213" y="106"/>
                  </a:lnTo>
                  <a:lnTo>
                    <a:pt x="208" y="113"/>
                  </a:lnTo>
                  <a:lnTo>
                    <a:pt x="198" y="118"/>
                  </a:lnTo>
                  <a:lnTo>
                    <a:pt x="186" y="124"/>
                  </a:lnTo>
                  <a:lnTo>
                    <a:pt x="188" y="125"/>
                  </a:lnTo>
                  <a:lnTo>
                    <a:pt x="188" y="126"/>
                  </a:lnTo>
                  <a:lnTo>
                    <a:pt x="188" y="127"/>
                  </a:lnTo>
                  <a:lnTo>
                    <a:pt x="196" y="124"/>
                  </a:lnTo>
                  <a:lnTo>
                    <a:pt x="203" y="120"/>
                  </a:lnTo>
                  <a:lnTo>
                    <a:pt x="209" y="117"/>
                  </a:lnTo>
                  <a:lnTo>
                    <a:pt x="218" y="113"/>
                  </a:lnTo>
                  <a:lnTo>
                    <a:pt x="218" y="116"/>
                  </a:lnTo>
                  <a:lnTo>
                    <a:pt x="219" y="117"/>
                  </a:lnTo>
                  <a:lnTo>
                    <a:pt x="219" y="119"/>
                  </a:lnTo>
                  <a:lnTo>
                    <a:pt x="220" y="121"/>
                  </a:lnTo>
                  <a:lnTo>
                    <a:pt x="213" y="126"/>
                  </a:lnTo>
                  <a:lnTo>
                    <a:pt x="206" y="129"/>
                  </a:lnTo>
                  <a:lnTo>
                    <a:pt x="200" y="134"/>
                  </a:lnTo>
                  <a:lnTo>
                    <a:pt x="196" y="140"/>
                  </a:lnTo>
                  <a:lnTo>
                    <a:pt x="201" y="137"/>
                  </a:lnTo>
                  <a:lnTo>
                    <a:pt x="208" y="134"/>
                  </a:lnTo>
                  <a:lnTo>
                    <a:pt x="215" y="131"/>
                  </a:lnTo>
                  <a:lnTo>
                    <a:pt x="221" y="128"/>
                  </a:lnTo>
                  <a:lnTo>
                    <a:pt x="221" y="129"/>
                  </a:lnTo>
                  <a:lnTo>
                    <a:pt x="222" y="131"/>
                  </a:lnTo>
                  <a:lnTo>
                    <a:pt x="222" y="132"/>
                  </a:lnTo>
                  <a:lnTo>
                    <a:pt x="222" y="133"/>
                  </a:lnTo>
                  <a:lnTo>
                    <a:pt x="222" y="134"/>
                  </a:lnTo>
                  <a:lnTo>
                    <a:pt x="221" y="135"/>
                  </a:lnTo>
                  <a:lnTo>
                    <a:pt x="220" y="136"/>
                  </a:lnTo>
                  <a:lnTo>
                    <a:pt x="218" y="139"/>
                  </a:lnTo>
                  <a:lnTo>
                    <a:pt x="213" y="141"/>
                  </a:lnTo>
                  <a:lnTo>
                    <a:pt x="207" y="145"/>
                  </a:lnTo>
                  <a:lnTo>
                    <a:pt x="199" y="151"/>
                  </a:lnTo>
                  <a:lnTo>
                    <a:pt x="188" y="158"/>
                  </a:lnTo>
                  <a:lnTo>
                    <a:pt x="188" y="159"/>
                  </a:lnTo>
                  <a:lnTo>
                    <a:pt x="191" y="158"/>
                  </a:lnTo>
                  <a:lnTo>
                    <a:pt x="194" y="157"/>
                  </a:lnTo>
                  <a:lnTo>
                    <a:pt x="197" y="156"/>
                  </a:lnTo>
                  <a:lnTo>
                    <a:pt x="200" y="155"/>
                  </a:lnTo>
                  <a:lnTo>
                    <a:pt x="204" y="152"/>
                  </a:lnTo>
                  <a:lnTo>
                    <a:pt x="209" y="150"/>
                  </a:lnTo>
                  <a:lnTo>
                    <a:pt x="216" y="145"/>
                  </a:lnTo>
                  <a:lnTo>
                    <a:pt x="226" y="141"/>
                  </a:lnTo>
                  <a:lnTo>
                    <a:pt x="227" y="143"/>
                  </a:lnTo>
                  <a:lnTo>
                    <a:pt x="228" y="145"/>
                  </a:lnTo>
                  <a:lnTo>
                    <a:pt x="228" y="149"/>
                  </a:lnTo>
                  <a:lnTo>
                    <a:pt x="229" y="151"/>
                  </a:lnTo>
                  <a:lnTo>
                    <a:pt x="228" y="152"/>
                  </a:lnTo>
                  <a:lnTo>
                    <a:pt x="227" y="152"/>
                  </a:lnTo>
                  <a:lnTo>
                    <a:pt x="226" y="154"/>
                  </a:lnTo>
                  <a:lnTo>
                    <a:pt x="223" y="156"/>
                  </a:lnTo>
                  <a:lnTo>
                    <a:pt x="219" y="158"/>
                  </a:lnTo>
                  <a:lnTo>
                    <a:pt x="212" y="160"/>
                  </a:lnTo>
                  <a:lnTo>
                    <a:pt x="204" y="165"/>
                  </a:lnTo>
                  <a:lnTo>
                    <a:pt x="192" y="171"/>
                  </a:lnTo>
                  <a:lnTo>
                    <a:pt x="192" y="172"/>
                  </a:lnTo>
                  <a:lnTo>
                    <a:pt x="192" y="173"/>
                  </a:lnTo>
                  <a:lnTo>
                    <a:pt x="197" y="172"/>
                  </a:lnTo>
                  <a:lnTo>
                    <a:pt x="201" y="171"/>
                  </a:lnTo>
                  <a:lnTo>
                    <a:pt x="206" y="169"/>
                  </a:lnTo>
                  <a:lnTo>
                    <a:pt x="211" y="167"/>
                  </a:lnTo>
                  <a:lnTo>
                    <a:pt x="215" y="165"/>
                  </a:lnTo>
                  <a:lnTo>
                    <a:pt x="221" y="164"/>
                  </a:lnTo>
                  <a:lnTo>
                    <a:pt x="226" y="162"/>
                  </a:lnTo>
                  <a:lnTo>
                    <a:pt x="230" y="159"/>
                  </a:lnTo>
                  <a:lnTo>
                    <a:pt x="231" y="160"/>
                  </a:lnTo>
                  <a:lnTo>
                    <a:pt x="231" y="162"/>
                  </a:lnTo>
                  <a:lnTo>
                    <a:pt x="231" y="164"/>
                  </a:lnTo>
                  <a:lnTo>
                    <a:pt x="233" y="165"/>
                  </a:lnTo>
                  <a:lnTo>
                    <a:pt x="231" y="166"/>
                  </a:lnTo>
                  <a:lnTo>
                    <a:pt x="230" y="167"/>
                  </a:lnTo>
                  <a:lnTo>
                    <a:pt x="226" y="170"/>
                  </a:lnTo>
                  <a:lnTo>
                    <a:pt x="218" y="173"/>
                  </a:lnTo>
                  <a:lnTo>
                    <a:pt x="218" y="174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19" y="178"/>
                  </a:lnTo>
                  <a:lnTo>
                    <a:pt x="220" y="177"/>
                  </a:lnTo>
                  <a:lnTo>
                    <a:pt x="221" y="177"/>
                  </a:lnTo>
                  <a:lnTo>
                    <a:pt x="222" y="177"/>
                  </a:lnTo>
                  <a:lnTo>
                    <a:pt x="223" y="175"/>
                  </a:lnTo>
                  <a:lnTo>
                    <a:pt x="223" y="177"/>
                  </a:lnTo>
                  <a:lnTo>
                    <a:pt x="224" y="177"/>
                  </a:lnTo>
                  <a:lnTo>
                    <a:pt x="224" y="178"/>
                  </a:lnTo>
                  <a:lnTo>
                    <a:pt x="224" y="179"/>
                  </a:lnTo>
                  <a:lnTo>
                    <a:pt x="189" y="195"/>
                  </a:lnTo>
                  <a:lnTo>
                    <a:pt x="161" y="208"/>
                  </a:lnTo>
                  <a:lnTo>
                    <a:pt x="139" y="218"/>
                  </a:lnTo>
                  <a:lnTo>
                    <a:pt x="122" y="226"/>
                  </a:lnTo>
                  <a:lnTo>
                    <a:pt x="107" y="233"/>
                  </a:lnTo>
                  <a:lnTo>
                    <a:pt x="91" y="239"/>
                  </a:lnTo>
                  <a:lnTo>
                    <a:pt x="73" y="247"/>
                  </a:lnTo>
                  <a:lnTo>
                    <a:pt x="53" y="25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8" name="Freeform 52"/>
            <p:cNvSpPr>
              <a:spLocks/>
            </p:cNvSpPr>
            <p:nvPr/>
          </p:nvSpPr>
          <p:spPr bwMode="auto">
            <a:xfrm>
              <a:off x="2399" y="2214"/>
              <a:ext cx="21" cy="17"/>
            </a:xfrm>
            <a:custGeom>
              <a:avLst/>
              <a:gdLst>
                <a:gd name="T0" fmla="*/ 1 w 41"/>
                <a:gd name="T1" fmla="*/ 1 h 34"/>
                <a:gd name="T2" fmla="*/ 1 w 41"/>
                <a:gd name="T3" fmla="*/ 1 h 34"/>
                <a:gd name="T4" fmla="*/ 1 w 41"/>
                <a:gd name="T5" fmla="*/ 1 h 34"/>
                <a:gd name="T6" fmla="*/ 1 w 41"/>
                <a:gd name="T7" fmla="*/ 1 h 34"/>
                <a:gd name="T8" fmla="*/ 1 w 41"/>
                <a:gd name="T9" fmla="*/ 1 h 34"/>
                <a:gd name="T10" fmla="*/ 1 w 41"/>
                <a:gd name="T11" fmla="*/ 1 h 34"/>
                <a:gd name="T12" fmla="*/ 0 w 41"/>
                <a:gd name="T13" fmla="*/ 1 h 34"/>
                <a:gd name="T14" fmla="*/ 1 w 41"/>
                <a:gd name="T15" fmla="*/ 1 h 34"/>
                <a:gd name="T16" fmla="*/ 1 w 41"/>
                <a:gd name="T17" fmla="*/ 0 h 34"/>
                <a:gd name="T18" fmla="*/ 1 w 41"/>
                <a:gd name="T19" fmla="*/ 1 h 34"/>
                <a:gd name="T20" fmla="*/ 1 w 41"/>
                <a:gd name="T21" fmla="*/ 1 h 34"/>
                <a:gd name="T22" fmla="*/ 1 w 41"/>
                <a:gd name="T23" fmla="*/ 1 h 34"/>
                <a:gd name="T24" fmla="*/ 1 w 41"/>
                <a:gd name="T25" fmla="*/ 1 h 34"/>
                <a:gd name="T26" fmla="*/ 1 w 41"/>
                <a:gd name="T27" fmla="*/ 1 h 34"/>
                <a:gd name="T28" fmla="*/ 1 w 41"/>
                <a:gd name="T29" fmla="*/ 1 h 34"/>
                <a:gd name="T30" fmla="*/ 1 w 41"/>
                <a:gd name="T31" fmla="*/ 1 h 34"/>
                <a:gd name="T32" fmla="*/ 1 w 41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4"/>
                <a:gd name="T53" fmla="*/ 41 w 41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4">
                  <a:moveTo>
                    <a:pt x="39" y="25"/>
                  </a:moveTo>
                  <a:lnTo>
                    <a:pt x="32" y="27"/>
                  </a:lnTo>
                  <a:lnTo>
                    <a:pt x="26" y="30"/>
                  </a:lnTo>
                  <a:lnTo>
                    <a:pt x="20" y="32"/>
                  </a:lnTo>
                  <a:lnTo>
                    <a:pt x="14" y="34"/>
                  </a:lnTo>
                  <a:lnTo>
                    <a:pt x="5" y="22"/>
                  </a:lnTo>
                  <a:lnTo>
                    <a:pt x="0" y="11"/>
                  </a:lnTo>
                  <a:lnTo>
                    <a:pt x="3" y="3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30" y="10"/>
                  </a:lnTo>
                  <a:lnTo>
                    <a:pt x="36" y="16"/>
                  </a:lnTo>
                  <a:lnTo>
                    <a:pt x="41" y="24"/>
                  </a:lnTo>
                  <a:lnTo>
                    <a:pt x="40" y="24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49" name="Freeform 53"/>
            <p:cNvSpPr>
              <a:spLocks/>
            </p:cNvSpPr>
            <p:nvPr/>
          </p:nvSpPr>
          <p:spPr bwMode="auto">
            <a:xfrm>
              <a:off x="2534" y="2129"/>
              <a:ext cx="35" cy="46"/>
            </a:xfrm>
            <a:custGeom>
              <a:avLst/>
              <a:gdLst>
                <a:gd name="T0" fmla="*/ 1 w 70"/>
                <a:gd name="T1" fmla="*/ 1 h 92"/>
                <a:gd name="T2" fmla="*/ 1 w 70"/>
                <a:gd name="T3" fmla="*/ 1 h 92"/>
                <a:gd name="T4" fmla="*/ 1 w 70"/>
                <a:gd name="T5" fmla="*/ 1 h 92"/>
                <a:gd name="T6" fmla="*/ 1 w 70"/>
                <a:gd name="T7" fmla="*/ 1 h 92"/>
                <a:gd name="T8" fmla="*/ 0 w 70"/>
                <a:gd name="T9" fmla="*/ 1 h 92"/>
                <a:gd name="T10" fmla="*/ 1 w 70"/>
                <a:gd name="T11" fmla="*/ 1 h 92"/>
                <a:gd name="T12" fmla="*/ 1 w 70"/>
                <a:gd name="T13" fmla="*/ 1 h 92"/>
                <a:gd name="T14" fmla="*/ 1 w 70"/>
                <a:gd name="T15" fmla="*/ 1 h 92"/>
                <a:gd name="T16" fmla="*/ 1 w 70"/>
                <a:gd name="T17" fmla="*/ 1 h 92"/>
                <a:gd name="T18" fmla="*/ 1 w 70"/>
                <a:gd name="T19" fmla="*/ 1 h 92"/>
                <a:gd name="T20" fmla="*/ 0 w 70"/>
                <a:gd name="T21" fmla="*/ 1 h 92"/>
                <a:gd name="T22" fmla="*/ 1 w 70"/>
                <a:gd name="T23" fmla="*/ 1 h 92"/>
                <a:gd name="T24" fmla="*/ 1 w 70"/>
                <a:gd name="T25" fmla="*/ 1 h 92"/>
                <a:gd name="T26" fmla="*/ 1 w 70"/>
                <a:gd name="T27" fmla="*/ 1 h 92"/>
                <a:gd name="T28" fmla="*/ 1 w 70"/>
                <a:gd name="T29" fmla="*/ 1 h 92"/>
                <a:gd name="T30" fmla="*/ 1 w 70"/>
                <a:gd name="T31" fmla="*/ 1 h 92"/>
                <a:gd name="T32" fmla="*/ 1 w 70"/>
                <a:gd name="T33" fmla="*/ 0 h 92"/>
                <a:gd name="T34" fmla="*/ 1 w 70"/>
                <a:gd name="T35" fmla="*/ 1 h 92"/>
                <a:gd name="T36" fmla="*/ 1 w 70"/>
                <a:gd name="T37" fmla="*/ 1 h 92"/>
                <a:gd name="T38" fmla="*/ 1 w 70"/>
                <a:gd name="T39" fmla="*/ 1 h 92"/>
                <a:gd name="T40" fmla="*/ 1 w 70"/>
                <a:gd name="T41" fmla="*/ 1 h 92"/>
                <a:gd name="T42" fmla="*/ 1 w 70"/>
                <a:gd name="T43" fmla="*/ 1 h 92"/>
                <a:gd name="T44" fmla="*/ 1 w 70"/>
                <a:gd name="T45" fmla="*/ 1 h 92"/>
                <a:gd name="T46" fmla="*/ 1 w 70"/>
                <a:gd name="T47" fmla="*/ 1 h 92"/>
                <a:gd name="T48" fmla="*/ 1 w 70"/>
                <a:gd name="T49" fmla="*/ 1 h 92"/>
                <a:gd name="T50" fmla="*/ 1 w 70"/>
                <a:gd name="T51" fmla="*/ 1 h 92"/>
                <a:gd name="T52" fmla="*/ 1 w 70"/>
                <a:gd name="T53" fmla="*/ 1 h 92"/>
                <a:gd name="T54" fmla="*/ 1 w 70"/>
                <a:gd name="T55" fmla="*/ 1 h 92"/>
                <a:gd name="T56" fmla="*/ 1 w 70"/>
                <a:gd name="T57" fmla="*/ 1 h 92"/>
                <a:gd name="T58" fmla="*/ 1 w 70"/>
                <a:gd name="T59" fmla="*/ 1 h 92"/>
                <a:gd name="T60" fmla="*/ 1 w 70"/>
                <a:gd name="T61" fmla="*/ 1 h 92"/>
                <a:gd name="T62" fmla="*/ 1 w 70"/>
                <a:gd name="T63" fmla="*/ 1 h 92"/>
                <a:gd name="T64" fmla="*/ 1 w 70"/>
                <a:gd name="T65" fmla="*/ 1 h 92"/>
                <a:gd name="T66" fmla="*/ 1 w 70"/>
                <a:gd name="T67" fmla="*/ 1 h 92"/>
                <a:gd name="T68" fmla="*/ 1 w 70"/>
                <a:gd name="T69" fmla="*/ 1 h 92"/>
                <a:gd name="T70" fmla="*/ 1 w 70"/>
                <a:gd name="T71" fmla="*/ 1 h 92"/>
                <a:gd name="T72" fmla="*/ 1 w 70"/>
                <a:gd name="T73" fmla="*/ 1 h 92"/>
                <a:gd name="T74" fmla="*/ 1 w 70"/>
                <a:gd name="T75" fmla="*/ 1 h 92"/>
                <a:gd name="T76" fmla="*/ 1 w 70"/>
                <a:gd name="T77" fmla="*/ 1 h 92"/>
                <a:gd name="T78" fmla="*/ 1 w 70"/>
                <a:gd name="T79" fmla="*/ 1 h 92"/>
                <a:gd name="T80" fmla="*/ 1 w 70"/>
                <a:gd name="T81" fmla="*/ 1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92"/>
                <a:gd name="T125" fmla="*/ 70 w 70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92">
                  <a:moveTo>
                    <a:pt x="2" y="92"/>
                  </a:moveTo>
                  <a:lnTo>
                    <a:pt x="2" y="91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6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4" y="84"/>
                  </a:lnTo>
                  <a:lnTo>
                    <a:pt x="1" y="69"/>
                  </a:lnTo>
                  <a:lnTo>
                    <a:pt x="0" y="55"/>
                  </a:lnTo>
                  <a:lnTo>
                    <a:pt x="1" y="43"/>
                  </a:lnTo>
                  <a:lnTo>
                    <a:pt x="4" y="34"/>
                  </a:lnTo>
                  <a:lnTo>
                    <a:pt x="11" y="25"/>
                  </a:lnTo>
                  <a:lnTo>
                    <a:pt x="19" y="16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49" y="13"/>
                  </a:lnTo>
                  <a:lnTo>
                    <a:pt x="56" y="29"/>
                  </a:lnTo>
                  <a:lnTo>
                    <a:pt x="63" y="44"/>
                  </a:lnTo>
                  <a:lnTo>
                    <a:pt x="70" y="59"/>
                  </a:lnTo>
                  <a:lnTo>
                    <a:pt x="68" y="61"/>
                  </a:lnTo>
                  <a:lnTo>
                    <a:pt x="65" y="62"/>
                  </a:lnTo>
                  <a:lnTo>
                    <a:pt x="62" y="64"/>
                  </a:lnTo>
                  <a:lnTo>
                    <a:pt x="60" y="65"/>
                  </a:lnTo>
                  <a:lnTo>
                    <a:pt x="55" y="62"/>
                  </a:lnTo>
                  <a:lnTo>
                    <a:pt x="50" y="56"/>
                  </a:lnTo>
                  <a:lnTo>
                    <a:pt x="47" y="51"/>
                  </a:lnTo>
                  <a:lnTo>
                    <a:pt x="43" y="46"/>
                  </a:lnTo>
                  <a:lnTo>
                    <a:pt x="39" y="41"/>
                  </a:lnTo>
                  <a:lnTo>
                    <a:pt x="35" y="38"/>
                  </a:lnTo>
                  <a:lnTo>
                    <a:pt x="30" y="35"/>
                  </a:lnTo>
                  <a:lnTo>
                    <a:pt x="24" y="34"/>
                  </a:lnTo>
                  <a:lnTo>
                    <a:pt x="8" y="46"/>
                  </a:lnTo>
                  <a:lnTo>
                    <a:pt x="5" y="55"/>
                  </a:lnTo>
                  <a:lnTo>
                    <a:pt x="10" y="66"/>
                  </a:lnTo>
                  <a:lnTo>
                    <a:pt x="18" y="86"/>
                  </a:lnTo>
                  <a:lnTo>
                    <a:pt x="13" y="87"/>
                  </a:lnTo>
                  <a:lnTo>
                    <a:pt x="10" y="88"/>
                  </a:lnTo>
                  <a:lnTo>
                    <a:pt x="6" y="91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0" name="Freeform 54"/>
            <p:cNvSpPr>
              <a:spLocks/>
            </p:cNvSpPr>
            <p:nvPr/>
          </p:nvSpPr>
          <p:spPr bwMode="auto">
            <a:xfrm>
              <a:off x="2542" y="2150"/>
              <a:ext cx="18" cy="20"/>
            </a:xfrm>
            <a:custGeom>
              <a:avLst/>
              <a:gdLst>
                <a:gd name="T0" fmla="*/ 1 w 36"/>
                <a:gd name="T1" fmla="*/ 1 h 39"/>
                <a:gd name="T2" fmla="*/ 1 w 36"/>
                <a:gd name="T3" fmla="*/ 1 h 39"/>
                <a:gd name="T4" fmla="*/ 0 w 36"/>
                <a:gd name="T5" fmla="*/ 1 h 39"/>
                <a:gd name="T6" fmla="*/ 1 w 36"/>
                <a:gd name="T7" fmla="*/ 1 h 39"/>
                <a:gd name="T8" fmla="*/ 1 w 36"/>
                <a:gd name="T9" fmla="*/ 0 h 39"/>
                <a:gd name="T10" fmla="*/ 1 w 36"/>
                <a:gd name="T11" fmla="*/ 1 h 39"/>
                <a:gd name="T12" fmla="*/ 1 w 36"/>
                <a:gd name="T13" fmla="*/ 1 h 39"/>
                <a:gd name="T14" fmla="*/ 1 w 36"/>
                <a:gd name="T15" fmla="*/ 1 h 39"/>
                <a:gd name="T16" fmla="*/ 1 w 36"/>
                <a:gd name="T17" fmla="*/ 1 h 39"/>
                <a:gd name="T18" fmla="*/ 1 w 36"/>
                <a:gd name="T19" fmla="*/ 1 h 39"/>
                <a:gd name="T20" fmla="*/ 1 w 36"/>
                <a:gd name="T21" fmla="*/ 1 h 39"/>
                <a:gd name="T22" fmla="*/ 1 w 36"/>
                <a:gd name="T23" fmla="*/ 1 h 39"/>
                <a:gd name="T24" fmla="*/ 1 w 36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9"/>
                <a:gd name="T41" fmla="*/ 36 w 36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9">
                  <a:moveTo>
                    <a:pt x="11" y="39"/>
                  </a:moveTo>
                  <a:lnTo>
                    <a:pt x="3" y="28"/>
                  </a:lnTo>
                  <a:lnTo>
                    <a:pt x="0" y="14"/>
                  </a:lnTo>
                  <a:lnTo>
                    <a:pt x="2" y="3"/>
                  </a:lnTo>
                  <a:lnTo>
                    <a:pt x="16" y="0"/>
                  </a:lnTo>
                  <a:lnTo>
                    <a:pt x="23" y="7"/>
                  </a:lnTo>
                  <a:lnTo>
                    <a:pt x="28" y="16"/>
                  </a:lnTo>
                  <a:lnTo>
                    <a:pt x="34" y="23"/>
                  </a:lnTo>
                  <a:lnTo>
                    <a:pt x="36" y="28"/>
                  </a:lnTo>
                  <a:lnTo>
                    <a:pt x="30" y="30"/>
                  </a:lnTo>
                  <a:lnTo>
                    <a:pt x="24" y="33"/>
                  </a:lnTo>
                  <a:lnTo>
                    <a:pt x="17" y="37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66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1" name="Freeform 55"/>
            <p:cNvSpPr>
              <a:spLocks/>
            </p:cNvSpPr>
            <p:nvPr/>
          </p:nvSpPr>
          <p:spPr bwMode="auto">
            <a:xfrm>
              <a:off x="2560" y="2042"/>
              <a:ext cx="85" cy="115"/>
            </a:xfrm>
            <a:custGeom>
              <a:avLst/>
              <a:gdLst>
                <a:gd name="T0" fmla="*/ 0 w 171"/>
                <a:gd name="T1" fmla="*/ 0 h 232"/>
                <a:gd name="T2" fmla="*/ 0 w 171"/>
                <a:gd name="T3" fmla="*/ 0 h 232"/>
                <a:gd name="T4" fmla="*/ 0 w 171"/>
                <a:gd name="T5" fmla="*/ 0 h 232"/>
                <a:gd name="T6" fmla="*/ 0 w 171"/>
                <a:gd name="T7" fmla="*/ 0 h 232"/>
                <a:gd name="T8" fmla="*/ 0 w 171"/>
                <a:gd name="T9" fmla="*/ 0 h 232"/>
                <a:gd name="T10" fmla="*/ 0 w 171"/>
                <a:gd name="T11" fmla="*/ 0 h 232"/>
                <a:gd name="T12" fmla="*/ 0 w 171"/>
                <a:gd name="T13" fmla="*/ 0 h 232"/>
                <a:gd name="T14" fmla="*/ 0 w 171"/>
                <a:gd name="T15" fmla="*/ 0 h 232"/>
                <a:gd name="T16" fmla="*/ 0 w 171"/>
                <a:gd name="T17" fmla="*/ 0 h 232"/>
                <a:gd name="T18" fmla="*/ 0 w 171"/>
                <a:gd name="T19" fmla="*/ 0 h 232"/>
                <a:gd name="T20" fmla="*/ 0 w 171"/>
                <a:gd name="T21" fmla="*/ 0 h 232"/>
                <a:gd name="T22" fmla="*/ 0 w 171"/>
                <a:gd name="T23" fmla="*/ 0 h 232"/>
                <a:gd name="T24" fmla="*/ 0 w 171"/>
                <a:gd name="T25" fmla="*/ 0 h 232"/>
                <a:gd name="T26" fmla="*/ 0 w 171"/>
                <a:gd name="T27" fmla="*/ 0 h 232"/>
                <a:gd name="T28" fmla="*/ 0 w 171"/>
                <a:gd name="T29" fmla="*/ 0 h 232"/>
                <a:gd name="T30" fmla="*/ 0 w 171"/>
                <a:gd name="T31" fmla="*/ 0 h 232"/>
                <a:gd name="T32" fmla="*/ 0 w 171"/>
                <a:gd name="T33" fmla="*/ 0 h 232"/>
                <a:gd name="T34" fmla="*/ 0 w 171"/>
                <a:gd name="T35" fmla="*/ 0 h 232"/>
                <a:gd name="T36" fmla="*/ 0 w 171"/>
                <a:gd name="T37" fmla="*/ 0 h 232"/>
                <a:gd name="T38" fmla="*/ 0 w 171"/>
                <a:gd name="T39" fmla="*/ 0 h 232"/>
                <a:gd name="T40" fmla="*/ 0 w 171"/>
                <a:gd name="T41" fmla="*/ 0 h 232"/>
                <a:gd name="T42" fmla="*/ 0 w 171"/>
                <a:gd name="T43" fmla="*/ 0 h 232"/>
                <a:gd name="T44" fmla="*/ 0 w 171"/>
                <a:gd name="T45" fmla="*/ 0 h 232"/>
                <a:gd name="T46" fmla="*/ 0 w 171"/>
                <a:gd name="T47" fmla="*/ 0 h 232"/>
                <a:gd name="T48" fmla="*/ 0 w 171"/>
                <a:gd name="T49" fmla="*/ 0 h 232"/>
                <a:gd name="T50" fmla="*/ 0 w 171"/>
                <a:gd name="T51" fmla="*/ 0 h 232"/>
                <a:gd name="T52" fmla="*/ 0 w 171"/>
                <a:gd name="T53" fmla="*/ 0 h 232"/>
                <a:gd name="T54" fmla="*/ 0 w 171"/>
                <a:gd name="T55" fmla="*/ 0 h 232"/>
                <a:gd name="T56" fmla="*/ 0 w 171"/>
                <a:gd name="T57" fmla="*/ 0 h 232"/>
                <a:gd name="T58" fmla="*/ 0 w 171"/>
                <a:gd name="T59" fmla="*/ 0 h 232"/>
                <a:gd name="T60" fmla="*/ 0 w 171"/>
                <a:gd name="T61" fmla="*/ 0 h 232"/>
                <a:gd name="T62" fmla="*/ 0 w 171"/>
                <a:gd name="T63" fmla="*/ 0 h 232"/>
                <a:gd name="T64" fmla="*/ 0 w 171"/>
                <a:gd name="T65" fmla="*/ 0 h 232"/>
                <a:gd name="T66" fmla="*/ 0 w 171"/>
                <a:gd name="T67" fmla="*/ 0 h 232"/>
                <a:gd name="T68" fmla="*/ 0 w 171"/>
                <a:gd name="T69" fmla="*/ 0 h 232"/>
                <a:gd name="T70" fmla="*/ 0 w 171"/>
                <a:gd name="T71" fmla="*/ 0 h 232"/>
                <a:gd name="T72" fmla="*/ 0 w 171"/>
                <a:gd name="T73" fmla="*/ 0 h 232"/>
                <a:gd name="T74" fmla="*/ 0 w 171"/>
                <a:gd name="T75" fmla="*/ 0 h 232"/>
                <a:gd name="T76" fmla="*/ 0 w 171"/>
                <a:gd name="T77" fmla="*/ 0 h 232"/>
                <a:gd name="T78" fmla="*/ 0 w 171"/>
                <a:gd name="T79" fmla="*/ 0 h 232"/>
                <a:gd name="T80" fmla="*/ 0 w 171"/>
                <a:gd name="T81" fmla="*/ 0 h 232"/>
                <a:gd name="T82" fmla="*/ 0 w 171"/>
                <a:gd name="T83" fmla="*/ 0 h 232"/>
                <a:gd name="T84" fmla="*/ 0 w 171"/>
                <a:gd name="T85" fmla="*/ 0 h 232"/>
                <a:gd name="T86" fmla="*/ 0 w 171"/>
                <a:gd name="T87" fmla="*/ 0 h 232"/>
                <a:gd name="T88" fmla="*/ 0 w 171"/>
                <a:gd name="T89" fmla="*/ 0 h 232"/>
                <a:gd name="T90" fmla="*/ 0 w 171"/>
                <a:gd name="T91" fmla="*/ 0 h 232"/>
                <a:gd name="T92" fmla="*/ 0 w 171"/>
                <a:gd name="T93" fmla="*/ 0 h 232"/>
                <a:gd name="T94" fmla="*/ 0 w 171"/>
                <a:gd name="T95" fmla="*/ 0 h 232"/>
                <a:gd name="T96" fmla="*/ 0 w 171"/>
                <a:gd name="T97" fmla="*/ 0 h 232"/>
                <a:gd name="T98" fmla="*/ 0 w 171"/>
                <a:gd name="T99" fmla="*/ 0 h 232"/>
                <a:gd name="T100" fmla="*/ 0 w 171"/>
                <a:gd name="T101" fmla="*/ 0 h 232"/>
                <a:gd name="T102" fmla="*/ 0 w 171"/>
                <a:gd name="T103" fmla="*/ 0 h 232"/>
                <a:gd name="T104" fmla="*/ 0 w 171"/>
                <a:gd name="T105" fmla="*/ 0 h 2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1"/>
                <a:gd name="T160" fmla="*/ 0 h 232"/>
                <a:gd name="T161" fmla="*/ 171 w 171"/>
                <a:gd name="T162" fmla="*/ 232 h 2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1" h="232">
                  <a:moveTo>
                    <a:pt x="29" y="232"/>
                  </a:moveTo>
                  <a:lnTo>
                    <a:pt x="19" y="222"/>
                  </a:lnTo>
                  <a:lnTo>
                    <a:pt x="11" y="202"/>
                  </a:lnTo>
                  <a:lnTo>
                    <a:pt x="4" y="181"/>
                  </a:lnTo>
                  <a:lnTo>
                    <a:pt x="0" y="166"/>
                  </a:lnTo>
                  <a:lnTo>
                    <a:pt x="4" y="164"/>
                  </a:lnTo>
                  <a:lnTo>
                    <a:pt x="10" y="162"/>
                  </a:lnTo>
                  <a:lnTo>
                    <a:pt x="18" y="157"/>
                  </a:lnTo>
                  <a:lnTo>
                    <a:pt x="26" y="154"/>
                  </a:lnTo>
                  <a:lnTo>
                    <a:pt x="34" y="149"/>
                  </a:lnTo>
                  <a:lnTo>
                    <a:pt x="43" y="144"/>
                  </a:lnTo>
                  <a:lnTo>
                    <a:pt x="51" y="141"/>
                  </a:lnTo>
                  <a:lnTo>
                    <a:pt x="58" y="136"/>
                  </a:lnTo>
                  <a:lnTo>
                    <a:pt x="60" y="133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60" y="120"/>
                  </a:lnTo>
                  <a:lnTo>
                    <a:pt x="62" y="120"/>
                  </a:lnTo>
                  <a:lnTo>
                    <a:pt x="63" y="119"/>
                  </a:lnTo>
                  <a:lnTo>
                    <a:pt x="64" y="119"/>
                  </a:lnTo>
                  <a:lnTo>
                    <a:pt x="66" y="119"/>
                  </a:lnTo>
                  <a:lnTo>
                    <a:pt x="68" y="119"/>
                  </a:lnTo>
                  <a:lnTo>
                    <a:pt x="72" y="119"/>
                  </a:lnTo>
                  <a:lnTo>
                    <a:pt x="75" y="118"/>
                  </a:lnTo>
                  <a:lnTo>
                    <a:pt x="78" y="106"/>
                  </a:lnTo>
                  <a:lnTo>
                    <a:pt x="80" y="94"/>
                  </a:lnTo>
                  <a:lnTo>
                    <a:pt x="82" y="82"/>
                  </a:lnTo>
                  <a:lnTo>
                    <a:pt x="85" y="71"/>
                  </a:lnTo>
                  <a:lnTo>
                    <a:pt x="87" y="65"/>
                  </a:lnTo>
                  <a:lnTo>
                    <a:pt x="90" y="57"/>
                  </a:lnTo>
                  <a:lnTo>
                    <a:pt x="93" y="49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88" y="44"/>
                  </a:lnTo>
                  <a:lnTo>
                    <a:pt x="82" y="60"/>
                  </a:lnTo>
                  <a:lnTo>
                    <a:pt x="76" y="76"/>
                  </a:lnTo>
                  <a:lnTo>
                    <a:pt x="72" y="94"/>
                  </a:lnTo>
                  <a:lnTo>
                    <a:pt x="68" y="111"/>
                  </a:lnTo>
                  <a:lnTo>
                    <a:pt x="58" y="114"/>
                  </a:lnTo>
                  <a:lnTo>
                    <a:pt x="52" y="117"/>
                  </a:lnTo>
                  <a:lnTo>
                    <a:pt x="51" y="121"/>
                  </a:lnTo>
                  <a:lnTo>
                    <a:pt x="52" y="131"/>
                  </a:lnTo>
                  <a:lnTo>
                    <a:pt x="45" y="135"/>
                  </a:lnTo>
                  <a:lnTo>
                    <a:pt x="40" y="139"/>
                  </a:lnTo>
                  <a:lnTo>
                    <a:pt x="33" y="142"/>
                  </a:lnTo>
                  <a:lnTo>
                    <a:pt x="27" y="146"/>
                  </a:lnTo>
                  <a:lnTo>
                    <a:pt x="17" y="113"/>
                  </a:lnTo>
                  <a:lnTo>
                    <a:pt x="13" y="96"/>
                  </a:lnTo>
                  <a:lnTo>
                    <a:pt x="19" y="80"/>
                  </a:lnTo>
                  <a:lnTo>
                    <a:pt x="30" y="52"/>
                  </a:lnTo>
                  <a:lnTo>
                    <a:pt x="35" y="44"/>
                  </a:lnTo>
                  <a:lnTo>
                    <a:pt x="41" y="36"/>
                  </a:lnTo>
                  <a:lnTo>
                    <a:pt x="45" y="28"/>
                  </a:lnTo>
                  <a:lnTo>
                    <a:pt x="50" y="20"/>
                  </a:lnTo>
                  <a:lnTo>
                    <a:pt x="56" y="18"/>
                  </a:lnTo>
                  <a:lnTo>
                    <a:pt x="62" y="15"/>
                  </a:lnTo>
                  <a:lnTo>
                    <a:pt x="68" y="13"/>
                  </a:lnTo>
                  <a:lnTo>
                    <a:pt x="78" y="9"/>
                  </a:lnTo>
                  <a:lnTo>
                    <a:pt x="83" y="18"/>
                  </a:lnTo>
                  <a:lnTo>
                    <a:pt x="88" y="22"/>
                  </a:lnTo>
                  <a:lnTo>
                    <a:pt x="91" y="27"/>
                  </a:lnTo>
                  <a:lnTo>
                    <a:pt x="96" y="32"/>
                  </a:lnTo>
                  <a:lnTo>
                    <a:pt x="97" y="30"/>
                  </a:lnTo>
                  <a:lnTo>
                    <a:pt x="100" y="30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3" y="18"/>
                  </a:lnTo>
                  <a:lnTo>
                    <a:pt x="86" y="10"/>
                  </a:lnTo>
                  <a:lnTo>
                    <a:pt x="82" y="4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9" y="0"/>
                  </a:lnTo>
                  <a:lnTo>
                    <a:pt x="97" y="5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13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2" y="20"/>
                  </a:lnTo>
                  <a:lnTo>
                    <a:pt x="111" y="22"/>
                  </a:lnTo>
                  <a:lnTo>
                    <a:pt x="113" y="22"/>
                  </a:lnTo>
                  <a:lnTo>
                    <a:pt x="116" y="22"/>
                  </a:lnTo>
                  <a:lnTo>
                    <a:pt x="117" y="22"/>
                  </a:lnTo>
                  <a:lnTo>
                    <a:pt x="119" y="22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18" y="28"/>
                  </a:lnTo>
                  <a:lnTo>
                    <a:pt x="117" y="29"/>
                  </a:lnTo>
                  <a:lnTo>
                    <a:pt x="116" y="32"/>
                  </a:lnTo>
                  <a:lnTo>
                    <a:pt x="116" y="34"/>
                  </a:lnTo>
                  <a:lnTo>
                    <a:pt x="118" y="33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24" y="30"/>
                  </a:lnTo>
                  <a:lnTo>
                    <a:pt x="125" y="33"/>
                  </a:lnTo>
                  <a:lnTo>
                    <a:pt x="126" y="35"/>
                  </a:lnTo>
                  <a:lnTo>
                    <a:pt x="127" y="36"/>
                  </a:lnTo>
                  <a:lnTo>
                    <a:pt x="128" y="38"/>
                  </a:lnTo>
                  <a:lnTo>
                    <a:pt x="121" y="43"/>
                  </a:lnTo>
                  <a:lnTo>
                    <a:pt x="117" y="45"/>
                  </a:lnTo>
                  <a:lnTo>
                    <a:pt x="116" y="48"/>
                  </a:lnTo>
                  <a:lnTo>
                    <a:pt x="116" y="49"/>
                  </a:lnTo>
                  <a:lnTo>
                    <a:pt x="119" y="49"/>
                  </a:lnTo>
                  <a:lnTo>
                    <a:pt x="123" y="48"/>
                  </a:lnTo>
                  <a:lnTo>
                    <a:pt x="127" y="45"/>
                  </a:lnTo>
                  <a:lnTo>
                    <a:pt x="132" y="44"/>
                  </a:lnTo>
                  <a:lnTo>
                    <a:pt x="133" y="45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34" y="50"/>
                  </a:lnTo>
                  <a:lnTo>
                    <a:pt x="131" y="53"/>
                  </a:lnTo>
                  <a:lnTo>
                    <a:pt x="127" y="56"/>
                  </a:lnTo>
                  <a:lnTo>
                    <a:pt x="123" y="59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0" y="66"/>
                  </a:lnTo>
                  <a:lnTo>
                    <a:pt x="125" y="64"/>
                  </a:lnTo>
                  <a:lnTo>
                    <a:pt x="131" y="62"/>
                  </a:lnTo>
                  <a:lnTo>
                    <a:pt x="135" y="60"/>
                  </a:lnTo>
                  <a:lnTo>
                    <a:pt x="140" y="58"/>
                  </a:lnTo>
                  <a:lnTo>
                    <a:pt x="140" y="59"/>
                  </a:lnTo>
                  <a:lnTo>
                    <a:pt x="141" y="59"/>
                  </a:lnTo>
                  <a:lnTo>
                    <a:pt x="141" y="60"/>
                  </a:lnTo>
                  <a:lnTo>
                    <a:pt x="142" y="62"/>
                  </a:lnTo>
                  <a:lnTo>
                    <a:pt x="138" y="67"/>
                  </a:lnTo>
                  <a:lnTo>
                    <a:pt x="133" y="72"/>
                  </a:lnTo>
                  <a:lnTo>
                    <a:pt x="127" y="75"/>
                  </a:lnTo>
                  <a:lnTo>
                    <a:pt x="123" y="79"/>
                  </a:lnTo>
                  <a:lnTo>
                    <a:pt x="121" y="80"/>
                  </a:lnTo>
                  <a:lnTo>
                    <a:pt x="123" y="80"/>
                  </a:lnTo>
                  <a:lnTo>
                    <a:pt x="124" y="81"/>
                  </a:lnTo>
                  <a:lnTo>
                    <a:pt x="129" y="79"/>
                  </a:lnTo>
                  <a:lnTo>
                    <a:pt x="134" y="75"/>
                  </a:lnTo>
                  <a:lnTo>
                    <a:pt x="140" y="73"/>
                  </a:lnTo>
                  <a:lnTo>
                    <a:pt x="144" y="71"/>
                  </a:lnTo>
                  <a:lnTo>
                    <a:pt x="147" y="80"/>
                  </a:lnTo>
                  <a:lnTo>
                    <a:pt x="143" y="87"/>
                  </a:lnTo>
                  <a:lnTo>
                    <a:pt x="138" y="91"/>
                  </a:lnTo>
                  <a:lnTo>
                    <a:pt x="128" y="96"/>
                  </a:lnTo>
                  <a:lnTo>
                    <a:pt x="133" y="95"/>
                  </a:lnTo>
                  <a:lnTo>
                    <a:pt x="139" y="94"/>
                  </a:lnTo>
                  <a:lnTo>
                    <a:pt x="146" y="90"/>
                  </a:lnTo>
                  <a:lnTo>
                    <a:pt x="151" y="88"/>
                  </a:lnTo>
                  <a:lnTo>
                    <a:pt x="153" y="90"/>
                  </a:lnTo>
                  <a:lnTo>
                    <a:pt x="153" y="91"/>
                  </a:lnTo>
                  <a:lnTo>
                    <a:pt x="153" y="94"/>
                  </a:lnTo>
                  <a:lnTo>
                    <a:pt x="154" y="96"/>
                  </a:lnTo>
                  <a:lnTo>
                    <a:pt x="149" y="98"/>
                  </a:lnTo>
                  <a:lnTo>
                    <a:pt x="146" y="101"/>
                  </a:lnTo>
                  <a:lnTo>
                    <a:pt x="141" y="103"/>
                  </a:lnTo>
                  <a:lnTo>
                    <a:pt x="136" y="105"/>
                  </a:lnTo>
                  <a:lnTo>
                    <a:pt x="138" y="106"/>
                  </a:lnTo>
                  <a:lnTo>
                    <a:pt x="139" y="108"/>
                  </a:lnTo>
                  <a:lnTo>
                    <a:pt x="139" y="109"/>
                  </a:lnTo>
                  <a:lnTo>
                    <a:pt x="143" y="106"/>
                  </a:lnTo>
                  <a:lnTo>
                    <a:pt x="147" y="105"/>
                  </a:lnTo>
                  <a:lnTo>
                    <a:pt x="150" y="103"/>
                  </a:lnTo>
                  <a:lnTo>
                    <a:pt x="155" y="102"/>
                  </a:lnTo>
                  <a:lnTo>
                    <a:pt x="156" y="104"/>
                  </a:lnTo>
                  <a:lnTo>
                    <a:pt x="156" y="106"/>
                  </a:lnTo>
                  <a:lnTo>
                    <a:pt x="156" y="110"/>
                  </a:lnTo>
                  <a:lnTo>
                    <a:pt x="157" y="112"/>
                  </a:lnTo>
                  <a:lnTo>
                    <a:pt x="156" y="113"/>
                  </a:lnTo>
                  <a:lnTo>
                    <a:pt x="154" y="116"/>
                  </a:lnTo>
                  <a:lnTo>
                    <a:pt x="153" y="117"/>
                  </a:lnTo>
                  <a:lnTo>
                    <a:pt x="150" y="119"/>
                  </a:lnTo>
                  <a:lnTo>
                    <a:pt x="150" y="120"/>
                  </a:lnTo>
                  <a:lnTo>
                    <a:pt x="150" y="121"/>
                  </a:lnTo>
                  <a:lnTo>
                    <a:pt x="151" y="123"/>
                  </a:lnTo>
                  <a:lnTo>
                    <a:pt x="154" y="121"/>
                  </a:lnTo>
                  <a:lnTo>
                    <a:pt x="155" y="120"/>
                  </a:lnTo>
                  <a:lnTo>
                    <a:pt x="157" y="120"/>
                  </a:lnTo>
                  <a:lnTo>
                    <a:pt x="158" y="119"/>
                  </a:lnTo>
                  <a:lnTo>
                    <a:pt x="159" y="125"/>
                  </a:lnTo>
                  <a:lnTo>
                    <a:pt x="158" y="128"/>
                  </a:lnTo>
                  <a:lnTo>
                    <a:pt x="155" y="131"/>
                  </a:lnTo>
                  <a:lnTo>
                    <a:pt x="150" y="134"/>
                  </a:lnTo>
                  <a:lnTo>
                    <a:pt x="150" y="135"/>
                  </a:lnTo>
                  <a:lnTo>
                    <a:pt x="151" y="135"/>
                  </a:lnTo>
                  <a:lnTo>
                    <a:pt x="151" y="136"/>
                  </a:lnTo>
                  <a:lnTo>
                    <a:pt x="153" y="136"/>
                  </a:lnTo>
                  <a:lnTo>
                    <a:pt x="155" y="135"/>
                  </a:lnTo>
                  <a:lnTo>
                    <a:pt x="158" y="134"/>
                  </a:lnTo>
                  <a:lnTo>
                    <a:pt x="161" y="134"/>
                  </a:lnTo>
                  <a:lnTo>
                    <a:pt x="163" y="133"/>
                  </a:lnTo>
                  <a:lnTo>
                    <a:pt x="163" y="134"/>
                  </a:lnTo>
                  <a:lnTo>
                    <a:pt x="163" y="136"/>
                  </a:lnTo>
                  <a:lnTo>
                    <a:pt x="163" y="138"/>
                  </a:lnTo>
                  <a:lnTo>
                    <a:pt x="164" y="140"/>
                  </a:lnTo>
                  <a:lnTo>
                    <a:pt x="161" y="142"/>
                  </a:lnTo>
                  <a:lnTo>
                    <a:pt x="157" y="144"/>
                  </a:lnTo>
                  <a:lnTo>
                    <a:pt x="154" y="147"/>
                  </a:lnTo>
                  <a:lnTo>
                    <a:pt x="150" y="149"/>
                  </a:lnTo>
                  <a:lnTo>
                    <a:pt x="151" y="150"/>
                  </a:lnTo>
                  <a:lnTo>
                    <a:pt x="151" y="151"/>
                  </a:lnTo>
                  <a:lnTo>
                    <a:pt x="153" y="152"/>
                  </a:lnTo>
                  <a:lnTo>
                    <a:pt x="156" y="150"/>
                  </a:lnTo>
                  <a:lnTo>
                    <a:pt x="159" y="149"/>
                  </a:lnTo>
                  <a:lnTo>
                    <a:pt x="163" y="147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68" y="150"/>
                  </a:lnTo>
                  <a:lnTo>
                    <a:pt x="168" y="152"/>
                  </a:lnTo>
                  <a:lnTo>
                    <a:pt x="169" y="155"/>
                  </a:lnTo>
                  <a:lnTo>
                    <a:pt x="168" y="156"/>
                  </a:lnTo>
                  <a:lnTo>
                    <a:pt x="164" y="158"/>
                  </a:lnTo>
                  <a:lnTo>
                    <a:pt x="157" y="163"/>
                  </a:lnTo>
                  <a:lnTo>
                    <a:pt x="146" y="170"/>
                  </a:lnTo>
                  <a:lnTo>
                    <a:pt x="146" y="171"/>
                  </a:lnTo>
                  <a:lnTo>
                    <a:pt x="146" y="172"/>
                  </a:lnTo>
                  <a:lnTo>
                    <a:pt x="147" y="173"/>
                  </a:lnTo>
                  <a:lnTo>
                    <a:pt x="153" y="171"/>
                  </a:lnTo>
                  <a:lnTo>
                    <a:pt x="158" y="167"/>
                  </a:lnTo>
                  <a:lnTo>
                    <a:pt x="164" y="165"/>
                  </a:lnTo>
                  <a:lnTo>
                    <a:pt x="170" y="163"/>
                  </a:lnTo>
                  <a:lnTo>
                    <a:pt x="170" y="164"/>
                  </a:lnTo>
                  <a:lnTo>
                    <a:pt x="171" y="165"/>
                  </a:lnTo>
                  <a:lnTo>
                    <a:pt x="171" y="166"/>
                  </a:lnTo>
                  <a:lnTo>
                    <a:pt x="171" y="167"/>
                  </a:lnTo>
                  <a:lnTo>
                    <a:pt x="164" y="171"/>
                  </a:lnTo>
                  <a:lnTo>
                    <a:pt x="156" y="174"/>
                  </a:lnTo>
                  <a:lnTo>
                    <a:pt x="148" y="178"/>
                  </a:lnTo>
                  <a:lnTo>
                    <a:pt x="141" y="181"/>
                  </a:lnTo>
                  <a:lnTo>
                    <a:pt x="133" y="185"/>
                  </a:lnTo>
                  <a:lnTo>
                    <a:pt x="126" y="188"/>
                  </a:lnTo>
                  <a:lnTo>
                    <a:pt x="119" y="192"/>
                  </a:lnTo>
                  <a:lnTo>
                    <a:pt x="112" y="194"/>
                  </a:lnTo>
                  <a:lnTo>
                    <a:pt x="112" y="188"/>
                  </a:lnTo>
                  <a:lnTo>
                    <a:pt x="116" y="180"/>
                  </a:lnTo>
                  <a:lnTo>
                    <a:pt x="120" y="171"/>
                  </a:lnTo>
                  <a:lnTo>
                    <a:pt x="127" y="161"/>
                  </a:lnTo>
                  <a:lnTo>
                    <a:pt x="133" y="150"/>
                  </a:lnTo>
                  <a:lnTo>
                    <a:pt x="139" y="140"/>
                  </a:lnTo>
                  <a:lnTo>
                    <a:pt x="140" y="132"/>
                  </a:lnTo>
                  <a:lnTo>
                    <a:pt x="139" y="125"/>
                  </a:lnTo>
                  <a:lnTo>
                    <a:pt x="138" y="125"/>
                  </a:lnTo>
                  <a:lnTo>
                    <a:pt x="136" y="125"/>
                  </a:lnTo>
                  <a:lnTo>
                    <a:pt x="135" y="126"/>
                  </a:lnTo>
                  <a:lnTo>
                    <a:pt x="134" y="126"/>
                  </a:lnTo>
                  <a:lnTo>
                    <a:pt x="131" y="135"/>
                  </a:lnTo>
                  <a:lnTo>
                    <a:pt x="126" y="144"/>
                  </a:lnTo>
                  <a:lnTo>
                    <a:pt x="121" y="154"/>
                  </a:lnTo>
                  <a:lnTo>
                    <a:pt x="117" y="163"/>
                  </a:lnTo>
                  <a:lnTo>
                    <a:pt x="112" y="172"/>
                  </a:lnTo>
                  <a:lnTo>
                    <a:pt x="108" y="181"/>
                  </a:lnTo>
                  <a:lnTo>
                    <a:pt x="103" y="191"/>
                  </a:lnTo>
                  <a:lnTo>
                    <a:pt x="98" y="200"/>
                  </a:lnTo>
                  <a:lnTo>
                    <a:pt x="89" y="203"/>
                  </a:lnTo>
                  <a:lnTo>
                    <a:pt x="80" y="208"/>
                  </a:lnTo>
                  <a:lnTo>
                    <a:pt x="72" y="211"/>
                  </a:lnTo>
                  <a:lnTo>
                    <a:pt x="63" y="216"/>
                  </a:lnTo>
                  <a:lnTo>
                    <a:pt x="55" y="220"/>
                  </a:lnTo>
                  <a:lnTo>
                    <a:pt x="45" y="224"/>
                  </a:lnTo>
                  <a:lnTo>
                    <a:pt x="37" y="229"/>
                  </a:lnTo>
                  <a:lnTo>
                    <a:pt x="29" y="232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2" name="Freeform 56"/>
            <p:cNvSpPr>
              <a:spLocks/>
            </p:cNvSpPr>
            <p:nvPr/>
          </p:nvSpPr>
          <p:spPr bwMode="auto">
            <a:xfrm>
              <a:off x="2447" y="2098"/>
              <a:ext cx="31" cy="62"/>
            </a:xfrm>
            <a:custGeom>
              <a:avLst/>
              <a:gdLst>
                <a:gd name="T0" fmla="*/ 0 w 64"/>
                <a:gd name="T1" fmla="*/ 0 h 126"/>
                <a:gd name="T2" fmla="*/ 0 w 64"/>
                <a:gd name="T3" fmla="*/ 0 h 126"/>
                <a:gd name="T4" fmla="*/ 0 w 64"/>
                <a:gd name="T5" fmla="*/ 0 h 126"/>
                <a:gd name="T6" fmla="*/ 0 w 64"/>
                <a:gd name="T7" fmla="*/ 0 h 126"/>
                <a:gd name="T8" fmla="*/ 0 w 64"/>
                <a:gd name="T9" fmla="*/ 0 h 126"/>
                <a:gd name="T10" fmla="*/ 0 w 64"/>
                <a:gd name="T11" fmla="*/ 0 h 126"/>
                <a:gd name="T12" fmla="*/ 0 w 64"/>
                <a:gd name="T13" fmla="*/ 0 h 126"/>
                <a:gd name="T14" fmla="*/ 0 w 64"/>
                <a:gd name="T15" fmla="*/ 0 h 126"/>
                <a:gd name="T16" fmla="*/ 0 w 64"/>
                <a:gd name="T17" fmla="*/ 0 h 126"/>
                <a:gd name="T18" fmla="*/ 0 w 64"/>
                <a:gd name="T19" fmla="*/ 0 h 126"/>
                <a:gd name="T20" fmla="*/ 0 w 64"/>
                <a:gd name="T21" fmla="*/ 0 h 126"/>
                <a:gd name="T22" fmla="*/ 0 w 64"/>
                <a:gd name="T23" fmla="*/ 0 h 126"/>
                <a:gd name="T24" fmla="*/ 0 w 64"/>
                <a:gd name="T25" fmla="*/ 0 h 126"/>
                <a:gd name="T26" fmla="*/ 0 w 64"/>
                <a:gd name="T27" fmla="*/ 0 h 126"/>
                <a:gd name="T28" fmla="*/ 0 w 64"/>
                <a:gd name="T29" fmla="*/ 0 h 126"/>
                <a:gd name="T30" fmla="*/ 0 w 64"/>
                <a:gd name="T31" fmla="*/ 0 h 126"/>
                <a:gd name="T32" fmla="*/ 0 w 64"/>
                <a:gd name="T33" fmla="*/ 0 h 126"/>
                <a:gd name="T34" fmla="*/ 0 w 64"/>
                <a:gd name="T35" fmla="*/ 0 h 126"/>
                <a:gd name="T36" fmla="*/ 0 w 64"/>
                <a:gd name="T37" fmla="*/ 0 h 126"/>
                <a:gd name="T38" fmla="*/ 0 w 64"/>
                <a:gd name="T39" fmla="*/ 0 h 126"/>
                <a:gd name="T40" fmla="*/ 0 w 64"/>
                <a:gd name="T41" fmla="*/ 0 h 126"/>
                <a:gd name="T42" fmla="*/ 0 w 64"/>
                <a:gd name="T43" fmla="*/ 0 h 126"/>
                <a:gd name="T44" fmla="*/ 0 w 64"/>
                <a:gd name="T45" fmla="*/ 0 h 126"/>
                <a:gd name="T46" fmla="*/ 0 w 64"/>
                <a:gd name="T47" fmla="*/ 0 h 126"/>
                <a:gd name="T48" fmla="*/ 0 w 64"/>
                <a:gd name="T49" fmla="*/ 0 h 126"/>
                <a:gd name="T50" fmla="*/ 0 w 64"/>
                <a:gd name="T51" fmla="*/ 0 h 126"/>
                <a:gd name="T52" fmla="*/ 0 w 64"/>
                <a:gd name="T53" fmla="*/ 0 h 126"/>
                <a:gd name="T54" fmla="*/ 0 w 64"/>
                <a:gd name="T55" fmla="*/ 0 h 126"/>
                <a:gd name="T56" fmla="*/ 0 w 64"/>
                <a:gd name="T57" fmla="*/ 0 h 1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"/>
                <a:gd name="T88" fmla="*/ 0 h 126"/>
                <a:gd name="T89" fmla="*/ 64 w 64"/>
                <a:gd name="T90" fmla="*/ 126 h 1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" h="126">
                  <a:moveTo>
                    <a:pt x="0" y="126"/>
                  </a:moveTo>
                  <a:lnTo>
                    <a:pt x="0" y="117"/>
                  </a:lnTo>
                  <a:lnTo>
                    <a:pt x="4" y="103"/>
                  </a:lnTo>
                  <a:lnTo>
                    <a:pt x="10" y="85"/>
                  </a:lnTo>
                  <a:lnTo>
                    <a:pt x="17" y="67"/>
                  </a:lnTo>
                  <a:lnTo>
                    <a:pt x="25" y="47"/>
                  </a:lnTo>
                  <a:lnTo>
                    <a:pt x="33" y="30"/>
                  </a:lnTo>
                  <a:lnTo>
                    <a:pt x="41" y="16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3" y="4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57" y="14"/>
                  </a:lnTo>
                  <a:lnTo>
                    <a:pt x="50" y="28"/>
                  </a:lnTo>
                  <a:lnTo>
                    <a:pt x="43" y="43"/>
                  </a:lnTo>
                  <a:lnTo>
                    <a:pt x="36" y="57"/>
                  </a:lnTo>
                  <a:lnTo>
                    <a:pt x="34" y="66"/>
                  </a:lnTo>
                  <a:lnTo>
                    <a:pt x="32" y="75"/>
                  </a:lnTo>
                  <a:lnTo>
                    <a:pt x="28" y="84"/>
                  </a:lnTo>
                  <a:lnTo>
                    <a:pt x="26" y="93"/>
                  </a:lnTo>
                  <a:lnTo>
                    <a:pt x="19" y="98"/>
                  </a:lnTo>
                  <a:lnTo>
                    <a:pt x="15" y="102"/>
                  </a:lnTo>
                  <a:lnTo>
                    <a:pt x="14" y="105"/>
                  </a:lnTo>
                  <a:lnTo>
                    <a:pt x="15" y="113"/>
                  </a:lnTo>
                  <a:lnTo>
                    <a:pt x="11" y="118"/>
                  </a:lnTo>
                  <a:lnTo>
                    <a:pt x="7" y="121"/>
                  </a:lnTo>
                  <a:lnTo>
                    <a:pt x="5" y="12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3" name="Freeform 57"/>
            <p:cNvSpPr>
              <a:spLocks/>
            </p:cNvSpPr>
            <p:nvPr/>
          </p:nvSpPr>
          <p:spPr bwMode="auto">
            <a:xfrm>
              <a:off x="2559" y="1976"/>
              <a:ext cx="47" cy="70"/>
            </a:xfrm>
            <a:custGeom>
              <a:avLst/>
              <a:gdLst>
                <a:gd name="T0" fmla="*/ 0 w 95"/>
                <a:gd name="T1" fmla="*/ 0 h 142"/>
                <a:gd name="T2" fmla="*/ 0 w 95"/>
                <a:gd name="T3" fmla="*/ 0 h 142"/>
                <a:gd name="T4" fmla="*/ 0 w 95"/>
                <a:gd name="T5" fmla="*/ 0 h 142"/>
                <a:gd name="T6" fmla="*/ 0 w 95"/>
                <a:gd name="T7" fmla="*/ 0 h 142"/>
                <a:gd name="T8" fmla="*/ 0 w 95"/>
                <a:gd name="T9" fmla="*/ 0 h 142"/>
                <a:gd name="T10" fmla="*/ 0 w 95"/>
                <a:gd name="T11" fmla="*/ 0 h 142"/>
                <a:gd name="T12" fmla="*/ 0 w 95"/>
                <a:gd name="T13" fmla="*/ 0 h 142"/>
                <a:gd name="T14" fmla="*/ 0 w 95"/>
                <a:gd name="T15" fmla="*/ 0 h 142"/>
                <a:gd name="T16" fmla="*/ 0 w 95"/>
                <a:gd name="T17" fmla="*/ 0 h 142"/>
                <a:gd name="T18" fmla="*/ 0 w 95"/>
                <a:gd name="T19" fmla="*/ 0 h 142"/>
                <a:gd name="T20" fmla="*/ 0 w 95"/>
                <a:gd name="T21" fmla="*/ 0 h 142"/>
                <a:gd name="T22" fmla="*/ 0 w 95"/>
                <a:gd name="T23" fmla="*/ 0 h 142"/>
                <a:gd name="T24" fmla="*/ 0 w 95"/>
                <a:gd name="T25" fmla="*/ 0 h 142"/>
                <a:gd name="T26" fmla="*/ 0 w 95"/>
                <a:gd name="T27" fmla="*/ 0 h 142"/>
                <a:gd name="T28" fmla="*/ 0 w 95"/>
                <a:gd name="T29" fmla="*/ 0 h 142"/>
                <a:gd name="T30" fmla="*/ 0 w 95"/>
                <a:gd name="T31" fmla="*/ 0 h 142"/>
                <a:gd name="T32" fmla="*/ 0 w 95"/>
                <a:gd name="T33" fmla="*/ 0 h 142"/>
                <a:gd name="T34" fmla="*/ 0 w 95"/>
                <a:gd name="T35" fmla="*/ 0 h 142"/>
                <a:gd name="T36" fmla="*/ 0 w 95"/>
                <a:gd name="T37" fmla="*/ 0 h 142"/>
                <a:gd name="T38" fmla="*/ 0 w 95"/>
                <a:gd name="T39" fmla="*/ 0 h 142"/>
                <a:gd name="T40" fmla="*/ 0 w 95"/>
                <a:gd name="T41" fmla="*/ 0 h 142"/>
                <a:gd name="T42" fmla="*/ 0 w 95"/>
                <a:gd name="T43" fmla="*/ 0 h 142"/>
                <a:gd name="T44" fmla="*/ 0 w 95"/>
                <a:gd name="T45" fmla="*/ 0 h 142"/>
                <a:gd name="T46" fmla="*/ 0 w 95"/>
                <a:gd name="T47" fmla="*/ 0 h 142"/>
                <a:gd name="T48" fmla="*/ 0 w 95"/>
                <a:gd name="T49" fmla="*/ 0 h 142"/>
                <a:gd name="T50" fmla="*/ 0 w 95"/>
                <a:gd name="T51" fmla="*/ 0 h 142"/>
                <a:gd name="T52" fmla="*/ 0 w 95"/>
                <a:gd name="T53" fmla="*/ 0 h 142"/>
                <a:gd name="T54" fmla="*/ 0 w 95"/>
                <a:gd name="T55" fmla="*/ 0 h 142"/>
                <a:gd name="T56" fmla="*/ 0 w 95"/>
                <a:gd name="T57" fmla="*/ 0 h 142"/>
                <a:gd name="T58" fmla="*/ 0 w 95"/>
                <a:gd name="T59" fmla="*/ 0 h 142"/>
                <a:gd name="T60" fmla="*/ 0 w 95"/>
                <a:gd name="T61" fmla="*/ 0 h 142"/>
                <a:gd name="T62" fmla="*/ 0 w 95"/>
                <a:gd name="T63" fmla="*/ 0 h 142"/>
                <a:gd name="T64" fmla="*/ 0 w 95"/>
                <a:gd name="T65" fmla="*/ 0 h 142"/>
                <a:gd name="T66" fmla="*/ 0 w 95"/>
                <a:gd name="T67" fmla="*/ 0 h 142"/>
                <a:gd name="T68" fmla="*/ 0 w 95"/>
                <a:gd name="T69" fmla="*/ 0 h 142"/>
                <a:gd name="T70" fmla="*/ 0 w 95"/>
                <a:gd name="T71" fmla="*/ 0 h 142"/>
                <a:gd name="T72" fmla="*/ 0 w 95"/>
                <a:gd name="T73" fmla="*/ 0 h 142"/>
                <a:gd name="T74" fmla="*/ 0 w 95"/>
                <a:gd name="T75" fmla="*/ 0 h 142"/>
                <a:gd name="T76" fmla="*/ 0 w 95"/>
                <a:gd name="T77" fmla="*/ 0 h 142"/>
                <a:gd name="T78" fmla="*/ 0 w 95"/>
                <a:gd name="T79" fmla="*/ 0 h 142"/>
                <a:gd name="T80" fmla="*/ 0 w 95"/>
                <a:gd name="T81" fmla="*/ 0 h 142"/>
                <a:gd name="T82" fmla="*/ 0 w 95"/>
                <a:gd name="T83" fmla="*/ 0 h 142"/>
                <a:gd name="T84" fmla="*/ 0 w 95"/>
                <a:gd name="T85" fmla="*/ 0 h 142"/>
                <a:gd name="T86" fmla="*/ 0 w 95"/>
                <a:gd name="T87" fmla="*/ 0 h 142"/>
                <a:gd name="T88" fmla="*/ 0 w 95"/>
                <a:gd name="T89" fmla="*/ 0 h 142"/>
                <a:gd name="T90" fmla="*/ 0 w 95"/>
                <a:gd name="T91" fmla="*/ 0 h 142"/>
                <a:gd name="T92" fmla="*/ 0 w 95"/>
                <a:gd name="T93" fmla="*/ 0 h 142"/>
                <a:gd name="T94" fmla="*/ 0 w 95"/>
                <a:gd name="T95" fmla="*/ 0 h 142"/>
                <a:gd name="T96" fmla="*/ 0 w 95"/>
                <a:gd name="T97" fmla="*/ 0 h 142"/>
                <a:gd name="T98" fmla="*/ 0 w 95"/>
                <a:gd name="T99" fmla="*/ 0 h 142"/>
                <a:gd name="T100" fmla="*/ 0 w 95"/>
                <a:gd name="T101" fmla="*/ 0 h 142"/>
                <a:gd name="T102" fmla="*/ 0 w 95"/>
                <a:gd name="T103" fmla="*/ 0 h 142"/>
                <a:gd name="T104" fmla="*/ 0 w 95"/>
                <a:gd name="T105" fmla="*/ 0 h 142"/>
                <a:gd name="T106" fmla="*/ 0 w 95"/>
                <a:gd name="T107" fmla="*/ 0 h 1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"/>
                <a:gd name="T163" fmla="*/ 0 h 142"/>
                <a:gd name="T164" fmla="*/ 95 w 95"/>
                <a:gd name="T165" fmla="*/ 142 h 1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" h="142">
                  <a:moveTo>
                    <a:pt x="60" y="142"/>
                  </a:moveTo>
                  <a:lnTo>
                    <a:pt x="53" y="137"/>
                  </a:lnTo>
                  <a:lnTo>
                    <a:pt x="50" y="128"/>
                  </a:lnTo>
                  <a:lnTo>
                    <a:pt x="49" y="119"/>
                  </a:lnTo>
                  <a:lnTo>
                    <a:pt x="49" y="112"/>
                  </a:lnTo>
                  <a:lnTo>
                    <a:pt x="54" y="109"/>
                  </a:lnTo>
                  <a:lnTo>
                    <a:pt x="61" y="106"/>
                  </a:lnTo>
                  <a:lnTo>
                    <a:pt x="67" y="103"/>
                  </a:lnTo>
                  <a:lnTo>
                    <a:pt x="74" y="98"/>
                  </a:lnTo>
                  <a:lnTo>
                    <a:pt x="76" y="88"/>
                  </a:lnTo>
                  <a:lnTo>
                    <a:pt x="73" y="82"/>
                  </a:lnTo>
                  <a:lnTo>
                    <a:pt x="67" y="79"/>
                  </a:lnTo>
                  <a:lnTo>
                    <a:pt x="59" y="79"/>
                  </a:lnTo>
                  <a:lnTo>
                    <a:pt x="51" y="81"/>
                  </a:lnTo>
                  <a:lnTo>
                    <a:pt x="42" y="82"/>
                  </a:lnTo>
                  <a:lnTo>
                    <a:pt x="35" y="83"/>
                  </a:lnTo>
                  <a:lnTo>
                    <a:pt x="30" y="83"/>
                  </a:lnTo>
                  <a:lnTo>
                    <a:pt x="29" y="78"/>
                  </a:lnTo>
                  <a:lnTo>
                    <a:pt x="28" y="76"/>
                  </a:lnTo>
                  <a:lnTo>
                    <a:pt x="27" y="74"/>
                  </a:lnTo>
                  <a:lnTo>
                    <a:pt x="25" y="70"/>
                  </a:lnTo>
                  <a:lnTo>
                    <a:pt x="19" y="71"/>
                  </a:lnTo>
                  <a:lnTo>
                    <a:pt x="11" y="73"/>
                  </a:lnTo>
                  <a:lnTo>
                    <a:pt x="5" y="73"/>
                  </a:lnTo>
                  <a:lnTo>
                    <a:pt x="0" y="69"/>
                  </a:lnTo>
                  <a:lnTo>
                    <a:pt x="5" y="60"/>
                  </a:lnTo>
                  <a:lnTo>
                    <a:pt x="8" y="50"/>
                  </a:lnTo>
                  <a:lnTo>
                    <a:pt x="12" y="39"/>
                  </a:lnTo>
                  <a:lnTo>
                    <a:pt x="16" y="29"/>
                  </a:lnTo>
                  <a:lnTo>
                    <a:pt x="22" y="20"/>
                  </a:lnTo>
                  <a:lnTo>
                    <a:pt x="29" y="12"/>
                  </a:lnTo>
                  <a:lnTo>
                    <a:pt x="37" y="5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52" y="7"/>
                  </a:lnTo>
                  <a:lnTo>
                    <a:pt x="54" y="10"/>
                  </a:lnTo>
                  <a:lnTo>
                    <a:pt x="57" y="14"/>
                  </a:lnTo>
                  <a:lnTo>
                    <a:pt x="60" y="14"/>
                  </a:lnTo>
                  <a:lnTo>
                    <a:pt x="66" y="13"/>
                  </a:lnTo>
                  <a:lnTo>
                    <a:pt x="70" y="13"/>
                  </a:lnTo>
                  <a:lnTo>
                    <a:pt x="75" y="13"/>
                  </a:lnTo>
                  <a:lnTo>
                    <a:pt x="80" y="21"/>
                  </a:lnTo>
                  <a:lnTo>
                    <a:pt x="85" y="28"/>
                  </a:lnTo>
                  <a:lnTo>
                    <a:pt x="90" y="35"/>
                  </a:lnTo>
                  <a:lnTo>
                    <a:pt x="95" y="44"/>
                  </a:lnTo>
                  <a:lnTo>
                    <a:pt x="93" y="45"/>
                  </a:lnTo>
                  <a:lnTo>
                    <a:pt x="92" y="46"/>
                  </a:lnTo>
                  <a:lnTo>
                    <a:pt x="91" y="47"/>
                  </a:lnTo>
                  <a:lnTo>
                    <a:pt x="92" y="54"/>
                  </a:lnTo>
                  <a:lnTo>
                    <a:pt x="91" y="58"/>
                  </a:lnTo>
                  <a:lnTo>
                    <a:pt x="87" y="60"/>
                  </a:lnTo>
                  <a:lnTo>
                    <a:pt x="83" y="63"/>
                  </a:lnTo>
                  <a:lnTo>
                    <a:pt x="84" y="65"/>
                  </a:lnTo>
                  <a:lnTo>
                    <a:pt x="85" y="65"/>
                  </a:lnTo>
                  <a:lnTo>
                    <a:pt x="87" y="65"/>
                  </a:lnTo>
                  <a:lnTo>
                    <a:pt x="90" y="63"/>
                  </a:lnTo>
                  <a:lnTo>
                    <a:pt x="90" y="65"/>
                  </a:lnTo>
                  <a:lnTo>
                    <a:pt x="90" y="66"/>
                  </a:lnTo>
                  <a:lnTo>
                    <a:pt x="90" y="67"/>
                  </a:lnTo>
                  <a:lnTo>
                    <a:pt x="90" y="68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7" y="70"/>
                  </a:lnTo>
                  <a:lnTo>
                    <a:pt x="85" y="71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8" y="76"/>
                  </a:lnTo>
                  <a:lnTo>
                    <a:pt x="88" y="78"/>
                  </a:lnTo>
                  <a:lnTo>
                    <a:pt x="85" y="81"/>
                  </a:lnTo>
                  <a:lnTo>
                    <a:pt x="84" y="83"/>
                  </a:lnTo>
                  <a:lnTo>
                    <a:pt x="83" y="84"/>
                  </a:lnTo>
                  <a:lnTo>
                    <a:pt x="83" y="85"/>
                  </a:lnTo>
                  <a:lnTo>
                    <a:pt x="84" y="85"/>
                  </a:lnTo>
                  <a:lnTo>
                    <a:pt x="85" y="86"/>
                  </a:lnTo>
                  <a:lnTo>
                    <a:pt x="87" y="88"/>
                  </a:lnTo>
                  <a:lnTo>
                    <a:pt x="87" y="90"/>
                  </a:lnTo>
                  <a:lnTo>
                    <a:pt x="85" y="92"/>
                  </a:lnTo>
                  <a:lnTo>
                    <a:pt x="84" y="94"/>
                  </a:lnTo>
                  <a:lnTo>
                    <a:pt x="82" y="97"/>
                  </a:lnTo>
                  <a:lnTo>
                    <a:pt x="83" y="101"/>
                  </a:lnTo>
                  <a:lnTo>
                    <a:pt x="83" y="105"/>
                  </a:lnTo>
                  <a:lnTo>
                    <a:pt x="81" y="108"/>
                  </a:lnTo>
                  <a:lnTo>
                    <a:pt x="77" y="111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7" y="114"/>
                  </a:lnTo>
                  <a:lnTo>
                    <a:pt x="77" y="115"/>
                  </a:lnTo>
                  <a:lnTo>
                    <a:pt x="80" y="114"/>
                  </a:lnTo>
                  <a:lnTo>
                    <a:pt x="81" y="114"/>
                  </a:lnTo>
                  <a:lnTo>
                    <a:pt x="82" y="115"/>
                  </a:lnTo>
                  <a:lnTo>
                    <a:pt x="81" y="119"/>
                  </a:lnTo>
                  <a:lnTo>
                    <a:pt x="80" y="121"/>
                  </a:lnTo>
                  <a:lnTo>
                    <a:pt x="76" y="123"/>
                  </a:lnTo>
                  <a:lnTo>
                    <a:pt x="73" y="124"/>
                  </a:lnTo>
                  <a:lnTo>
                    <a:pt x="74" y="126"/>
                  </a:lnTo>
                  <a:lnTo>
                    <a:pt x="74" y="127"/>
                  </a:lnTo>
                  <a:lnTo>
                    <a:pt x="74" y="128"/>
                  </a:lnTo>
                  <a:lnTo>
                    <a:pt x="75" y="129"/>
                  </a:lnTo>
                  <a:lnTo>
                    <a:pt x="76" y="128"/>
                  </a:lnTo>
                  <a:lnTo>
                    <a:pt x="77" y="128"/>
                  </a:lnTo>
                  <a:lnTo>
                    <a:pt x="78" y="128"/>
                  </a:lnTo>
                  <a:lnTo>
                    <a:pt x="80" y="128"/>
                  </a:lnTo>
                  <a:lnTo>
                    <a:pt x="76" y="132"/>
                  </a:lnTo>
                  <a:lnTo>
                    <a:pt x="70" y="136"/>
                  </a:lnTo>
                  <a:lnTo>
                    <a:pt x="65" y="139"/>
                  </a:lnTo>
                  <a:lnTo>
                    <a:pt x="60" y="142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4" name="Freeform 58"/>
            <p:cNvSpPr>
              <a:spLocks/>
            </p:cNvSpPr>
            <p:nvPr/>
          </p:nvSpPr>
          <p:spPr bwMode="auto">
            <a:xfrm>
              <a:off x="2440" y="2022"/>
              <a:ext cx="45" cy="73"/>
            </a:xfrm>
            <a:custGeom>
              <a:avLst/>
              <a:gdLst>
                <a:gd name="T0" fmla="*/ 1 w 89"/>
                <a:gd name="T1" fmla="*/ 0 h 148"/>
                <a:gd name="T2" fmla="*/ 1 w 89"/>
                <a:gd name="T3" fmla="*/ 0 h 148"/>
                <a:gd name="T4" fmla="*/ 1 w 89"/>
                <a:gd name="T5" fmla="*/ 0 h 148"/>
                <a:gd name="T6" fmla="*/ 1 w 89"/>
                <a:gd name="T7" fmla="*/ 0 h 148"/>
                <a:gd name="T8" fmla="*/ 1 w 89"/>
                <a:gd name="T9" fmla="*/ 0 h 148"/>
                <a:gd name="T10" fmla="*/ 1 w 89"/>
                <a:gd name="T11" fmla="*/ 0 h 148"/>
                <a:gd name="T12" fmla="*/ 1 w 89"/>
                <a:gd name="T13" fmla="*/ 0 h 148"/>
                <a:gd name="T14" fmla="*/ 1 w 89"/>
                <a:gd name="T15" fmla="*/ 0 h 148"/>
                <a:gd name="T16" fmla="*/ 1 w 89"/>
                <a:gd name="T17" fmla="*/ 0 h 148"/>
                <a:gd name="T18" fmla="*/ 1 w 89"/>
                <a:gd name="T19" fmla="*/ 0 h 148"/>
                <a:gd name="T20" fmla="*/ 1 w 89"/>
                <a:gd name="T21" fmla="*/ 0 h 148"/>
                <a:gd name="T22" fmla="*/ 1 w 89"/>
                <a:gd name="T23" fmla="*/ 0 h 148"/>
                <a:gd name="T24" fmla="*/ 1 w 89"/>
                <a:gd name="T25" fmla="*/ 0 h 148"/>
                <a:gd name="T26" fmla="*/ 1 w 89"/>
                <a:gd name="T27" fmla="*/ 0 h 148"/>
                <a:gd name="T28" fmla="*/ 1 w 89"/>
                <a:gd name="T29" fmla="*/ 0 h 148"/>
                <a:gd name="T30" fmla="*/ 1 w 89"/>
                <a:gd name="T31" fmla="*/ 0 h 148"/>
                <a:gd name="T32" fmla="*/ 1 w 89"/>
                <a:gd name="T33" fmla="*/ 0 h 148"/>
                <a:gd name="T34" fmla="*/ 1 w 89"/>
                <a:gd name="T35" fmla="*/ 0 h 148"/>
                <a:gd name="T36" fmla="*/ 1 w 89"/>
                <a:gd name="T37" fmla="*/ 0 h 148"/>
                <a:gd name="T38" fmla="*/ 1 w 89"/>
                <a:gd name="T39" fmla="*/ 0 h 148"/>
                <a:gd name="T40" fmla="*/ 1 w 89"/>
                <a:gd name="T41" fmla="*/ 0 h 148"/>
                <a:gd name="T42" fmla="*/ 1 w 89"/>
                <a:gd name="T43" fmla="*/ 0 h 148"/>
                <a:gd name="T44" fmla="*/ 1 w 89"/>
                <a:gd name="T45" fmla="*/ 0 h 148"/>
                <a:gd name="T46" fmla="*/ 1 w 89"/>
                <a:gd name="T47" fmla="*/ 0 h 148"/>
                <a:gd name="T48" fmla="*/ 1 w 89"/>
                <a:gd name="T49" fmla="*/ 0 h 148"/>
                <a:gd name="T50" fmla="*/ 1 w 89"/>
                <a:gd name="T51" fmla="*/ 0 h 148"/>
                <a:gd name="T52" fmla="*/ 1 w 89"/>
                <a:gd name="T53" fmla="*/ 0 h 148"/>
                <a:gd name="T54" fmla="*/ 1 w 89"/>
                <a:gd name="T55" fmla="*/ 0 h 148"/>
                <a:gd name="T56" fmla="*/ 1 w 89"/>
                <a:gd name="T57" fmla="*/ 0 h 148"/>
                <a:gd name="T58" fmla="*/ 1 w 89"/>
                <a:gd name="T59" fmla="*/ 0 h 148"/>
                <a:gd name="T60" fmla="*/ 1 w 89"/>
                <a:gd name="T61" fmla="*/ 0 h 148"/>
                <a:gd name="T62" fmla="*/ 1 w 89"/>
                <a:gd name="T63" fmla="*/ 0 h 148"/>
                <a:gd name="T64" fmla="*/ 1 w 89"/>
                <a:gd name="T65" fmla="*/ 0 h 148"/>
                <a:gd name="T66" fmla="*/ 1 w 89"/>
                <a:gd name="T67" fmla="*/ 0 h 148"/>
                <a:gd name="T68" fmla="*/ 1 w 89"/>
                <a:gd name="T69" fmla="*/ 0 h 148"/>
                <a:gd name="T70" fmla="*/ 1 w 89"/>
                <a:gd name="T71" fmla="*/ 0 h 148"/>
                <a:gd name="T72" fmla="*/ 1 w 89"/>
                <a:gd name="T73" fmla="*/ 0 h 148"/>
                <a:gd name="T74" fmla="*/ 1 w 89"/>
                <a:gd name="T75" fmla="*/ 0 h 148"/>
                <a:gd name="T76" fmla="*/ 1 w 89"/>
                <a:gd name="T77" fmla="*/ 0 h 148"/>
                <a:gd name="T78" fmla="*/ 1 w 89"/>
                <a:gd name="T79" fmla="*/ 0 h 148"/>
                <a:gd name="T80" fmla="*/ 1 w 89"/>
                <a:gd name="T81" fmla="*/ 0 h 148"/>
                <a:gd name="T82" fmla="*/ 1 w 89"/>
                <a:gd name="T83" fmla="*/ 0 h 148"/>
                <a:gd name="T84" fmla="*/ 1 w 89"/>
                <a:gd name="T85" fmla="*/ 0 h 148"/>
                <a:gd name="T86" fmla="*/ 1 w 89"/>
                <a:gd name="T87" fmla="*/ 0 h 148"/>
                <a:gd name="T88" fmla="*/ 1 w 89"/>
                <a:gd name="T89" fmla="*/ 0 h 148"/>
                <a:gd name="T90" fmla="*/ 1 w 89"/>
                <a:gd name="T91" fmla="*/ 0 h 148"/>
                <a:gd name="T92" fmla="*/ 1 w 89"/>
                <a:gd name="T93" fmla="*/ 0 h 148"/>
                <a:gd name="T94" fmla="*/ 1 w 89"/>
                <a:gd name="T95" fmla="*/ 0 h 148"/>
                <a:gd name="T96" fmla="*/ 1 w 89"/>
                <a:gd name="T97" fmla="*/ 0 h 148"/>
                <a:gd name="T98" fmla="*/ 1 w 89"/>
                <a:gd name="T99" fmla="*/ 0 h 148"/>
                <a:gd name="T100" fmla="*/ 1 w 89"/>
                <a:gd name="T101" fmla="*/ 0 h 148"/>
                <a:gd name="T102" fmla="*/ 1 w 89"/>
                <a:gd name="T103" fmla="*/ 0 h 148"/>
                <a:gd name="T104" fmla="*/ 1 w 89"/>
                <a:gd name="T105" fmla="*/ 0 h 148"/>
                <a:gd name="T106" fmla="*/ 1 w 89"/>
                <a:gd name="T107" fmla="*/ 0 h 148"/>
                <a:gd name="T108" fmla="*/ 1 w 89"/>
                <a:gd name="T109" fmla="*/ 0 h 148"/>
                <a:gd name="T110" fmla="*/ 1 w 89"/>
                <a:gd name="T111" fmla="*/ 0 h 1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48"/>
                <a:gd name="T170" fmla="*/ 89 w 89"/>
                <a:gd name="T171" fmla="*/ 148 h 1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48">
                  <a:moveTo>
                    <a:pt x="64" y="148"/>
                  </a:moveTo>
                  <a:lnTo>
                    <a:pt x="60" y="138"/>
                  </a:lnTo>
                  <a:lnTo>
                    <a:pt x="55" y="128"/>
                  </a:lnTo>
                  <a:lnTo>
                    <a:pt x="50" y="118"/>
                  </a:lnTo>
                  <a:lnTo>
                    <a:pt x="46" y="107"/>
                  </a:lnTo>
                  <a:lnTo>
                    <a:pt x="49" y="104"/>
                  </a:lnTo>
                  <a:lnTo>
                    <a:pt x="55" y="102"/>
                  </a:lnTo>
                  <a:lnTo>
                    <a:pt x="61" y="99"/>
                  </a:lnTo>
                  <a:lnTo>
                    <a:pt x="66" y="97"/>
                  </a:lnTo>
                  <a:lnTo>
                    <a:pt x="71" y="95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72" y="77"/>
                  </a:lnTo>
                  <a:lnTo>
                    <a:pt x="65" y="74"/>
                  </a:lnTo>
                  <a:lnTo>
                    <a:pt x="60" y="72"/>
                  </a:lnTo>
                  <a:lnTo>
                    <a:pt x="54" y="70"/>
                  </a:lnTo>
                  <a:lnTo>
                    <a:pt x="48" y="69"/>
                  </a:lnTo>
                  <a:lnTo>
                    <a:pt x="42" y="70"/>
                  </a:lnTo>
                  <a:lnTo>
                    <a:pt x="36" y="70"/>
                  </a:lnTo>
                  <a:lnTo>
                    <a:pt x="31" y="72"/>
                  </a:lnTo>
                  <a:lnTo>
                    <a:pt x="25" y="72"/>
                  </a:lnTo>
                  <a:lnTo>
                    <a:pt x="24" y="68"/>
                  </a:lnTo>
                  <a:lnTo>
                    <a:pt x="23" y="65"/>
                  </a:lnTo>
                  <a:lnTo>
                    <a:pt x="21" y="61"/>
                  </a:lnTo>
                  <a:lnTo>
                    <a:pt x="20" y="58"/>
                  </a:lnTo>
                  <a:lnTo>
                    <a:pt x="16" y="58"/>
                  </a:lnTo>
                  <a:lnTo>
                    <a:pt x="11" y="59"/>
                  </a:lnTo>
                  <a:lnTo>
                    <a:pt x="7" y="59"/>
                  </a:lnTo>
                  <a:lnTo>
                    <a:pt x="2" y="60"/>
                  </a:lnTo>
                  <a:lnTo>
                    <a:pt x="1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" y="43"/>
                  </a:lnTo>
                  <a:lnTo>
                    <a:pt x="13" y="27"/>
                  </a:lnTo>
                  <a:lnTo>
                    <a:pt x="23" y="11"/>
                  </a:lnTo>
                  <a:lnTo>
                    <a:pt x="33" y="0"/>
                  </a:lnTo>
                  <a:lnTo>
                    <a:pt x="41" y="4"/>
                  </a:lnTo>
                  <a:lnTo>
                    <a:pt x="48" y="8"/>
                  </a:lnTo>
                  <a:lnTo>
                    <a:pt x="53" y="15"/>
                  </a:lnTo>
                  <a:lnTo>
                    <a:pt x="57" y="25"/>
                  </a:lnTo>
                  <a:lnTo>
                    <a:pt x="57" y="34"/>
                  </a:lnTo>
                  <a:lnTo>
                    <a:pt x="58" y="38"/>
                  </a:lnTo>
                  <a:lnTo>
                    <a:pt x="62" y="42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6" y="46"/>
                  </a:lnTo>
                  <a:lnTo>
                    <a:pt x="83" y="31"/>
                  </a:lnTo>
                  <a:lnTo>
                    <a:pt x="88" y="32"/>
                  </a:lnTo>
                  <a:lnTo>
                    <a:pt x="89" y="43"/>
                  </a:lnTo>
                  <a:lnTo>
                    <a:pt x="80" y="55"/>
                  </a:lnTo>
                  <a:lnTo>
                    <a:pt x="79" y="57"/>
                  </a:lnTo>
                  <a:lnTo>
                    <a:pt x="79" y="58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3" y="60"/>
                  </a:lnTo>
                  <a:lnTo>
                    <a:pt x="86" y="59"/>
                  </a:lnTo>
                  <a:lnTo>
                    <a:pt x="86" y="60"/>
                  </a:lnTo>
                  <a:lnTo>
                    <a:pt x="85" y="61"/>
                  </a:lnTo>
                  <a:lnTo>
                    <a:pt x="84" y="64"/>
                  </a:lnTo>
                  <a:lnTo>
                    <a:pt x="80" y="67"/>
                  </a:lnTo>
                  <a:lnTo>
                    <a:pt x="80" y="68"/>
                  </a:lnTo>
                  <a:lnTo>
                    <a:pt x="80" y="69"/>
                  </a:lnTo>
                  <a:lnTo>
                    <a:pt x="80" y="70"/>
                  </a:lnTo>
                  <a:lnTo>
                    <a:pt x="80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7" y="68"/>
                  </a:lnTo>
                  <a:lnTo>
                    <a:pt x="87" y="74"/>
                  </a:lnTo>
                  <a:lnTo>
                    <a:pt x="86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85" y="92"/>
                  </a:lnTo>
                  <a:lnTo>
                    <a:pt x="86" y="95"/>
                  </a:lnTo>
                  <a:lnTo>
                    <a:pt x="85" y="98"/>
                  </a:lnTo>
                  <a:lnTo>
                    <a:pt x="78" y="103"/>
                  </a:lnTo>
                  <a:lnTo>
                    <a:pt x="79" y="104"/>
                  </a:lnTo>
                  <a:lnTo>
                    <a:pt x="79" y="105"/>
                  </a:lnTo>
                  <a:lnTo>
                    <a:pt x="79" y="106"/>
                  </a:lnTo>
                  <a:lnTo>
                    <a:pt x="80" y="107"/>
                  </a:lnTo>
                  <a:lnTo>
                    <a:pt x="83" y="107"/>
                  </a:lnTo>
                  <a:lnTo>
                    <a:pt x="84" y="106"/>
                  </a:lnTo>
                  <a:lnTo>
                    <a:pt x="86" y="106"/>
                  </a:lnTo>
                  <a:lnTo>
                    <a:pt x="87" y="105"/>
                  </a:lnTo>
                  <a:lnTo>
                    <a:pt x="86" y="111"/>
                  </a:lnTo>
                  <a:lnTo>
                    <a:pt x="85" y="114"/>
                  </a:lnTo>
                  <a:lnTo>
                    <a:pt x="81" y="116"/>
                  </a:lnTo>
                  <a:lnTo>
                    <a:pt x="78" y="120"/>
                  </a:lnTo>
                  <a:lnTo>
                    <a:pt x="80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6" y="120"/>
                  </a:lnTo>
                  <a:lnTo>
                    <a:pt x="86" y="121"/>
                  </a:lnTo>
                  <a:lnTo>
                    <a:pt x="86" y="122"/>
                  </a:lnTo>
                  <a:lnTo>
                    <a:pt x="86" y="123"/>
                  </a:lnTo>
                  <a:lnTo>
                    <a:pt x="87" y="125"/>
                  </a:lnTo>
                  <a:lnTo>
                    <a:pt x="86" y="126"/>
                  </a:lnTo>
                  <a:lnTo>
                    <a:pt x="86" y="127"/>
                  </a:lnTo>
                  <a:lnTo>
                    <a:pt x="85" y="128"/>
                  </a:lnTo>
                  <a:lnTo>
                    <a:pt x="84" y="129"/>
                  </a:lnTo>
                  <a:lnTo>
                    <a:pt x="85" y="130"/>
                  </a:lnTo>
                  <a:lnTo>
                    <a:pt x="86" y="133"/>
                  </a:lnTo>
                  <a:lnTo>
                    <a:pt x="86" y="134"/>
                  </a:lnTo>
                  <a:lnTo>
                    <a:pt x="87" y="136"/>
                  </a:lnTo>
                  <a:lnTo>
                    <a:pt x="81" y="138"/>
                  </a:lnTo>
                  <a:lnTo>
                    <a:pt x="76" y="142"/>
                  </a:lnTo>
                  <a:lnTo>
                    <a:pt x="70" y="145"/>
                  </a:lnTo>
                  <a:lnTo>
                    <a:pt x="64" y="148"/>
                  </a:lnTo>
                  <a:close/>
                </a:path>
              </a:pathLst>
            </a:custGeom>
            <a:solidFill>
              <a:srgbClr val="CC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5" name="Freeform 59"/>
            <p:cNvSpPr>
              <a:spLocks/>
            </p:cNvSpPr>
            <p:nvPr/>
          </p:nvSpPr>
          <p:spPr bwMode="auto">
            <a:xfrm>
              <a:off x="2575" y="1945"/>
              <a:ext cx="98" cy="49"/>
            </a:xfrm>
            <a:custGeom>
              <a:avLst/>
              <a:gdLst>
                <a:gd name="T0" fmla="*/ 1 w 196"/>
                <a:gd name="T1" fmla="*/ 1 h 98"/>
                <a:gd name="T2" fmla="*/ 1 w 196"/>
                <a:gd name="T3" fmla="*/ 1 h 98"/>
                <a:gd name="T4" fmla="*/ 1 w 196"/>
                <a:gd name="T5" fmla="*/ 1 h 98"/>
                <a:gd name="T6" fmla="*/ 1 w 196"/>
                <a:gd name="T7" fmla="*/ 1 h 98"/>
                <a:gd name="T8" fmla="*/ 1 w 196"/>
                <a:gd name="T9" fmla="*/ 1 h 98"/>
                <a:gd name="T10" fmla="*/ 1 w 196"/>
                <a:gd name="T11" fmla="*/ 1 h 98"/>
                <a:gd name="T12" fmla="*/ 1 w 196"/>
                <a:gd name="T13" fmla="*/ 1 h 98"/>
                <a:gd name="T14" fmla="*/ 1 w 196"/>
                <a:gd name="T15" fmla="*/ 1 h 98"/>
                <a:gd name="T16" fmla="*/ 1 w 196"/>
                <a:gd name="T17" fmla="*/ 1 h 98"/>
                <a:gd name="T18" fmla="*/ 1 w 196"/>
                <a:gd name="T19" fmla="*/ 1 h 98"/>
                <a:gd name="T20" fmla="*/ 0 w 196"/>
                <a:gd name="T21" fmla="*/ 1 h 98"/>
                <a:gd name="T22" fmla="*/ 1 w 196"/>
                <a:gd name="T23" fmla="*/ 1 h 98"/>
                <a:gd name="T24" fmla="*/ 1 w 196"/>
                <a:gd name="T25" fmla="*/ 1 h 98"/>
                <a:gd name="T26" fmla="*/ 1 w 196"/>
                <a:gd name="T27" fmla="*/ 1 h 98"/>
                <a:gd name="T28" fmla="*/ 1 w 196"/>
                <a:gd name="T29" fmla="*/ 1 h 98"/>
                <a:gd name="T30" fmla="*/ 1 w 196"/>
                <a:gd name="T31" fmla="*/ 1 h 98"/>
                <a:gd name="T32" fmla="*/ 1 w 196"/>
                <a:gd name="T33" fmla="*/ 1 h 98"/>
                <a:gd name="T34" fmla="*/ 1 w 196"/>
                <a:gd name="T35" fmla="*/ 1 h 98"/>
                <a:gd name="T36" fmla="*/ 1 w 196"/>
                <a:gd name="T37" fmla="*/ 1 h 98"/>
                <a:gd name="T38" fmla="*/ 1 w 196"/>
                <a:gd name="T39" fmla="*/ 1 h 98"/>
                <a:gd name="T40" fmla="*/ 1 w 196"/>
                <a:gd name="T41" fmla="*/ 1 h 98"/>
                <a:gd name="T42" fmla="*/ 1 w 196"/>
                <a:gd name="T43" fmla="*/ 0 h 98"/>
                <a:gd name="T44" fmla="*/ 1 w 196"/>
                <a:gd name="T45" fmla="*/ 1 h 98"/>
                <a:gd name="T46" fmla="*/ 1 w 196"/>
                <a:gd name="T47" fmla="*/ 1 h 98"/>
                <a:gd name="T48" fmla="*/ 1 w 196"/>
                <a:gd name="T49" fmla="*/ 1 h 98"/>
                <a:gd name="T50" fmla="*/ 1 w 196"/>
                <a:gd name="T51" fmla="*/ 1 h 98"/>
                <a:gd name="T52" fmla="*/ 1 w 196"/>
                <a:gd name="T53" fmla="*/ 1 h 98"/>
                <a:gd name="T54" fmla="*/ 1 w 196"/>
                <a:gd name="T55" fmla="*/ 1 h 98"/>
                <a:gd name="T56" fmla="*/ 1 w 196"/>
                <a:gd name="T57" fmla="*/ 1 h 98"/>
                <a:gd name="T58" fmla="*/ 1 w 196"/>
                <a:gd name="T59" fmla="*/ 1 h 98"/>
                <a:gd name="T60" fmla="*/ 1 w 196"/>
                <a:gd name="T61" fmla="*/ 1 h 98"/>
                <a:gd name="T62" fmla="*/ 1 w 196"/>
                <a:gd name="T63" fmla="*/ 1 h 98"/>
                <a:gd name="T64" fmla="*/ 1 w 196"/>
                <a:gd name="T65" fmla="*/ 1 h 98"/>
                <a:gd name="T66" fmla="*/ 1 w 196"/>
                <a:gd name="T67" fmla="*/ 1 h 98"/>
                <a:gd name="T68" fmla="*/ 1 w 196"/>
                <a:gd name="T69" fmla="*/ 1 h 98"/>
                <a:gd name="T70" fmla="*/ 1 w 196"/>
                <a:gd name="T71" fmla="*/ 1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6"/>
                <a:gd name="T109" fmla="*/ 0 h 98"/>
                <a:gd name="T110" fmla="*/ 196 w 196"/>
                <a:gd name="T111" fmla="*/ 98 h 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6" h="98">
                  <a:moveTo>
                    <a:pt x="110" y="86"/>
                  </a:moveTo>
                  <a:lnTo>
                    <a:pt x="105" y="83"/>
                  </a:lnTo>
                  <a:lnTo>
                    <a:pt x="102" y="81"/>
                  </a:lnTo>
                  <a:lnTo>
                    <a:pt x="98" y="78"/>
                  </a:lnTo>
                  <a:lnTo>
                    <a:pt x="96" y="77"/>
                  </a:lnTo>
                  <a:lnTo>
                    <a:pt x="91" y="81"/>
                  </a:lnTo>
                  <a:lnTo>
                    <a:pt x="87" y="83"/>
                  </a:lnTo>
                  <a:lnTo>
                    <a:pt x="80" y="89"/>
                  </a:lnTo>
                  <a:lnTo>
                    <a:pt x="70" y="98"/>
                  </a:lnTo>
                  <a:lnTo>
                    <a:pt x="64" y="89"/>
                  </a:lnTo>
                  <a:lnTo>
                    <a:pt x="58" y="82"/>
                  </a:lnTo>
                  <a:lnTo>
                    <a:pt x="53" y="76"/>
                  </a:lnTo>
                  <a:lnTo>
                    <a:pt x="49" y="67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32" y="68"/>
                  </a:lnTo>
                  <a:lnTo>
                    <a:pt x="28" y="68"/>
                  </a:lnTo>
                  <a:lnTo>
                    <a:pt x="20" y="58"/>
                  </a:lnTo>
                  <a:lnTo>
                    <a:pt x="14" y="54"/>
                  </a:lnTo>
                  <a:lnTo>
                    <a:pt x="10" y="55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3" y="43"/>
                  </a:lnTo>
                  <a:lnTo>
                    <a:pt x="8" y="36"/>
                  </a:lnTo>
                  <a:lnTo>
                    <a:pt x="17" y="29"/>
                  </a:lnTo>
                  <a:lnTo>
                    <a:pt x="26" y="23"/>
                  </a:lnTo>
                  <a:lnTo>
                    <a:pt x="35" y="17"/>
                  </a:lnTo>
                  <a:lnTo>
                    <a:pt x="44" y="14"/>
                  </a:lnTo>
                  <a:lnTo>
                    <a:pt x="52" y="11"/>
                  </a:lnTo>
                  <a:lnTo>
                    <a:pt x="60" y="14"/>
                  </a:lnTo>
                  <a:lnTo>
                    <a:pt x="66" y="15"/>
                  </a:lnTo>
                  <a:lnTo>
                    <a:pt x="72" y="16"/>
                  </a:lnTo>
                  <a:lnTo>
                    <a:pt x="76" y="17"/>
                  </a:lnTo>
                  <a:lnTo>
                    <a:pt x="80" y="17"/>
                  </a:lnTo>
                  <a:lnTo>
                    <a:pt x="85" y="15"/>
                  </a:lnTo>
                  <a:lnTo>
                    <a:pt x="90" y="13"/>
                  </a:lnTo>
                  <a:lnTo>
                    <a:pt x="97" y="8"/>
                  </a:lnTo>
                  <a:lnTo>
                    <a:pt x="102" y="6"/>
                  </a:lnTo>
                  <a:lnTo>
                    <a:pt x="106" y="5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8" y="1"/>
                  </a:lnTo>
                  <a:lnTo>
                    <a:pt x="121" y="0"/>
                  </a:lnTo>
                  <a:lnTo>
                    <a:pt x="126" y="0"/>
                  </a:lnTo>
                  <a:lnTo>
                    <a:pt x="132" y="1"/>
                  </a:lnTo>
                  <a:lnTo>
                    <a:pt x="140" y="7"/>
                  </a:lnTo>
                  <a:lnTo>
                    <a:pt x="147" y="9"/>
                  </a:lnTo>
                  <a:lnTo>
                    <a:pt x="154" y="10"/>
                  </a:lnTo>
                  <a:lnTo>
                    <a:pt x="162" y="10"/>
                  </a:lnTo>
                  <a:lnTo>
                    <a:pt x="169" y="9"/>
                  </a:lnTo>
                  <a:lnTo>
                    <a:pt x="177" y="7"/>
                  </a:lnTo>
                  <a:lnTo>
                    <a:pt x="185" y="5"/>
                  </a:lnTo>
                  <a:lnTo>
                    <a:pt x="194" y="1"/>
                  </a:lnTo>
                  <a:lnTo>
                    <a:pt x="194" y="2"/>
                  </a:lnTo>
                  <a:lnTo>
                    <a:pt x="195" y="2"/>
                  </a:lnTo>
                  <a:lnTo>
                    <a:pt x="195" y="3"/>
                  </a:lnTo>
                  <a:lnTo>
                    <a:pt x="196" y="3"/>
                  </a:lnTo>
                  <a:lnTo>
                    <a:pt x="189" y="16"/>
                  </a:lnTo>
                  <a:lnTo>
                    <a:pt x="181" y="31"/>
                  </a:lnTo>
                  <a:lnTo>
                    <a:pt x="173" y="43"/>
                  </a:lnTo>
                  <a:lnTo>
                    <a:pt x="163" y="52"/>
                  </a:lnTo>
                  <a:lnTo>
                    <a:pt x="155" y="51"/>
                  </a:lnTo>
                  <a:lnTo>
                    <a:pt x="149" y="51"/>
                  </a:lnTo>
                  <a:lnTo>
                    <a:pt x="143" y="53"/>
                  </a:lnTo>
                  <a:lnTo>
                    <a:pt x="139" y="58"/>
                  </a:lnTo>
                  <a:lnTo>
                    <a:pt x="135" y="62"/>
                  </a:lnTo>
                  <a:lnTo>
                    <a:pt x="131" y="67"/>
                  </a:lnTo>
                  <a:lnTo>
                    <a:pt x="127" y="73"/>
                  </a:lnTo>
                  <a:lnTo>
                    <a:pt x="124" y="77"/>
                  </a:lnTo>
                  <a:lnTo>
                    <a:pt x="120" y="79"/>
                  </a:lnTo>
                  <a:lnTo>
                    <a:pt x="117" y="82"/>
                  </a:lnTo>
                  <a:lnTo>
                    <a:pt x="113" y="84"/>
                  </a:lnTo>
                  <a:lnTo>
                    <a:pt x="110" y="8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6" name="Freeform 60"/>
            <p:cNvSpPr>
              <a:spLocks/>
            </p:cNvSpPr>
            <p:nvPr/>
          </p:nvSpPr>
          <p:spPr bwMode="auto">
            <a:xfrm>
              <a:off x="2459" y="1992"/>
              <a:ext cx="48" cy="49"/>
            </a:xfrm>
            <a:custGeom>
              <a:avLst/>
              <a:gdLst>
                <a:gd name="T0" fmla="*/ 1 w 96"/>
                <a:gd name="T1" fmla="*/ 1 h 97"/>
                <a:gd name="T2" fmla="*/ 1 w 96"/>
                <a:gd name="T3" fmla="*/ 1 h 97"/>
                <a:gd name="T4" fmla="*/ 1 w 96"/>
                <a:gd name="T5" fmla="*/ 1 h 97"/>
                <a:gd name="T6" fmla="*/ 1 w 96"/>
                <a:gd name="T7" fmla="*/ 1 h 97"/>
                <a:gd name="T8" fmla="*/ 1 w 96"/>
                <a:gd name="T9" fmla="*/ 1 h 97"/>
                <a:gd name="T10" fmla="*/ 1 w 96"/>
                <a:gd name="T11" fmla="*/ 1 h 97"/>
                <a:gd name="T12" fmla="*/ 1 w 96"/>
                <a:gd name="T13" fmla="*/ 1 h 97"/>
                <a:gd name="T14" fmla="*/ 1 w 96"/>
                <a:gd name="T15" fmla="*/ 1 h 97"/>
                <a:gd name="T16" fmla="*/ 0 w 96"/>
                <a:gd name="T17" fmla="*/ 1 h 97"/>
                <a:gd name="T18" fmla="*/ 0 w 96"/>
                <a:gd name="T19" fmla="*/ 1 h 97"/>
                <a:gd name="T20" fmla="*/ 1 w 96"/>
                <a:gd name="T21" fmla="*/ 1 h 97"/>
                <a:gd name="T22" fmla="*/ 1 w 96"/>
                <a:gd name="T23" fmla="*/ 1 h 97"/>
                <a:gd name="T24" fmla="*/ 1 w 96"/>
                <a:gd name="T25" fmla="*/ 1 h 97"/>
                <a:gd name="T26" fmla="*/ 1 w 96"/>
                <a:gd name="T27" fmla="*/ 1 h 97"/>
                <a:gd name="T28" fmla="*/ 1 w 96"/>
                <a:gd name="T29" fmla="*/ 1 h 97"/>
                <a:gd name="T30" fmla="*/ 1 w 96"/>
                <a:gd name="T31" fmla="*/ 1 h 97"/>
                <a:gd name="T32" fmla="*/ 1 w 96"/>
                <a:gd name="T33" fmla="*/ 0 h 97"/>
                <a:gd name="T34" fmla="*/ 1 w 96"/>
                <a:gd name="T35" fmla="*/ 1 h 97"/>
                <a:gd name="T36" fmla="*/ 1 w 96"/>
                <a:gd name="T37" fmla="*/ 1 h 97"/>
                <a:gd name="T38" fmla="*/ 1 w 96"/>
                <a:gd name="T39" fmla="*/ 1 h 97"/>
                <a:gd name="T40" fmla="*/ 1 w 96"/>
                <a:gd name="T41" fmla="*/ 1 h 97"/>
                <a:gd name="T42" fmla="*/ 1 w 96"/>
                <a:gd name="T43" fmla="*/ 1 h 97"/>
                <a:gd name="T44" fmla="*/ 1 w 96"/>
                <a:gd name="T45" fmla="*/ 1 h 97"/>
                <a:gd name="T46" fmla="*/ 1 w 96"/>
                <a:gd name="T47" fmla="*/ 1 h 97"/>
                <a:gd name="T48" fmla="*/ 1 w 96"/>
                <a:gd name="T49" fmla="*/ 1 h 97"/>
                <a:gd name="T50" fmla="*/ 1 w 96"/>
                <a:gd name="T51" fmla="*/ 1 h 97"/>
                <a:gd name="T52" fmla="*/ 1 w 96"/>
                <a:gd name="T53" fmla="*/ 1 h 97"/>
                <a:gd name="T54" fmla="*/ 1 w 96"/>
                <a:gd name="T55" fmla="*/ 1 h 97"/>
                <a:gd name="T56" fmla="*/ 1 w 96"/>
                <a:gd name="T57" fmla="*/ 1 h 97"/>
                <a:gd name="T58" fmla="*/ 1 w 96"/>
                <a:gd name="T59" fmla="*/ 1 h 97"/>
                <a:gd name="T60" fmla="*/ 1 w 96"/>
                <a:gd name="T61" fmla="*/ 1 h 97"/>
                <a:gd name="T62" fmla="*/ 1 w 96"/>
                <a:gd name="T63" fmla="*/ 1 h 97"/>
                <a:gd name="T64" fmla="*/ 1 w 96"/>
                <a:gd name="T65" fmla="*/ 1 h 97"/>
                <a:gd name="T66" fmla="*/ 1 w 96"/>
                <a:gd name="T67" fmla="*/ 1 h 97"/>
                <a:gd name="T68" fmla="*/ 1 w 96"/>
                <a:gd name="T69" fmla="*/ 1 h 97"/>
                <a:gd name="T70" fmla="*/ 1 w 96"/>
                <a:gd name="T71" fmla="*/ 1 h 97"/>
                <a:gd name="T72" fmla="*/ 1 w 96"/>
                <a:gd name="T73" fmla="*/ 1 h 97"/>
                <a:gd name="T74" fmla="*/ 1 w 96"/>
                <a:gd name="T75" fmla="*/ 1 h 97"/>
                <a:gd name="T76" fmla="*/ 1 w 96"/>
                <a:gd name="T77" fmla="*/ 1 h 97"/>
                <a:gd name="T78" fmla="*/ 1 w 96"/>
                <a:gd name="T79" fmla="*/ 1 h 97"/>
                <a:gd name="T80" fmla="*/ 1 w 96"/>
                <a:gd name="T81" fmla="*/ 1 h 97"/>
                <a:gd name="T82" fmla="*/ 1 w 96"/>
                <a:gd name="T83" fmla="*/ 1 h 97"/>
                <a:gd name="T84" fmla="*/ 1 w 96"/>
                <a:gd name="T85" fmla="*/ 1 h 97"/>
                <a:gd name="T86" fmla="*/ 1 w 96"/>
                <a:gd name="T87" fmla="*/ 1 h 97"/>
                <a:gd name="T88" fmla="*/ 1 w 96"/>
                <a:gd name="T89" fmla="*/ 1 h 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97"/>
                <a:gd name="T137" fmla="*/ 96 w 96"/>
                <a:gd name="T138" fmla="*/ 97 h 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97">
                  <a:moveTo>
                    <a:pt x="62" y="97"/>
                  </a:moveTo>
                  <a:lnTo>
                    <a:pt x="51" y="82"/>
                  </a:lnTo>
                  <a:lnTo>
                    <a:pt x="43" y="82"/>
                  </a:lnTo>
                  <a:lnTo>
                    <a:pt x="36" y="89"/>
                  </a:lnTo>
                  <a:lnTo>
                    <a:pt x="30" y="97"/>
                  </a:lnTo>
                  <a:lnTo>
                    <a:pt x="26" y="81"/>
                  </a:lnTo>
                  <a:lnTo>
                    <a:pt x="22" y="70"/>
                  </a:lnTo>
                  <a:lnTo>
                    <a:pt x="13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3" y="41"/>
                  </a:lnTo>
                  <a:lnTo>
                    <a:pt x="8" y="33"/>
                  </a:lnTo>
                  <a:lnTo>
                    <a:pt x="13" y="23"/>
                  </a:lnTo>
                  <a:lnTo>
                    <a:pt x="20" y="15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9" y="0"/>
                  </a:lnTo>
                  <a:lnTo>
                    <a:pt x="35" y="11"/>
                  </a:lnTo>
                  <a:lnTo>
                    <a:pt x="33" y="19"/>
                  </a:lnTo>
                  <a:lnTo>
                    <a:pt x="33" y="28"/>
                  </a:lnTo>
                  <a:lnTo>
                    <a:pt x="35" y="38"/>
                  </a:lnTo>
                  <a:lnTo>
                    <a:pt x="42" y="35"/>
                  </a:lnTo>
                  <a:lnTo>
                    <a:pt x="49" y="33"/>
                  </a:lnTo>
                  <a:lnTo>
                    <a:pt x="56" y="28"/>
                  </a:lnTo>
                  <a:lnTo>
                    <a:pt x="63" y="25"/>
                  </a:lnTo>
                  <a:lnTo>
                    <a:pt x="70" y="21"/>
                  </a:lnTo>
                  <a:lnTo>
                    <a:pt x="77" y="17"/>
                  </a:lnTo>
                  <a:lnTo>
                    <a:pt x="85" y="14"/>
                  </a:lnTo>
                  <a:lnTo>
                    <a:pt x="93" y="11"/>
                  </a:lnTo>
                  <a:lnTo>
                    <a:pt x="85" y="21"/>
                  </a:lnTo>
                  <a:lnTo>
                    <a:pt x="76" y="35"/>
                  </a:lnTo>
                  <a:lnTo>
                    <a:pt x="69" y="49"/>
                  </a:lnTo>
                  <a:lnTo>
                    <a:pt x="68" y="60"/>
                  </a:lnTo>
                  <a:lnTo>
                    <a:pt x="73" y="63"/>
                  </a:lnTo>
                  <a:lnTo>
                    <a:pt x="83" y="65"/>
                  </a:lnTo>
                  <a:lnTo>
                    <a:pt x="91" y="68"/>
                  </a:lnTo>
                  <a:lnTo>
                    <a:pt x="96" y="74"/>
                  </a:lnTo>
                  <a:lnTo>
                    <a:pt x="90" y="79"/>
                  </a:lnTo>
                  <a:lnTo>
                    <a:pt x="83" y="83"/>
                  </a:lnTo>
                  <a:lnTo>
                    <a:pt x="78" y="87"/>
                  </a:lnTo>
                  <a:lnTo>
                    <a:pt x="75" y="89"/>
                  </a:lnTo>
                  <a:lnTo>
                    <a:pt x="71" y="91"/>
                  </a:lnTo>
                  <a:lnTo>
                    <a:pt x="68" y="94"/>
                  </a:lnTo>
                  <a:lnTo>
                    <a:pt x="65" y="95"/>
                  </a:lnTo>
                  <a:lnTo>
                    <a:pt x="62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7" name="Freeform 61"/>
            <p:cNvSpPr>
              <a:spLocks/>
            </p:cNvSpPr>
            <p:nvPr/>
          </p:nvSpPr>
          <p:spPr bwMode="auto">
            <a:xfrm>
              <a:off x="2309" y="2444"/>
              <a:ext cx="84" cy="148"/>
            </a:xfrm>
            <a:custGeom>
              <a:avLst/>
              <a:gdLst>
                <a:gd name="T0" fmla="*/ 1 w 167"/>
                <a:gd name="T1" fmla="*/ 1 h 296"/>
                <a:gd name="T2" fmla="*/ 1 w 167"/>
                <a:gd name="T3" fmla="*/ 1 h 296"/>
                <a:gd name="T4" fmla="*/ 1 w 167"/>
                <a:gd name="T5" fmla="*/ 1 h 296"/>
                <a:gd name="T6" fmla="*/ 1 w 167"/>
                <a:gd name="T7" fmla="*/ 1 h 296"/>
                <a:gd name="T8" fmla="*/ 1 w 167"/>
                <a:gd name="T9" fmla="*/ 1 h 296"/>
                <a:gd name="T10" fmla="*/ 1 w 167"/>
                <a:gd name="T11" fmla="*/ 1 h 296"/>
                <a:gd name="T12" fmla="*/ 1 w 167"/>
                <a:gd name="T13" fmla="*/ 1 h 296"/>
                <a:gd name="T14" fmla="*/ 1 w 167"/>
                <a:gd name="T15" fmla="*/ 1 h 296"/>
                <a:gd name="T16" fmla="*/ 1 w 167"/>
                <a:gd name="T17" fmla="*/ 1 h 296"/>
                <a:gd name="T18" fmla="*/ 1 w 167"/>
                <a:gd name="T19" fmla="*/ 1 h 296"/>
                <a:gd name="T20" fmla="*/ 1 w 167"/>
                <a:gd name="T21" fmla="*/ 1 h 296"/>
                <a:gd name="T22" fmla="*/ 1 w 167"/>
                <a:gd name="T23" fmla="*/ 1 h 296"/>
                <a:gd name="T24" fmla="*/ 1 w 167"/>
                <a:gd name="T25" fmla="*/ 1 h 296"/>
                <a:gd name="T26" fmla="*/ 1 w 167"/>
                <a:gd name="T27" fmla="*/ 1 h 296"/>
                <a:gd name="T28" fmla="*/ 1 w 167"/>
                <a:gd name="T29" fmla="*/ 1 h 296"/>
                <a:gd name="T30" fmla="*/ 1 w 167"/>
                <a:gd name="T31" fmla="*/ 1 h 296"/>
                <a:gd name="T32" fmla="*/ 1 w 167"/>
                <a:gd name="T33" fmla="*/ 1 h 296"/>
                <a:gd name="T34" fmla="*/ 1 w 167"/>
                <a:gd name="T35" fmla="*/ 1 h 296"/>
                <a:gd name="T36" fmla="*/ 1 w 167"/>
                <a:gd name="T37" fmla="*/ 1 h 296"/>
                <a:gd name="T38" fmla="*/ 1 w 167"/>
                <a:gd name="T39" fmla="*/ 1 h 296"/>
                <a:gd name="T40" fmla="*/ 1 w 167"/>
                <a:gd name="T41" fmla="*/ 1 h 296"/>
                <a:gd name="T42" fmla="*/ 1 w 167"/>
                <a:gd name="T43" fmla="*/ 1 h 296"/>
                <a:gd name="T44" fmla="*/ 1 w 167"/>
                <a:gd name="T45" fmla="*/ 1 h 296"/>
                <a:gd name="T46" fmla="*/ 1 w 167"/>
                <a:gd name="T47" fmla="*/ 1 h 296"/>
                <a:gd name="T48" fmla="*/ 1 w 167"/>
                <a:gd name="T49" fmla="*/ 1 h 296"/>
                <a:gd name="T50" fmla="*/ 1 w 167"/>
                <a:gd name="T51" fmla="*/ 1 h 296"/>
                <a:gd name="T52" fmla="*/ 1 w 167"/>
                <a:gd name="T53" fmla="*/ 1 h 296"/>
                <a:gd name="T54" fmla="*/ 1 w 167"/>
                <a:gd name="T55" fmla="*/ 1 h 296"/>
                <a:gd name="T56" fmla="*/ 1 w 167"/>
                <a:gd name="T57" fmla="*/ 1 h 296"/>
                <a:gd name="T58" fmla="*/ 1 w 167"/>
                <a:gd name="T59" fmla="*/ 1 h 296"/>
                <a:gd name="T60" fmla="*/ 1 w 167"/>
                <a:gd name="T61" fmla="*/ 1 h 296"/>
                <a:gd name="T62" fmla="*/ 1 w 167"/>
                <a:gd name="T63" fmla="*/ 1 h 296"/>
                <a:gd name="T64" fmla="*/ 1 w 167"/>
                <a:gd name="T65" fmla="*/ 1 h 296"/>
                <a:gd name="T66" fmla="*/ 1 w 167"/>
                <a:gd name="T67" fmla="*/ 1 h 296"/>
                <a:gd name="T68" fmla="*/ 1 w 167"/>
                <a:gd name="T69" fmla="*/ 1 h 296"/>
                <a:gd name="T70" fmla="*/ 1 w 167"/>
                <a:gd name="T71" fmla="*/ 1 h 296"/>
                <a:gd name="T72" fmla="*/ 1 w 167"/>
                <a:gd name="T73" fmla="*/ 1 h 296"/>
                <a:gd name="T74" fmla="*/ 1 w 167"/>
                <a:gd name="T75" fmla="*/ 1 h 296"/>
                <a:gd name="T76" fmla="*/ 1 w 167"/>
                <a:gd name="T77" fmla="*/ 1 h 296"/>
                <a:gd name="T78" fmla="*/ 1 w 167"/>
                <a:gd name="T79" fmla="*/ 1 h 296"/>
                <a:gd name="T80" fmla="*/ 1 w 167"/>
                <a:gd name="T81" fmla="*/ 1 h 296"/>
                <a:gd name="T82" fmla="*/ 1 w 167"/>
                <a:gd name="T83" fmla="*/ 1 h 296"/>
                <a:gd name="T84" fmla="*/ 1 w 167"/>
                <a:gd name="T85" fmla="*/ 1 h 296"/>
                <a:gd name="T86" fmla="*/ 1 w 167"/>
                <a:gd name="T87" fmla="*/ 1 h 296"/>
                <a:gd name="T88" fmla="*/ 0 w 167"/>
                <a:gd name="T89" fmla="*/ 1 h 2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7"/>
                <a:gd name="T136" fmla="*/ 0 h 296"/>
                <a:gd name="T137" fmla="*/ 167 w 167"/>
                <a:gd name="T138" fmla="*/ 296 h 2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7" h="296">
                  <a:moveTo>
                    <a:pt x="0" y="232"/>
                  </a:moveTo>
                  <a:lnTo>
                    <a:pt x="54" y="202"/>
                  </a:lnTo>
                  <a:lnTo>
                    <a:pt x="55" y="211"/>
                  </a:lnTo>
                  <a:lnTo>
                    <a:pt x="56" y="218"/>
                  </a:lnTo>
                  <a:lnTo>
                    <a:pt x="59" y="223"/>
                  </a:lnTo>
                  <a:lnTo>
                    <a:pt x="61" y="227"/>
                  </a:lnTo>
                  <a:lnTo>
                    <a:pt x="67" y="232"/>
                  </a:lnTo>
                  <a:lnTo>
                    <a:pt x="73" y="235"/>
                  </a:lnTo>
                  <a:lnTo>
                    <a:pt x="80" y="235"/>
                  </a:lnTo>
                  <a:lnTo>
                    <a:pt x="86" y="233"/>
                  </a:lnTo>
                  <a:lnTo>
                    <a:pt x="92" y="230"/>
                  </a:lnTo>
                  <a:lnTo>
                    <a:pt x="98" y="226"/>
                  </a:lnTo>
                  <a:lnTo>
                    <a:pt x="101" y="222"/>
                  </a:lnTo>
                  <a:lnTo>
                    <a:pt x="105" y="216"/>
                  </a:lnTo>
                  <a:lnTo>
                    <a:pt x="108" y="210"/>
                  </a:lnTo>
                  <a:lnTo>
                    <a:pt x="111" y="204"/>
                  </a:lnTo>
                  <a:lnTo>
                    <a:pt x="112" y="200"/>
                  </a:lnTo>
                  <a:lnTo>
                    <a:pt x="112" y="194"/>
                  </a:lnTo>
                  <a:lnTo>
                    <a:pt x="112" y="189"/>
                  </a:lnTo>
                  <a:lnTo>
                    <a:pt x="111" y="185"/>
                  </a:lnTo>
                  <a:lnTo>
                    <a:pt x="108" y="181"/>
                  </a:lnTo>
                  <a:lnTo>
                    <a:pt x="106" y="178"/>
                  </a:lnTo>
                  <a:lnTo>
                    <a:pt x="101" y="175"/>
                  </a:lnTo>
                  <a:lnTo>
                    <a:pt x="96" y="174"/>
                  </a:lnTo>
                  <a:lnTo>
                    <a:pt x="88" y="174"/>
                  </a:lnTo>
                  <a:lnTo>
                    <a:pt x="77" y="175"/>
                  </a:lnTo>
                  <a:lnTo>
                    <a:pt x="68" y="177"/>
                  </a:lnTo>
                  <a:lnTo>
                    <a:pt x="60" y="177"/>
                  </a:lnTo>
                  <a:lnTo>
                    <a:pt x="52" y="177"/>
                  </a:lnTo>
                  <a:lnTo>
                    <a:pt x="45" y="177"/>
                  </a:lnTo>
                  <a:lnTo>
                    <a:pt x="38" y="175"/>
                  </a:lnTo>
                  <a:lnTo>
                    <a:pt x="32" y="173"/>
                  </a:lnTo>
                  <a:lnTo>
                    <a:pt x="28" y="171"/>
                  </a:lnTo>
                  <a:lnTo>
                    <a:pt x="23" y="167"/>
                  </a:lnTo>
                  <a:lnTo>
                    <a:pt x="16" y="160"/>
                  </a:lnTo>
                  <a:lnTo>
                    <a:pt x="12" y="150"/>
                  </a:lnTo>
                  <a:lnTo>
                    <a:pt x="8" y="139"/>
                  </a:lnTo>
                  <a:lnTo>
                    <a:pt x="7" y="124"/>
                  </a:lnTo>
                  <a:lnTo>
                    <a:pt x="8" y="113"/>
                  </a:lnTo>
                  <a:lnTo>
                    <a:pt x="9" y="103"/>
                  </a:lnTo>
                  <a:lnTo>
                    <a:pt x="12" y="93"/>
                  </a:lnTo>
                  <a:lnTo>
                    <a:pt x="15" y="81"/>
                  </a:lnTo>
                  <a:lnTo>
                    <a:pt x="20" y="71"/>
                  </a:lnTo>
                  <a:lnTo>
                    <a:pt x="25" y="60"/>
                  </a:lnTo>
                  <a:lnTo>
                    <a:pt x="32" y="50"/>
                  </a:lnTo>
                  <a:lnTo>
                    <a:pt x="40" y="41"/>
                  </a:lnTo>
                  <a:lnTo>
                    <a:pt x="45" y="36"/>
                  </a:lnTo>
                  <a:lnTo>
                    <a:pt x="50" y="33"/>
                  </a:lnTo>
                  <a:lnTo>
                    <a:pt x="54" y="28"/>
                  </a:lnTo>
                  <a:lnTo>
                    <a:pt x="60" y="25"/>
                  </a:lnTo>
                  <a:lnTo>
                    <a:pt x="66" y="21"/>
                  </a:lnTo>
                  <a:lnTo>
                    <a:pt x="71" y="18"/>
                  </a:lnTo>
                  <a:lnTo>
                    <a:pt x="78" y="14"/>
                  </a:lnTo>
                  <a:lnTo>
                    <a:pt x="85" y="11"/>
                  </a:lnTo>
                  <a:lnTo>
                    <a:pt x="94" y="7"/>
                  </a:lnTo>
                  <a:lnTo>
                    <a:pt x="103" y="4"/>
                  </a:lnTo>
                  <a:lnTo>
                    <a:pt x="109" y="2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9" y="2"/>
                  </a:lnTo>
                  <a:lnTo>
                    <a:pt x="135" y="3"/>
                  </a:lnTo>
                  <a:lnTo>
                    <a:pt x="139" y="5"/>
                  </a:lnTo>
                  <a:lnTo>
                    <a:pt x="148" y="12"/>
                  </a:lnTo>
                  <a:lnTo>
                    <a:pt x="154" y="23"/>
                  </a:lnTo>
                  <a:lnTo>
                    <a:pt x="159" y="37"/>
                  </a:lnTo>
                  <a:lnTo>
                    <a:pt x="161" y="56"/>
                  </a:lnTo>
                  <a:lnTo>
                    <a:pt x="107" y="84"/>
                  </a:lnTo>
                  <a:lnTo>
                    <a:pt x="106" y="76"/>
                  </a:lnTo>
                  <a:lnTo>
                    <a:pt x="105" y="69"/>
                  </a:lnTo>
                  <a:lnTo>
                    <a:pt x="103" y="65"/>
                  </a:lnTo>
                  <a:lnTo>
                    <a:pt x="99" y="61"/>
                  </a:lnTo>
                  <a:lnTo>
                    <a:pt x="96" y="60"/>
                  </a:lnTo>
                  <a:lnTo>
                    <a:pt x="91" y="60"/>
                  </a:lnTo>
                  <a:lnTo>
                    <a:pt x="85" y="60"/>
                  </a:lnTo>
                  <a:lnTo>
                    <a:pt x="80" y="63"/>
                  </a:lnTo>
                  <a:lnTo>
                    <a:pt x="75" y="65"/>
                  </a:lnTo>
                  <a:lnTo>
                    <a:pt x="71" y="67"/>
                  </a:lnTo>
                  <a:lnTo>
                    <a:pt x="68" y="71"/>
                  </a:lnTo>
                  <a:lnTo>
                    <a:pt x="65" y="75"/>
                  </a:lnTo>
                  <a:lnTo>
                    <a:pt x="62" y="80"/>
                  </a:lnTo>
                  <a:lnTo>
                    <a:pt x="61" y="83"/>
                  </a:lnTo>
                  <a:lnTo>
                    <a:pt x="60" y="88"/>
                  </a:lnTo>
                  <a:lnTo>
                    <a:pt x="60" y="93"/>
                  </a:lnTo>
                  <a:lnTo>
                    <a:pt x="60" y="95"/>
                  </a:lnTo>
                  <a:lnTo>
                    <a:pt x="61" y="97"/>
                  </a:lnTo>
                  <a:lnTo>
                    <a:pt x="62" y="99"/>
                  </a:lnTo>
                  <a:lnTo>
                    <a:pt x="65" y="102"/>
                  </a:lnTo>
                  <a:lnTo>
                    <a:pt x="67" y="103"/>
                  </a:lnTo>
                  <a:lnTo>
                    <a:pt x="70" y="104"/>
                  </a:lnTo>
                  <a:lnTo>
                    <a:pt x="76" y="104"/>
                  </a:lnTo>
                  <a:lnTo>
                    <a:pt x="83" y="103"/>
                  </a:lnTo>
                  <a:lnTo>
                    <a:pt x="92" y="102"/>
                  </a:lnTo>
                  <a:lnTo>
                    <a:pt x="100" y="101"/>
                  </a:lnTo>
                  <a:lnTo>
                    <a:pt x="108" y="101"/>
                  </a:lnTo>
                  <a:lnTo>
                    <a:pt x="115" y="101"/>
                  </a:lnTo>
                  <a:lnTo>
                    <a:pt x="121" y="101"/>
                  </a:lnTo>
                  <a:lnTo>
                    <a:pt x="127" y="101"/>
                  </a:lnTo>
                  <a:lnTo>
                    <a:pt x="131" y="101"/>
                  </a:lnTo>
                  <a:lnTo>
                    <a:pt x="136" y="102"/>
                  </a:lnTo>
                  <a:lnTo>
                    <a:pt x="144" y="105"/>
                  </a:lnTo>
                  <a:lnTo>
                    <a:pt x="150" y="110"/>
                  </a:lnTo>
                  <a:lnTo>
                    <a:pt x="156" y="114"/>
                  </a:lnTo>
                  <a:lnTo>
                    <a:pt x="160" y="121"/>
                  </a:lnTo>
                  <a:lnTo>
                    <a:pt x="164" y="129"/>
                  </a:lnTo>
                  <a:lnTo>
                    <a:pt x="166" y="137"/>
                  </a:lnTo>
                  <a:lnTo>
                    <a:pt x="167" y="147"/>
                  </a:lnTo>
                  <a:lnTo>
                    <a:pt x="167" y="157"/>
                  </a:lnTo>
                  <a:lnTo>
                    <a:pt x="166" y="170"/>
                  </a:lnTo>
                  <a:lnTo>
                    <a:pt x="165" y="182"/>
                  </a:lnTo>
                  <a:lnTo>
                    <a:pt x="161" y="196"/>
                  </a:lnTo>
                  <a:lnTo>
                    <a:pt x="158" y="209"/>
                  </a:lnTo>
                  <a:lnTo>
                    <a:pt x="152" y="222"/>
                  </a:lnTo>
                  <a:lnTo>
                    <a:pt x="146" y="233"/>
                  </a:lnTo>
                  <a:lnTo>
                    <a:pt x="138" y="243"/>
                  </a:lnTo>
                  <a:lnTo>
                    <a:pt x="130" y="254"/>
                  </a:lnTo>
                  <a:lnTo>
                    <a:pt x="126" y="258"/>
                  </a:lnTo>
                  <a:lnTo>
                    <a:pt x="121" y="263"/>
                  </a:lnTo>
                  <a:lnTo>
                    <a:pt x="115" y="268"/>
                  </a:lnTo>
                  <a:lnTo>
                    <a:pt x="111" y="271"/>
                  </a:lnTo>
                  <a:lnTo>
                    <a:pt x="105" y="275"/>
                  </a:lnTo>
                  <a:lnTo>
                    <a:pt x="98" y="278"/>
                  </a:lnTo>
                  <a:lnTo>
                    <a:pt x="92" y="281"/>
                  </a:lnTo>
                  <a:lnTo>
                    <a:pt x="85" y="285"/>
                  </a:lnTo>
                  <a:lnTo>
                    <a:pt x="74" y="289"/>
                  </a:lnTo>
                  <a:lnTo>
                    <a:pt x="63" y="293"/>
                  </a:lnTo>
                  <a:lnTo>
                    <a:pt x="54" y="296"/>
                  </a:lnTo>
                  <a:lnTo>
                    <a:pt x="46" y="296"/>
                  </a:lnTo>
                  <a:lnTo>
                    <a:pt x="38" y="296"/>
                  </a:lnTo>
                  <a:lnTo>
                    <a:pt x="32" y="295"/>
                  </a:lnTo>
                  <a:lnTo>
                    <a:pt x="25" y="293"/>
                  </a:lnTo>
                  <a:lnTo>
                    <a:pt x="21" y="288"/>
                  </a:lnTo>
                  <a:lnTo>
                    <a:pt x="13" y="278"/>
                  </a:lnTo>
                  <a:lnTo>
                    <a:pt x="7" y="265"/>
                  </a:lnTo>
                  <a:lnTo>
                    <a:pt x="2" y="250"/>
                  </a:lnTo>
                  <a:lnTo>
                    <a:pt x="0" y="23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8" name="Freeform 62"/>
            <p:cNvSpPr>
              <a:spLocks/>
            </p:cNvSpPr>
            <p:nvPr/>
          </p:nvSpPr>
          <p:spPr bwMode="auto">
            <a:xfrm>
              <a:off x="2401" y="2390"/>
              <a:ext cx="85" cy="159"/>
            </a:xfrm>
            <a:custGeom>
              <a:avLst/>
              <a:gdLst>
                <a:gd name="T0" fmla="*/ 0 w 172"/>
                <a:gd name="T1" fmla="*/ 1 h 318"/>
                <a:gd name="T2" fmla="*/ 0 w 172"/>
                <a:gd name="T3" fmla="*/ 0 h 318"/>
                <a:gd name="T4" fmla="*/ 0 w 172"/>
                <a:gd name="T5" fmla="*/ 1 h 318"/>
                <a:gd name="T6" fmla="*/ 0 w 172"/>
                <a:gd name="T7" fmla="*/ 1 h 318"/>
                <a:gd name="T8" fmla="*/ 0 w 172"/>
                <a:gd name="T9" fmla="*/ 1 h 318"/>
                <a:gd name="T10" fmla="*/ 0 w 172"/>
                <a:gd name="T11" fmla="*/ 1 h 318"/>
                <a:gd name="T12" fmla="*/ 0 w 172"/>
                <a:gd name="T13" fmla="*/ 1 h 318"/>
                <a:gd name="T14" fmla="*/ 0 w 172"/>
                <a:gd name="T15" fmla="*/ 1 h 318"/>
                <a:gd name="T16" fmla="*/ 0 w 172"/>
                <a:gd name="T17" fmla="*/ 1 h 3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318"/>
                <a:gd name="T29" fmla="*/ 172 w 172"/>
                <a:gd name="T30" fmla="*/ 318 h 3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318">
                  <a:moveTo>
                    <a:pt x="0" y="78"/>
                  </a:moveTo>
                  <a:lnTo>
                    <a:pt x="172" y="0"/>
                  </a:lnTo>
                  <a:lnTo>
                    <a:pt x="172" y="66"/>
                  </a:lnTo>
                  <a:lnTo>
                    <a:pt x="114" y="92"/>
                  </a:lnTo>
                  <a:lnTo>
                    <a:pt x="114" y="293"/>
                  </a:lnTo>
                  <a:lnTo>
                    <a:pt x="58" y="318"/>
                  </a:lnTo>
                  <a:lnTo>
                    <a:pt x="58" y="118"/>
                  </a:lnTo>
                  <a:lnTo>
                    <a:pt x="0" y="144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59" name="Freeform 63"/>
            <p:cNvSpPr>
              <a:spLocks/>
            </p:cNvSpPr>
            <p:nvPr/>
          </p:nvSpPr>
          <p:spPr bwMode="auto">
            <a:xfrm>
              <a:off x="2492" y="2359"/>
              <a:ext cx="95" cy="147"/>
            </a:xfrm>
            <a:custGeom>
              <a:avLst/>
              <a:gdLst>
                <a:gd name="T0" fmla="*/ 1 w 190"/>
                <a:gd name="T1" fmla="*/ 1 h 294"/>
                <a:gd name="T2" fmla="*/ 1 w 190"/>
                <a:gd name="T3" fmla="*/ 1 h 294"/>
                <a:gd name="T4" fmla="*/ 1 w 190"/>
                <a:gd name="T5" fmla="*/ 1 h 294"/>
                <a:gd name="T6" fmla="*/ 1 w 190"/>
                <a:gd name="T7" fmla="*/ 1 h 294"/>
                <a:gd name="T8" fmla="*/ 1 w 190"/>
                <a:gd name="T9" fmla="*/ 1 h 294"/>
                <a:gd name="T10" fmla="*/ 1 w 190"/>
                <a:gd name="T11" fmla="*/ 1 h 294"/>
                <a:gd name="T12" fmla="*/ 1 w 190"/>
                <a:gd name="T13" fmla="*/ 1 h 294"/>
                <a:gd name="T14" fmla="*/ 1 w 190"/>
                <a:gd name="T15" fmla="*/ 1 h 294"/>
                <a:gd name="T16" fmla="*/ 1 w 190"/>
                <a:gd name="T17" fmla="*/ 1 h 294"/>
                <a:gd name="T18" fmla="*/ 1 w 190"/>
                <a:gd name="T19" fmla="*/ 1 h 294"/>
                <a:gd name="T20" fmla="*/ 1 w 190"/>
                <a:gd name="T21" fmla="*/ 1 h 294"/>
                <a:gd name="T22" fmla="*/ 1 w 190"/>
                <a:gd name="T23" fmla="*/ 1 h 294"/>
                <a:gd name="T24" fmla="*/ 1 w 190"/>
                <a:gd name="T25" fmla="*/ 1 h 294"/>
                <a:gd name="T26" fmla="*/ 1 w 190"/>
                <a:gd name="T27" fmla="*/ 1 h 294"/>
                <a:gd name="T28" fmla="*/ 1 w 190"/>
                <a:gd name="T29" fmla="*/ 1 h 294"/>
                <a:gd name="T30" fmla="*/ 1 w 190"/>
                <a:gd name="T31" fmla="*/ 1 h 294"/>
                <a:gd name="T32" fmla="*/ 1 w 190"/>
                <a:gd name="T33" fmla="*/ 1 h 294"/>
                <a:gd name="T34" fmla="*/ 1 w 190"/>
                <a:gd name="T35" fmla="*/ 1 h 294"/>
                <a:gd name="T36" fmla="*/ 1 w 190"/>
                <a:gd name="T37" fmla="*/ 0 h 294"/>
                <a:gd name="T38" fmla="*/ 1 w 190"/>
                <a:gd name="T39" fmla="*/ 1 h 294"/>
                <a:gd name="T40" fmla="*/ 1 w 190"/>
                <a:gd name="T41" fmla="*/ 1 h 294"/>
                <a:gd name="T42" fmla="*/ 1 w 190"/>
                <a:gd name="T43" fmla="*/ 1 h 294"/>
                <a:gd name="T44" fmla="*/ 1 w 190"/>
                <a:gd name="T45" fmla="*/ 1 h 294"/>
                <a:gd name="T46" fmla="*/ 1 w 190"/>
                <a:gd name="T47" fmla="*/ 1 h 294"/>
                <a:gd name="T48" fmla="*/ 1 w 190"/>
                <a:gd name="T49" fmla="*/ 1 h 294"/>
                <a:gd name="T50" fmla="*/ 1 w 190"/>
                <a:gd name="T51" fmla="*/ 1 h 294"/>
                <a:gd name="T52" fmla="*/ 1 w 190"/>
                <a:gd name="T53" fmla="*/ 1 h 294"/>
                <a:gd name="T54" fmla="*/ 1 w 190"/>
                <a:gd name="T55" fmla="*/ 1 h 294"/>
                <a:gd name="T56" fmla="*/ 1 w 190"/>
                <a:gd name="T57" fmla="*/ 1 h 294"/>
                <a:gd name="T58" fmla="*/ 1 w 190"/>
                <a:gd name="T59" fmla="*/ 1 h 294"/>
                <a:gd name="T60" fmla="*/ 1 w 190"/>
                <a:gd name="T61" fmla="*/ 1 h 294"/>
                <a:gd name="T62" fmla="*/ 1 w 190"/>
                <a:gd name="T63" fmla="*/ 1 h 294"/>
                <a:gd name="T64" fmla="*/ 1 w 190"/>
                <a:gd name="T65" fmla="*/ 1 h 294"/>
                <a:gd name="T66" fmla="*/ 1 w 190"/>
                <a:gd name="T67" fmla="*/ 1 h 294"/>
                <a:gd name="T68" fmla="*/ 1 w 190"/>
                <a:gd name="T69" fmla="*/ 1 h 294"/>
                <a:gd name="T70" fmla="*/ 1 w 190"/>
                <a:gd name="T71" fmla="*/ 1 h 294"/>
                <a:gd name="T72" fmla="*/ 1 w 190"/>
                <a:gd name="T73" fmla="*/ 1 h 294"/>
                <a:gd name="T74" fmla="*/ 1 w 190"/>
                <a:gd name="T75" fmla="*/ 1 h 294"/>
                <a:gd name="T76" fmla="*/ 0 w 190"/>
                <a:gd name="T77" fmla="*/ 1 h 294"/>
                <a:gd name="T78" fmla="*/ 1 w 190"/>
                <a:gd name="T79" fmla="*/ 1 h 294"/>
                <a:gd name="T80" fmla="*/ 1 w 190"/>
                <a:gd name="T81" fmla="*/ 1 h 294"/>
                <a:gd name="T82" fmla="*/ 1 w 190"/>
                <a:gd name="T83" fmla="*/ 1 h 294"/>
                <a:gd name="T84" fmla="*/ 1 w 190"/>
                <a:gd name="T85" fmla="*/ 1 h 294"/>
                <a:gd name="T86" fmla="*/ 1 w 190"/>
                <a:gd name="T87" fmla="*/ 1 h 294"/>
                <a:gd name="T88" fmla="*/ 1 w 190"/>
                <a:gd name="T89" fmla="*/ 1 h 294"/>
                <a:gd name="T90" fmla="*/ 1 w 190"/>
                <a:gd name="T91" fmla="*/ 1 h 2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0"/>
                <a:gd name="T139" fmla="*/ 0 h 294"/>
                <a:gd name="T140" fmla="*/ 190 w 190"/>
                <a:gd name="T141" fmla="*/ 294 h 29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0" h="294">
                  <a:moveTo>
                    <a:pt x="95" y="71"/>
                  </a:moveTo>
                  <a:lnTo>
                    <a:pt x="87" y="76"/>
                  </a:lnTo>
                  <a:lnTo>
                    <a:pt x="80" y="83"/>
                  </a:lnTo>
                  <a:lnTo>
                    <a:pt x="73" y="91"/>
                  </a:lnTo>
                  <a:lnTo>
                    <a:pt x="67" y="101"/>
                  </a:lnTo>
                  <a:lnTo>
                    <a:pt x="63" y="114"/>
                  </a:lnTo>
                  <a:lnTo>
                    <a:pt x="59" y="128"/>
                  </a:lnTo>
                  <a:lnTo>
                    <a:pt x="58" y="145"/>
                  </a:lnTo>
                  <a:lnTo>
                    <a:pt x="57" y="165"/>
                  </a:lnTo>
                  <a:lnTo>
                    <a:pt x="58" y="183"/>
                  </a:lnTo>
                  <a:lnTo>
                    <a:pt x="59" y="198"/>
                  </a:lnTo>
                  <a:lnTo>
                    <a:pt x="63" y="210"/>
                  </a:lnTo>
                  <a:lnTo>
                    <a:pt x="67" y="218"/>
                  </a:lnTo>
                  <a:lnTo>
                    <a:pt x="73" y="224"/>
                  </a:lnTo>
                  <a:lnTo>
                    <a:pt x="80" y="226"/>
                  </a:lnTo>
                  <a:lnTo>
                    <a:pt x="87" y="226"/>
                  </a:lnTo>
                  <a:lnTo>
                    <a:pt x="96" y="222"/>
                  </a:lnTo>
                  <a:lnTo>
                    <a:pt x="104" y="218"/>
                  </a:lnTo>
                  <a:lnTo>
                    <a:pt x="112" y="211"/>
                  </a:lnTo>
                  <a:lnTo>
                    <a:pt x="118" y="203"/>
                  </a:lnTo>
                  <a:lnTo>
                    <a:pt x="124" y="192"/>
                  </a:lnTo>
                  <a:lnTo>
                    <a:pt x="128" y="181"/>
                  </a:lnTo>
                  <a:lnTo>
                    <a:pt x="132" y="165"/>
                  </a:lnTo>
                  <a:lnTo>
                    <a:pt x="133" y="148"/>
                  </a:lnTo>
                  <a:lnTo>
                    <a:pt x="134" y="127"/>
                  </a:lnTo>
                  <a:lnTo>
                    <a:pt x="133" y="110"/>
                  </a:lnTo>
                  <a:lnTo>
                    <a:pt x="132" y="95"/>
                  </a:lnTo>
                  <a:lnTo>
                    <a:pt x="128" y="84"/>
                  </a:lnTo>
                  <a:lnTo>
                    <a:pt x="124" y="76"/>
                  </a:lnTo>
                  <a:lnTo>
                    <a:pt x="118" y="71"/>
                  </a:lnTo>
                  <a:lnTo>
                    <a:pt x="111" y="68"/>
                  </a:lnTo>
                  <a:lnTo>
                    <a:pt x="104" y="69"/>
                  </a:lnTo>
                  <a:lnTo>
                    <a:pt x="95" y="71"/>
                  </a:lnTo>
                  <a:lnTo>
                    <a:pt x="95" y="9"/>
                  </a:lnTo>
                  <a:lnTo>
                    <a:pt x="106" y="5"/>
                  </a:lnTo>
                  <a:lnTo>
                    <a:pt x="117" y="1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4" y="1"/>
                  </a:lnTo>
                  <a:lnTo>
                    <a:pt x="152" y="4"/>
                  </a:lnTo>
                  <a:lnTo>
                    <a:pt x="159" y="7"/>
                  </a:lnTo>
                  <a:lnTo>
                    <a:pt x="166" y="13"/>
                  </a:lnTo>
                  <a:lnTo>
                    <a:pt x="177" y="28"/>
                  </a:lnTo>
                  <a:lnTo>
                    <a:pt x="185" y="47"/>
                  </a:lnTo>
                  <a:lnTo>
                    <a:pt x="189" y="71"/>
                  </a:lnTo>
                  <a:lnTo>
                    <a:pt x="190" y="101"/>
                  </a:lnTo>
                  <a:lnTo>
                    <a:pt x="189" y="124"/>
                  </a:lnTo>
                  <a:lnTo>
                    <a:pt x="188" y="145"/>
                  </a:lnTo>
                  <a:lnTo>
                    <a:pt x="185" y="165"/>
                  </a:lnTo>
                  <a:lnTo>
                    <a:pt x="180" y="183"/>
                  </a:lnTo>
                  <a:lnTo>
                    <a:pt x="174" y="200"/>
                  </a:lnTo>
                  <a:lnTo>
                    <a:pt x="166" y="215"/>
                  </a:lnTo>
                  <a:lnTo>
                    <a:pt x="158" y="230"/>
                  </a:lnTo>
                  <a:lnTo>
                    <a:pt x="149" y="244"/>
                  </a:lnTo>
                  <a:lnTo>
                    <a:pt x="143" y="250"/>
                  </a:lnTo>
                  <a:lnTo>
                    <a:pt x="137" y="257"/>
                  </a:lnTo>
                  <a:lnTo>
                    <a:pt x="132" y="262"/>
                  </a:lnTo>
                  <a:lnTo>
                    <a:pt x="126" y="267"/>
                  </a:lnTo>
                  <a:lnTo>
                    <a:pt x="119" y="272"/>
                  </a:lnTo>
                  <a:lnTo>
                    <a:pt x="112" y="275"/>
                  </a:lnTo>
                  <a:lnTo>
                    <a:pt x="105" y="280"/>
                  </a:lnTo>
                  <a:lnTo>
                    <a:pt x="97" y="283"/>
                  </a:lnTo>
                  <a:lnTo>
                    <a:pt x="89" y="287"/>
                  </a:lnTo>
                  <a:lnTo>
                    <a:pt x="82" y="289"/>
                  </a:lnTo>
                  <a:lnTo>
                    <a:pt x="75" y="291"/>
                  </a:lnTo>
                  <a:lnTo>
                    <a:pt x="68" y="293"/>
                  </a:lnTo>
                  <a:lnTo>
                    <a:pt x="63" y="294"/>
                  </a:lnTo>
                  <a:lnTo>
                    <a:pt x="57" y="294"/>
                  </a:lnTo>
                  <a:lnTo>
                    <a:pt x="51" y="294"/>
                  </a:lnTo>
                  <a:lnTo>
                    <a:pt x="46" y="293"/>
                  </a:lnTo>
                  <a:lnTo>
                    <a:pt x="36" y="289"/>
                  </a:lnTo>
                  <a:lnTo>
                    <a:pt x="28" y="282"/>
                  </a:lnTo>
                  <a:lnTo>
                    <a:pt x="20" y="273"/>
                  </a:lnTo>
                  <a:lnTo>
                    <a:pt x="13" y="262"/>
                  </a:lnTo>
                  <a:lnTo>
                    <a:pt x="7" y="248"/>
                  </a:lnTo>
                  <a:lnTo>
                    <a:pt x="4" y="232"/>
                  </a:lnTo>
                  <a:lnTo>
                    <a:pt x="1" y="212"/>
                  </a:lnTo>
                  <a:lnTo>
                    <a:pt x="0" y="190"/>
                  </a:lnTo>
                  <a:lnTo>
                    <a:pt x="1" y="159"/>
                  </a:lnTo>
                  <a:lnTo>
                    <a:pt x="6" y="129"/>
                  </a:lnTo>
                  <a:lnTo>
                    <a:pt x="14" y="103"/>
                  </a:lnTo>
                  <a:lnTo>
                    <a:pt x="26" y="77"/>
                  </a:lnTo>
                  <a:lnTo>
                    <a:pt x="33" y="66"/>
                  </a:lnTo>
                  <a:lnTo>
                    <a:pt x="39" y="55"/>
                  </a:lnTo>
                  <a:lnTo>
                    <a:pt x="46" y="45"/>
                  </a:lnTo>
                  <a:lnTo>
                    <a:pt x="56" y="36"/>
                  </a:lnTo>
                  <a:lnTo>
                    <a:pt x="64" y="29"/>
                  </a:lnTo>
                  <a:lnTo>
                    <a:pt x="74" y="21"/>
                  </a:lnTo>
                  <a:lnTo>
                    <a:pt x="84" y="15"/>
                  </a:lnTo>
                  <a:lnTo>
                    <a:pt x="95" y="9"/>
                  </a:lnTo>
                  <a:lnTo>
                    <a:pt x="95" y="7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60" name="Freeform 64"/>
            <p:cNvSpPr>
              <a:spLocks/>
            </p:cNvSpPr>
            <p:nvPr/>
          </p:nvSpPr>
          <p:spPr bwMode="auto">
            <a:xfrm>
              <a:off x="2599" y="2311"/>
              <a:ext cx="89" cy="147"/>
            </a:xfrm>
            <a:custGeom>
              <a:avLst/>
              <a:gdLst>
                <a:gd name="T0" fmla="*/ 1 w 178"/>
                <a:gd name="T1" fmla="*/ 1 h 294"/>
                <a:gd name="T2" fmla="*/ 1 w 178"/>
                <a:gd name="T3" fmla="*/ 1 h 294"/>
                <a:gd name="T4" fmla="*/ 1 w 178"/>
                <a:gd name="T5" fmla="*/ 1 h 294"/>
                <a:gd name="T6" fmla="*/ 1 w 178"/>
                <a:gd name="T7" fmla="*/ 1 h 294"/>
                <a:gd name="T8" fmla="*/ 1 w 178"/>
                <a:gd name="T9" fmla="*/ 1 h 294"/>
                <a:gd name="T10" fmla="*/ 1 w 178"/>
                <a:gd name="T11" fmla="*/ 1 h 294"/>
                <a:gd name="T12" fmla="*/ 1 w 178"/>
                <a:gd name="T13" fmla="*/ 1 h 294"/>
                <a:gd name="T14" fmla="*/ 1 w 178"/>
                <a:gd name="T15" fmla="*/ 1 h 294"/>
                <a:gd name="T16" fmla="*/ 1 w 178"/>
                <a:gd name="T17" fmla="*/ 1 h 294"/>
                <a:gd name="T18" fmla="*/ 1 w 178"/>
                <a:gd name="T19" fmla="*/ 1 h 294"/>
                <a:gd name="T20" fmla="*/ 1 w 178"/>
                <a:gd name="T21" fmla="*/ 1 h 294"/>
                <a:gd name="T22" fmla="*/ 1 w 178"/>
                <a:gd name="T23" fmla="*/ 1 h 294"/>
                <a:gd name="T24" fmla="*/ 1 w 178"/>
                <a:gd name="T25" fmla="*/ 1 h 294"/>
                <a:gd name="T26" fmla="*/ 1 w 178"/>
                <a:gd name="T27" fmla="*/ 1 h 294"/>
                <a:gd name="T28" fmla="*/ 1 w 178"/>
                <a:gd name="T29" fmla="*/ 1 h 294"/>
                <a:gd name="T30" fmla="*/ 1 w 178"/>
                <a:gd name="T31" fmla="*/ 1 h 294"/>
                <a:gd name="T32" fmla="*/ 0 w 178"/>
                <a:gd name="T33" fmla="*/ 1 h 294"/>
                <a:gd name="T34" fmla="*/ 1 w 178"/>
                <a:gd name="T35" fmla="*/ 1 h 294"/>
                <a:gd name="T36" fmla="*/ 1 w 178"/>
                <a:gd name="T37" fmla="*/ 1 h 294"/>
                <a:gd name="T38" fmla="*/ 1 w 178"/>
                <a:gd name="T39" fmla="*/ 1 h 294"/>
                <a:gd name="T40" fmla="*/ 1 w 178"/>
                <a:gd name="T41" fmla="*/ 1 h 294"/>
                <a:gd name="T42" fmla="*/ 1 w 178"/>
                <a:gd name="T43" fmla="*/ 1 h 294"/>
                <a:gd name="T44" fmla="*/ 1 w 178"/>
                <a:gd name="T45" fmla="*/ 1 h 294"/>
                <a:gd name="T46" fmla="*/ 1 w 178"/>
                <a:gd name="T47" fmla="*/ 1 h 294"/>
                <a:gd name="T48" fmla="*/ 1 w 178"/>
                <a:gd name="T49" fmla="*/ 0 h 294"/>
                <a:gd name="T50" fmla="*/ 1 w 178"/>
                <a:gd name="T51" fmla="*/ 0 h 294"/>
                <a:gd name="T52" fmla="*/ 1 w 178"/>
                <a:gd name="T53" fmla="*/ 1 h 294"/>
                <a:gd name="T54" fmla="*/ 1 w 178"/>
                <a:gd name="T55" fmla="*/ 1 h 294"/>
                <a:gd name="T56" fmla="*/ 1 w 178"/>
                <a:gd name="T57" fmla="*/ 1 h 294"/>
                <a:gd name="T58" fmla="*/ 1 w 178"/>
                <a:gd name="T59" fmla="*/ 1 h 294"/>
                <a:gd name="T60" fmla="*/ 1 w 178"/>
                <a:gd name="T61" fmla="*/ 1 h 294"/>
                <a:gd name="T62" fmla="*/ 1 w 178"/>
                <a:gd name="T63" fmla="*/ 1 h 294"/>
                <a:gd name="T64" fmla="*/ 1 w 178"/>
                <a:gd name="T65" fmla="*/ 1 h 294"/>
                <a:gd name="T66" fmla="*/ 1 w 178"/>
                <a:gd name="T67" fmla="*/ 1 h 294"/>
                <a:gd name="T68" fmla="*/ 1 w 178"/>
                <a:gd name="T69" fmla="*/ 1 h 294"/>
                <a:gd name="T70" fmla="*/ 1 w 178"/>
                <a:gd name="T71" fmla="*/ 1 h 294"/>
                <a:gd name="T72" fmla="*/ 1 w 178"/>
                <a:gd name="T73" fmla="*/ 1 h 294"/>
                <a:gd name="T74" fmla="*/ 1 w 178"/>
                <a:gd name="T75" fmla="*/ 1 h 294"/>
                <a:gd name="T76" fmla="*/ 1 w 178"/>
                <a:gd name="T77" fmla="*/ 1 h 294"/>
                <a:gd name="T78" fmla="*/ 1 w 178"/>
                <a:gd name="T79" fmla="*/ 1 h 294"/>
                <a:gd name="T80" fmla="*/ 1 w 178"/>
                <a:gd name="T81" fmla="*/ 1 h 294"/>
                <a:gd name="T82" fmla="*/ 1 w 178"/>
                <a:gd name="T83" fmla="*/ 1 h 294"/>
                <a:gd name="T84" fmla="*/ 1 w 178"/>
                <a:gd name="T85" fmla="*/ 1 h 294"/>
                <a:gd name="T86" fmla="*/ 1 w 178"/>
                <a:gd name="T87" fmla="*/ 1 h 294"/>
                <a:gd name="T88" fmla="*/ 1 w 178"/>
                <a:gd name="T89" fmla="*/ 1 h 294"/>
                <a:gd name="T90" fmla="*/ 1 w 178"/>
                <a:gd name="T91" fmla="*/ 1 h 294"/>
                <a:gd name="T92" fmla="*/ 1 w 178"/>
                <a:gd name="T93" fmla="*/ 1 h 2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8"/>
                <a:gd name="T142" fmla="*/ 0 h 294"/>
                <a:gd name="T143" fmla="*/ 178 w 178"/>
                <a:gd name="T144" fmla="*/ 294 h 2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8" h="294">
                  <a:moveTo>
                    <a:pt x="129" y="155"/>
                  </a:moveTo>
                  <a:lnTo>
                    <a:pt x="178" y="154"/>
                  </a:lnTo>
                  <a:lnTo>
                    <a:pt x="176" y="170"/>
                  </a:lnTo>
                  <a:lnTo>
                    <a:pt x="172" y="185"/>
                  </a:lnTo>
                  <a:lnTo>
                    <a:pt x="168" y="199"/>
                  </a:lnTo>
                  <a:lnTo>
                    <a:pt x="162" y="211"/>
                  </a:lnTo>
                  <a:lnTo>
                    <a:pt x="156" y="224"/>
                  </a:lnTo>
                  <a:lnTo>
                    <a:pt x="151" y="234"/>
                  </a:lnTo>
                  <a:lnTo>
                    <a:pt x="144" y="246"/>
                  </a:lnTo>
                  <a:lnTo>
                    <a:pt x="136" y="255"/>
                  </a:lnTo>
                  <a:lnTo>
                    <a:pt x="131" y="260"/>
                  </a:lnTo>
                  <a:lnTo>
                    <a:pt x="128" y="263"/>
                  </a:lnTo>
                  <a:lnTo>
                    <a:pt x="123" y="267"/>
                  </a:lnTo>
                  <a:lnTo>
                    <a:pt x="117" y="271"/>
                  </a:lnTo>
                  <a:lnTo>
                    <a:pt x="113" y="275"/>
                  </a:lnTo>
                  <a:lnTo>
                    <a:pt x="107" y="278"/>
                  </a:lnTo>
                  <a:lnTo>
                    <a:pt x="101" y="280"/>
                  </a:lnTo>
                  <a:lnTo>
                    <a:pt x="95" y="284"/>
                  </a:lnTo>
                  <a:lnTo>
                    <a:pt x="88" y="286"/>
                  </a:lnTo>
                  <a:lnTo>
                    <a:pt x="81" y="288"/>
                  </a:lnTo>
                  <a:lnTo>
                    <a:pt x="75" y="291"/>
                  </a:lnTo>
                  <a:lnTo>
                    <a:pt x="68" y="292"/>
                  </a:lnTo>
                  <a:lnTo>
                    <a:pt x="62" y="293"/>
                  </a:lnTo>
                  <a:lnTo>
                    <a:pt x="56" y="294"/>
                  </a:lnTo>
                  <a:lnTo>
                    <a:pt x="50" y="294"/>
                  </a:lnTo>
                  <a:lnTo>
                    <a:pt x="46" y="293"/>
                  </a:lnTo>
                  <a:lnTo>
                    <a:pt x="37" y="290"/>
                  </a:lnTo>
                  <a:lnTo>
                    <a:pt x="28" y="283"/>
                  </a:lnTo>
                  <a:lnTo>
                    <a:pt x="20" y="275"/>
                  </a:lnTo>
                  <a:lnTo>
                    <a:pt x="13" y="263"/>
                  </a:lnTo>
                  <a:lnTo>
                    <a:pt x="8" y="249"/>
                  </a:lnTo>
                  <a:lnTo>
                    <a:pt x="3" y="232"/>
                  </a:lnTo>
                  <a:lnTo>
                    <a:pt x="1" y="211"/>
                  </a:lnTo>
                  <a:lnTo>
                    <a:pt x="0" y="188"/>
                  </a:lnTo>
                  <a:lnTo>
                    <a:pt x="1" y="156"/>
                  </a:lnTo>
                  <a:lnTo>
                    <a:pt x="5" y="127"/>
                  </a:lnTo>
                  <a:lnTo>
                    <a:pt x="13" y="100"/>
                  </a:lnTo>
                  <a:lnTo>
                    <a:pt x="24" y="75"/>
                  </a:lnTo>
                  <a:lnTo>
                    <a:pt x="31" y="64"/>
                  </a:lnTo>
                  <a:lnTo>
                    <a:pt x="38" y="53"/>
                  </a:lnTo>
                  <a:lnTo>
                    <a:pt x="45" y="44"/>
                  </a:lnTo>
                  <a:lnTo>
                    <a:pt x="54" y="35"/>
                  </a:lnTo>
                  <a:lnTo>
                    <a:pt x="62" y="28"/>
                  </a:lnTo>
                  <a:lnTo>
                    <a:pt x="72" y="21"/>
                  </a:lnTo>
                  <a:lnTo>
                    <a:pt x="83" y="14"/>
                  </a:lnTo>
                  <a:lnTo>
                    <a:pt x="93" y="10"/>
                  </a:lnTo>
                  <a:lnTo>
                    <a:pt x="101" y="6"/>
                  </a:lnTo>
                  <a:lnTo>
                    <a:pt x="109" y="3"/>
                  </a:lnTo>
                  <a:lnTo>
                    <a:pt x="117" y="0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3" y="3"/>
                  </a:lnTo>
                  <a:lnTo>
                    <a:pt x="147" y="5"/>
                  </a:lnTo>
                  <a:lnTo>
                    <a:pt x="156" y="12"/>
                  </a:lnTo>
                  <a:lnTo>
                    <a:pt x="164" y="22"/>
                  </a:lnTo>
                  <a:lnTo>
                    <a:pt x="171" y="36"/>
                  </a:lnTo>
                  <a:lnTo>
                    <a:pt x="177" y="53"/>
                  </a:lnTo>
                  <a:lnTo>
                    <a:pt x="126" y="93"/>
                  </a:lnTo>
                  <a:lnTo>
                    <a:pt x="125" y="88"/>
                  </a:lnTo>
                  <a:lnTo>
                    <a:pt x="124" y="83"/>
                  </a:lnTo>
                  <a:lnTo>
                    <a:pt x="122" y="80"/>
                  </a:lnTo>
                  <a:lnTo>
                    <a:pt x="121" y="78"/>
                  </a:lnTo>
                  <a:lnTo>
                    <a:pt x="118" y="74"/>
                  </a:lnTo>
                  <a:lnTo>
                    <a:pt x="116" y="71"/>
                  </a:lnTo>
                  <a:lnTo>
                    <a:pt x="113" y="70"/>
                  </a:lnTo>
                  <a:lnTo>
                    <a:pt x="109" y="68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99" y="68"/>
                  </a:lnTo>
                  <a:lnTo>
                    <a:pt x="94" y="70"/>
                  </a:lnTo>
                  <a:lnTo>
                    <a:pt x="85" y="75"/>
                  </a:lnTo>
                  <a:lnTo>
                    <a:pt x="77" y="83"/>
                  </a:lnTo>
                  <a:lnTo>
                    <a:pt x="70" y="94"/>
                  </a:lnTo>
                  <a:lnTo>
                    <a:pt x="64" y="106"/>
                  </a:lnTo>
                  <a:lnTo>
                    <a:pt x="61" y="117"/>
                  </a:lnTo>
                  <a:lnTo>
                    <a:pt x="58" y="129"/>
                  </a:lnTo>
                  <a:lnTo>
                    <a:pt x="57" y="144"/>
                  </a:lnTo>
                  <a:lnTo>
                    <a:pt x="56" y="162"/>
                  </a:lnTo>
                  <a:lnTo>
                    <a:pt x="57" y="182"/>
                  </a:lnTo>
                  <a:lnTo>
                    <a:pt x="58" y="199"/>
                  </a:lnTo>
                  <a:lnTo>
                    <a:pt x="62" y="210"/>
                  </a:lnTo>
                  <a:lnTo>
                    <a:pt x="65" y="218"/>
                  </a:lnTo>
                  <a:lnTo>
                    <a:pt x="71" y="223"/>
                  </a:lnTo>
                  <a:lnTo>
                    <a:pt x="77" y="225"/>
                  </a:lnTo>
                  <a:lnTo>
                    <a:pt x="84" y="225"/>
                  </a:lnTo>
                  <a:lnTo>
                    <a:pt x="92" y="223"/>
                  </a:lnTo>
                  <a:lnTo>
                    <a:pt x="100" y="218"/>
                  </a:lnTo>
                  <a:lnTo>
                    <a:pt x="106" y="214"/>
                  </a:lnTo>
                  <a:lnTo>
                    <a:pt x="111" y="207"/>
                  </a:lnTo>
                  <a:lnTo>
                    <a:pt x="116" y="199"/>
                  </a:lnTo>
                  <a:lnTo>
                    <a:pt x="121" y="189"/>
                  </a:lnTo>
                  <a:lnTo>
                    <a:pt x="124" y="179"/>
                  </a:lnTo>
                  <a:lnTo>
                    <a:pt x="126" y="167"/>
                  </a:lnTo>
                  <a:lnTo>
                    <a:pt x="129" y="15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61" name="Freeform 65"/>
            <p:cNvSpPr>
              <a:spLocks/>
            </p:cNvSpPr>
            <p:nvPr/>
          </p:nvSpPr>
          <p:spPr bwMode="auto">
            <a:xfrm>
              <a:off x="2702" y="2248"/>
              <a:ext cx="97" cy="177"/>
            </a:xfrm>
            <a:custGeom>
              <a:avLst/>
              <a:gdLst>
                <a:gd name="T0" fmla="*/ 0 w 195"/>
                <a:gd name="T1" fmla="*/ 1 h 354"/>
                <a:gd name="T2" fmla="*/ 0 w 195"/>
                <a:gd name="T3" fmla="*/ 1 h 354"/>
                <a:gd name="T4" fmla="*/ 0 w 195"/>
                <a:gd name="T5" fmla="*/ 1 h 354"/>
                <a:gd name="T6" fmla="*/ 0 w 195"/>
                <a:gd name="T7" fmla="*/ 1 h 354"/>
                <a:gd name="T8" fmla="*/ 0 w 195"/>
                <a:gd name="T9" fmla="*/ 0 h 354"/>
                <a:gd name="T10" fmla="*/ 0 w 195"/>
                <a:gd name="T11" fmla="*/ 1 h 354"/>
                <a:gd name="T12" fmla="*/ 0 w 195"/>
                <a:gd name="T13" fmla="*/ 1 h 354"/>
                <a:gd name="T14" fmla="*/ 0 w 195"/>
                <a:gd name="T15" fmla="*/ 1 h 354"/>
                <a:gd name="T16" fmla="*/ 0 w 195"/>
                <a:gd name="T17" fmla="*/ 1 h 354"/>
                <a:gd name="T18" fmla="*/ 0 w 195"/>
                <a:gd name="T19" fmla="*/ 1 h 354"/>
                <a:gd name="T20" fmla="*/ 0 w 195"/>
                <a:gd name="T21" fmla="*/ 1 h 354"/>
                <a:gd name="T22" fmla="*/ 0 w 195"/>
                <a:gd name="T23" fmla="*/ 1 h 354"/>
                <a:gd name="T24" fmla="*/ 0 w 195"/>
                <a:gd name="T25" fmla="*/ 1 h 3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5"/>
                <a:gd name="T40" fmla="*/ 0 h 354"/>
                <a:gd name="T41" fmla="*/ 195 w 195"/>
                <a:gd name="T42" fmla="*/ 354 h 3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5" h="354">
                  <a:moveTo>
                    <a:pt x="0" y="87"/>
                  </a:moveTo>
                  <a:lnTo>
                    <a:pt x="58" y="61"/>
                  </a:lnTo>
                  <a:lnTo>
                    <a:pt x="58" y="162"/>
                  </a:lnTo>
                  <a:lnTo>
                    <a:pt x="116" y="34"/>
                  </a:lnTo>
                  <a:lnTo>
                    <a:pt x="192" y="0"/>
                  </a:lnTo>
                  <a:lnTo>
                    <a:pt x="126" y="131"/>
                  </a:lnTo>
                  <a:lnTo>
                    <a:pt x="195" y="265"/>
                  </a:lnTo>
                  <a:lnTo>
                    <a:pt x="126" y="297"/>
                  </a:lnTo>
                  <a:lnTo>
                    <a:pt x="86" y="205"/>
                  </a:lnTo>
                  <a:lnTo>
                    <a:pt x="58" y="263"/>
                  </a:lnTo>
                  <a:lnTo>
                    <a:pt x="58" y="327"/>
                  </a:lnTo>
                  <a:lnTo>
                    <a:pt x="0" y="354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62" name="Freeform 66"/>
            <p:cNvSpPr>
              <a:spLocks/>
            </p:cNvSpPr>
            <p:nvPr/>
          </p:nvSpPr>
          <p:spPr bwMode="auto">
            <a:xfrm>
              <a:off x="2851" y="2178"/>
              <a:ext cx="103" cy="179"/>
            </a:xfrm>
            <a:custGeom>
              <a:avLst/>
              <a:gdLst>
                <a:gd name="T0" fmla="*/ 0 w 207"/>
                <a:gd name="T1" fmla="*/ 0 h 360"/>
                <a:gd name="T2" fmla="*/ 0 w 207"/>
                <a:gd name="T3" fmla="*/ 0 h 360"/>
                <a:gd name="T4" fmla="*/ 0 w 207"/>
                <a:gd name="T5" fmla="*/ 0 h 360"/>
                <a:gd name="T6" fmla="*/ 0 w 207"/>
                <a:gd name="T7" fmla="*/ 0 h 360"/>
                <a:gd name="T8" fmla="*/ 0 w 207"/>
                <a:gd name="T9" fmla="*/ 0 h 360"/>
                <a:gd name="T10" fmla="*/ 0 w 207"/>
                <a:gd name="T11" fmla="*/ 0 h 360"/>
                <a:gd name="T12" fmla="*/ 0 w 207"/>
                <a:gd name="T13" fmla="*/ 0 h 360"/>
                <a:gd name="T14" fmla="*/ 0 w 207"/>
                <a:gd name="T15" fmla="*/ 0 h 360"/>
                <a:gd name="T16" fmla="*/ 0 w 207"/>
                <a:gd name="T17" fmla="*/ 0 h 360"/>
                <a:gd name="T18" fmla="*/ 0 w 207"/>
                <a:gd name="T19" fmla="*/ 0 h 360"/>
                <a:gd name="T20" fmla="*/ 0 w 207"/>
                <a:gd name="T21" fmla="*/ 0 h 360"/>
                <a:gd name="T22" fmla="*/ 0 w 207"/>
                <a:gd name="T23" fmla="*/ 0 h 360"/>
                <a:gd name="T24" fmla="*/ 0 w 207"/>
                <a:gd name="T25" fmla="*/ 0 h 360"/>
                <a:gd name="T26" fmla="*/ 0 w 207"/>
                <a:gd name="T27" fmla="*/ 0 h 3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7"/>
                <a:gd name="T43" fmla="*/ 0 h 360"/>
                <a:gd name="T44" fmla="*/ 207 w 207"/>
                <a:gd name="T45" fmla="*/ 360 h 3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7" h="360">
                  <a:moveTo>
                    <a:pt x="0" y="94"/>
                  </a:moveTo>
                  <a:lnTo>
                    <a:pt x="75" y="60"/>
                  </a:lnTo>
                  <a:lnTo>
                    <a:pt x="103" y="209"/>
                  </a:lnTo>
                  <a:lnTo>
                    <a:pt x="132" y="34"/>
                  </a:lnTo>
                  <a:lnTo>
                    <a:pt x="207" y="0"/>
                  </a:lnTo>
                  <a:lnTo>
                    <a:pt x="207" y="266"/>
                  </a:lnTo>
                  <a:lnTo>
                    <a:pt x="161" y="287"/>
                  </a:lnTo>
                  <a:lnTo>
                    <a:pt x="161" y="84"/>
                  </a:lnTo>
                  <a:lnTo>
                    <a:pt x="124" y="303"/>
                  </a:lnTo>
                  <a:lnTo>
                    <a:pt x="83" y="323"/>
                  </a:lnTo>
                  <a:lnTo>
                    <a:pt x="48" y="136"/>
                  </a:lnTo>
                  <a:lnTo>
                    <a:pt x="48" y="339"/>
                  </a:lnTo>
                  <a:lnTo>
                    <a:pt x="0" y="360"/>
                  </a:lnTo>
                  <a:lnTo>
                    <a:pt x="0" y="9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63" name="Freeform 67"/>
            <p:cNvSpPr>
              <a:spLocks/>
            </p:cNvSpPr>
            <p:nvPr/>
          </p:nvSpPr>
          <p:spPr bwMode="auto">
            <a:xfrm>
              <a:off x="2963" y="2144"/>
              <a:ext cx="100" cy="163"/>
            </a:xfrm>
            <a:custGeom>
              <a:avLst/>
              <a:gdLst>
                <a:gd name="T0" fmla="*/ 1 w 199"/>
                <a:gd name="T1" fmla="*/ 1 h 325"/>
                <a:gd name="T2" fmla="*/ 1 w 199"/>
                <a:gd name="T3" fmla="*/ 1 h 325"/>
                <a:gd name="T4" fmla="*/ 1 w 199"/>
                <a:gd name="T5" fmla="*/ 1 h 325"/>
                <a:gd name="T6" fmla="*/ 1 w 199"/>
                <a:gd name="T7" fmla="*/ 1 h 325"/>
                <a:gd name="T8" fmla="*/ 1 w 199"/>
                <a:gd name="T9" fmla="*/ 1 h 325"/>
                <a:gd name="T10" fmla="*/ 1 w 199"/>
                <a:gd name="T11" fmla="*/ 1 h 325"/>
                <a:gd name="T12" fmla="*/ 1 w 199"/>
                <a:gd name="T13" fmla="*/ 1 h 325"/>
                <a:gd name="T14" fmla="*/ 0 w 199"/>
                <a:gd name="T15" fmla="*/ 1 h 325"/>
                <a:gd name="T16" fmla="*/ 1 w 199"/>
                <a:gd name="T17" fmla="*/ 1 h 325"/>
                <a:gd name="T18" fmla="*/ 1 w 199"/>
                <a:gd name="T19" fmla="*/ 0 h 325"/>
                <a:gd name="T20" fmla="*/ 1 w 199"/>
                <a:gd name="T21" fmla="*/ 1 h 325"/>
                <a:gd name="T22" fmla="*/ 1 w 199"/>
                <a:gd name="T23" fmla="*/ 1 h 325"/>
                <a:gd name="T24" fmla="*/ 1 w 199"/>
                <a:gd name="T25" fmla="*/ 1 h 325"/>
                <a:gd name="T26" fmla="*/ 1 w 199"/>
                <a:gd name="T27" fmla="*/ 1 h 3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9"/>
                <a:gd name="T43" fmla="*/ 0 h 325"/>
                <a:gd name="T44" fmla="*/ 199 w 199"/>
                <a:gd name="T45" fmla="*/ 325 h 3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9" h="325">
                  <a:moveTo>
                    <a:pt x="120" y="170"/>
                  </a:moveTo>
                  <a:lnTo>
                    <a:pt x="99" y="83"/>
                  </a:lnTo>
                  <a:lnTo>
                    <a:pt x="79" y="188"/>
                  </a:lnTo>
                  <a:lnTo>
                    <a:pt x="120" y="170"/>
                  </a:lnTo>
                  <a:lnTo>
                    <a:pt x="130" y="222"/>
                  </a:lnTo>
                  <a:lnTo>
                    <a:pt x="67" y="250"/>
                  </a:lnTo>
                  <a:lnTo>
                    <a:pt x="59" y="299"/>
                  </a:lnTo>
                  <a:lnTo>
                    <a:pt x="0" y="325"/>
                  </a:lnTo>
                  <a:lnTo>
                    <a:pt x="69" y="29"/>
                  </a:lnTo>
                  <a:lnTo>
                    <a:pt x="130" y="0"/>
                  </a:lnTo>
                  <a:lnTo>
                    <a:pt x="199" y="234"/>
                  </a:lnTo>
                  <a:lnTo>
                    <a:pt x="139" y="261"/>
                  </a:lnTo>
                  <a:lnTo>
                    <a:pt x="130" y="222"/>
                  </a:lnTo>
                  <a:lnTo>
                    <a:pt x="120" y="17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64" name="Freeform 68"/>
            <p:cNvSpPr>
              <a:spLocks/>
            </p:cNvSpPr>
            <p:nvPr/>
          </p:nvSpPr>
          <p:spPr bwMode="auto">
            <a:xfrm>
              <a:off x="3072" y="2097"/>
              <a:ext cx="90" cy="160"/>
            </a:xfrm>
            <a:custGeom>
              <a:avLst/>
              <a:gdLst>
                <a:gd name="T0" fmla="*/ 0 w 181"/>
                <a:gd name="T1" fmla="*/ 1 h 320"/>
                <a:gd name="T2" fmla="*/ 0 w 181"/>
                <a:gd name="T3" fmla="*/ 1 h 320"/>
                <a:gd name="T4" fmla="*/ 0 w 181"/>
                <a:gd name="T5" fmla="*/ 1 h 320"/>
                <a:gd name="T6" fmla="*/ 0 w 181"/>
                <a:gd name="T7" fmla="*/ 1 h 320"/>
                <a:gd name="T8" fmla="*/ 0 w 181"/>
                <a:gd name="T9" fmla="*/ 1 h 320"/>
                <a:gd name="T10" fmla="*/ 0 w 181"/>
                <a:gd name="T11" fmla="*/ 1 h 320"/>
                <a:gd name="T12" fmla="*/ 0 w 181"/>
                <a:gd name="T13" fmla="*/ 1 h 320"/>
                <a:gd name="T14" fmla="*/ 0 w 181"/>
                <a:gd name="T15" fmla="*/ 1 h 320"/>
                <a:gd name="T16" fmla="*/ 0 w 181"/>
                <a:gd name="T17" fmla="*/ 1 h 320"/>
                <a:gd name="T18" fmla="*/ 0 w 181"/>
                <a:gd name="T19" fmla="*/ 1 h 320"/>
                <a:gd name="T20" fmla="*/ 0 w 181"/>
                <a:gd name="T21" fmla="*/ 1 h 320"/>
                <a:gd name="T22" fmla="*/ 0 w 181"/>
                <a:gd name="T23" fmla="*/ 1 h 320"/>
                <a:gd name="T24" fmla="*/ 0 w 181"/>
                <a:gd name="T25" fmla="*/ 1 h 320"/>
                <a:gd name="T26" fmla="*/ 0 w 181"/>
                <a:gd name="T27" fmla="*/ 1 h 320"/>
                <a:gd name="T28" fmla="*/ 0 w 181"/>
                <a:gd name="T29" fmla="*/ 1 h 320"/>
                <a:gd name="T30" fmla="*/ 0 w 181"/>
                <a:gd name="T31" fmla="*/ 1 h 320"/>
                <a:gd name="T32" fmla="*/ 0 w 181"/>
                <a:gd name="T33" fmla="*/ 1 h 320"/>
                <a:gd name="T34" fmla="*/ 0 w 181"/>
                <a:gd name="T35" fmla="*/ 1 h 320"/>
                <a:gd name="T36" fmla="*/ 0 w 181"/>
                <a:gd name="T37" fmla="*/ 0 h 320"/>
                <a:gd name="T38" fmla="*/ 0 w 181"/>
                <a:gd name="T39" fmla="*/ 1 h 320"/>
                <a:gd name="T40" fmla="*/ 0 w 181"/>
                <a:gd name="T41" fmla="*/ 1 h 320"/>
                <a:gd name="T42" fmla="*/ 0 w 181"/>
                <a:gd name="T43" fmla="*/ 1 h 320"/>
                <a:gd name="T44" fmla="*/ 0 w 181"/>
                <a:gd name="T45" fmla="*/ 1 h 320"/>
                <a:gd name="T46" fmla="*/ 0 w 181"/>
                <a:gd name="T47" fmla="*/ 1 h 320"/>
                <a:gd name="T48" fmla="*/ 0 w 181"/>
                <a:gd name="T49" fmla="*/ 1 h 320"/>
                <a:gd name="T50" fmla="*/ 0 w 181"/>
                <a:gd name="T51" fmla="*/ 1 h 320"/>
                <a:gd name="T52" fmla="*/ 0 w 181"/>
                <a:gd name="T53" fmla="*/ 1 h 320"/>
                <a:gd name="T54" fmla="*/ 0 w 181"/>
                <a:gd name="T55" fmla="*/ 1 h 320"/>
                <a:gd name="T56" fmla="*/ 0 w 181"/>
                <a:gd name="T57" fmla="*/ 1 h 320"/>
                <a:gd name="T58" fmla="*/ 0 w 181"/>
                <a:gd name="T59" fmla="*/ 1 h 320"/>
                <a:gd name="T60" fmla="*/ 0 w 181"/>
                <a:gd name="T61" fmla="*/ 1 h 320"/>
                <a:gd name="T62" fmla="*/ 0 w 181"/>
                <a:gd name="T63" fmla="*/ 1 h 320"/>
                <a:gd name="T64" fmla="*/ 0 w 181"/>
                <a:gd name="T65" fmla="*/ 1 h 320"/>
                <a:gd name="T66" fmla="*/ 0 w 181"/>
                <a:gd name="T67" fmla="*/ 1 h 320"/>
                <a:gd name="T68" fmla="*/ 0 w 181"/>
                <a:gd name="T69" fmla="*/ 1 h 320"/>
                <a:gd name="T70" fmla="*/ 0 w 181"/>
                <a:gd name="T71" fmla="*/ 1 h 320"/>
                <a:gd name="T72" fmla="*/ 0 w 181"/>
                <a:gd name="T73" fmla="*/ 1 h 320"/>
                <a:gd name="T74" fmla="*/ 0 w 181"/>
                <a:gd name="T75" fmla="*/ 1 h 320"/>
                <a:gd name="T76" fmla="*/ 0 w 181"/>
                <a:gd name="T77" fmla="*/ 1 h 320"/>
                <a:gd name="T78" fmla="*/ 0 w 181"/>
                <a:gd name="T79" fmla="*/ 1 h 320"/>
                <a:gd name="T80" fmla="*/ 0 w 181"/>
                <a:gd name="T81" fmla="*/ 1 h 3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"/>
                <a:gd name="T124" fmla="*/ 0 h 320"/>
                <a:gd name="T125" fmla="*/ 181 w 181"/>
                <a:gd name="T126" fmla="*/ 320 h 3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" h="320">
                  <a:moveTo>
                    <a:pt x="57" y="137"/>
                  </a:moveTo>
                  <a:lnTo>
                    <a:pt x="82" y="126"/>
                  </a:lnTo>
                  <a:lnTo>
                    <a:pt x="84" y="124"/>
                  </a:lnTo>
                  <a:lnTo>
                    <a:pt x="87" y="122"/>
                  </a:lnTo>
                  <a:lnTo>
                    <a:pt x="91" y="119"/>
                  </a:lnTo>
                  <a:lnTo>
                    <a:pt x="97" y="115"/>
                  </a:lnTo>
                  <a:lnTo>
                    <a:pt x="99" y="113"/>
                  </a:lnTo>
                  <a:lnTo>
                    <a:pt x="101" y="111"/>
                  </a:lnTo>
                  <a:lnTo>
                    <a:pt x="103" y="107"/>
                  </a:lnTo>
                  <a:lnTo>
                    <a:pt x="106" y="103"/>
                  </a:lnTo>
                  <a:lnTo>
                    <a:pt x="107" y="99"/>
                  </a:lnTo>
                  <a:lnTo>
                    <a:pt x="108" y="94"/>
                  </a:lnTo>
                  <a:lnTo>
                    <a:pt x="109" y="91"/>
                  </a:lnTo>
                  <a:lnTo>
                    <a:pt x="109" y="86"/>
                  </a:lnTo>
                  <a:lnTo>
                    <a:pt x="109" y="81"/>
                  </a:lnTo>
                  <a:lnTo>
                    <a:pt x="108" y="75"/>
                  </a:lnTo>
                  <a:lnTo>
                    <a:pt x="106" y="71"/>
                  </a:lnTo>
                  <a:lnTo>
                    <a:pt x="103" y="69"/>
                  </a:lnTo>
                  <a:lnTo>
                    <a:pt x="100" y="67"/>
                  </a:lnTo>
                  <a:lnTo>
                    <a:pt x="95" y="67"/>
                  </a:lnTo>
                  <a:lnTo>
                    <a:pt x="88" y="69"/>
                  </a:lnTo>
                  <a:lnTo>
                    <a:pt x="82" y="71"/>
                  </a:lnTo>
                  <a:lnTo>
                    <a:pt x="57" y="83"/>
                  </a:lnTo>
                  <a:lnTo>
                    <a:pt x="57" y="137"/>
                  </a:lnTo>
                  <a:lnTo>
                    <a:pt x="57" y="185"/>
                  </a:lnTo>
                  <a:lnTo>
                    <a:pt x="57" y="294"/>
                  </a:lnTo>
                  <a:lnTo>
                    <a:pt x="0" y="320"/>
                  </a:lnTo>
                  <a:lnTo>
                    <a:pt x="0" y="55"/>
                  </a:lnTo>
                  <a:lnTo>
                    <a:pt x="94" y="12"/>
                  </a:lnTo>
                  <a:lnTo>
                    <a:pt x="101" y="9"/>
                  </a:lnTo>
                  <a:lnTo>
                    <a:pt x="107" y="6"/>
                  </a:lnTo>
                  <a:lnTo>
                    <a:pt x="113" y="5"/>
                  </a:lnTo>
                  <a:lnTo>
                    <a:pt x="118" y="2"/>
                  </a:lnTo>
                  <a:lnTo>
                    <a:pt x="123" y="1"/>
                  </a:lnTo>
                  <a:lnTo>
                    <a:pt x="127" y="1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41" y="1"/>
                  </a:lnTo>
                  <a:lnTo>
                    <a:pt x="147" y="3"/>
                  </a:lnTo>
                  <a:lnTo>
                    <a:pt x="153" y="8"/>
                  </a:lnTo>
                  <a:lnTo>
                    <a:pt x="158" y="14"/>
                  </a:lnTo>
                  <a:lnTo>
                    <a:pt x="161" y="22"/>
                  </a:lnTo>
                  <a:lnTo>
                    <a:pt x="163" y="31"/>
                  </a:lnTo>
                  <a:lnTo>
                    <a:pt x="166" y="41"/>
                  </a:lnTo>
                  <a:lnTo>
                    <a:pt x="166" y="53"/>
                  </a:lnTo>
                  <a:lnTo>
                    <a:pt x="166" y="65"/>
                  </a:lnTo>
                  <a:lnTo>
                    <a:pt x="165" y="75"/>
                  </a:lnTo>
                  <a:lnTo>
                    <a:pt x="162" y="85"/>
                  </a:lnTo>
                  <a:lnTo>
                    <a:pt x="160" y="94"/>
                  </a:lnTo>
                  <a:lnTo>
                    <a:pt x="156" y="104"/>
                  </a:lnTo>
                  <a:lnTo>
                    <a:pt x="152" y="113"/>
                  </a:lnTo>
                  <a:lnTo>
                    <a:pt x="147" y="121"/>
                  </a:lnTo>
                  <a:lnTo>
                    <a:pt x="141" y="129"/>
                  </a:lnTo>
                  <a:lnTo>
                    <a:pt x="138" y="134"/>
                  </a:lnTo>
                  <a:lnTo>
                    <a:pt x="133" y="138"/>
                  </a:lnTo>
                  <a:lnTo>
                    <a:pt x="128" y="144"/>
                  </a:lnTo>
                  <a:lnTo>
                    <a:pt x="122" y="149"/>
                  </a:lnTo>
                  <a:lnTo>
                    <a:pt x="127" y="149"/>
                  </a:lnTo>
                  <a:lnTo>
                    <a:pt x="131" y="150"/>
                  </a:lnTo>
                  <a:lnTo>
                    <a:pt x="135" y="151"/>
                  </a:lnTo>
                  <a:lnTo>
                    <a:pt x="137" y="152"/>
                  </a:lnTo>
                  <a:lnTo>
                    <a:pt x="138" y="153"/>
                  </a:lnTo>
                  <a:lnTo>
                    <a:pt x="140" y="154"/>
                  </a:lnTo>
                  <a:lnTo>
                    <a:pt x="143" y="157"/>
                  </a:lnTo>
                  <a:lnTo>
                    <a:pt x="145" y="160"/>
                  </a:lnTo>
                  <a:lnTo>
                    <a:pt x="148" y="164"/>
                  </a:lnTo>
                  <a:lnTo>
                    <a:pt x="151" y="167"/>
                  </a:lnTo>
                  <a:lnTo>
                    <a:pt x="152" y="170"/>
                  </a:lnTo>
                  <a:lnTo>
                    <a:pt x="153" y="173"/>
                  </a:lnTo>
                  <a:lnTo>
                    <a:pt x="181" y="237"/>
                  </a:lnTo>
                  <a:lnTo>
                    <a:pt x="116" y="267"/>
                  </a:lnTo>
                  <a:lnTo>
                    <a:pt x="86" y="199"/>
                  </a:lnTo>
                  <a:lnTo>
                    <a:pt x="84" y="194"/>
                  </a:lnTo>
                  <a:lnTo>
                    <a:pt x="82" y="189"/>
                  </a:lnTo>
                  <a:lnTo>
                    <a:pt x="78" y="185"/>
                  </a:lnTo>
                  <a:lnTo>
                    <a:pt x="76" y="183"/>
                  </a:lnTo>
                  <a:lnTo>
                    <a:pt x="73" y="182"/>
                  </a:lnTo>
                  <a:lnTo>
                    <a:pt x="70" y="181"/>
                  </a:lnTo>
                  <a:lnTo>
                    <a:pt x="67" y="182"/>
                  </a:lnTo>
                  <a:lnTo>
                    <a:pt x="62" y="183"/>
                  </a:lnTo>
                  <a:lnTo>
                    <a:pt x="57" y="185"/>
                  </a:lnTo>
                  <a:lnTo>
                    <a:pt x="57" y="13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65" name="Freeform 69"/>
            <p:cNvSpPr>
              <a:spLocks/>
            </p:cNvSpPr>
            <p:nvPr/>
          </p:nvSpPr>
          <p:spPr bwMode="auto">
            <a:xfrm>
              <a:off x="3172" y="2037"/>
              <a:ext cx="97" cy="175"/>
            </a:xfrm>
            <a:custGeom>
              <a:avLst/>
              <a:gdLst>
                <a:gd name="T0" fmla="*/ 0 w 195"/>
                <a:gd name="T1" fmla="*/ 1 h 350"/>
                <a:gd name="T2" fmla="*/ 0 w 195"/>
                <a:gd name="T3" fmla="*/ 1 h 350"/>
                <a:gd name="T4" fmla="*/ 0 w 195"/>
                <a:gd name="T5" fmla="*/ 1 h 350"/>
                <a:gd name="T6" fmla="*/ 0 w 195"/>
                <a:gd name="T7" fmla="*/ 1 h 350"/>
                <a:gd name="T8" fmla="*/ 0 w 195"/>
                <a:gd name="T9" fmla="*/ 0 h 350"/>
                <a:gd name="T10" fmla="*/ 0 w 195"/>
                <a:gd name="T11" fmla="*/ 1 h 350"/>
                <a:gd name="T12" fmla="*/ 0 w 195"/>
                <a:gd name="T13" fmla="*/ 1 h 350"/>
                <a:gd name="T14" fmla="*/ 0 w 195"/>
                <a:gd name="T15" fmla="*/ 1 h 350"/>
                <a:gd name="T16" fmla="*/ 0 w 195"/>
                <a:gd name="T17" fmla="*/ 1 h 350"/>
                <a:gd name="T18" fmla="*/ 0 w 195"/>
                <a:gd name="T19" fmla="*/ 1 h 350"/>
                <a:gd name="T20" fmla="*/ 0 w 195"/>
                <a:gd name="T21" fmla="*/ 1 h 350"/>
                <a:gd name="T22" fmla="*/ 0 w 195"/>
                <a:gd name="T23" fmla="*/ 1 h 350"/>
                <a:gd name="T24" fmla="*/ 0 w 195"/>
                <a:gd name="T25" fmla="*/ 1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5"/>
                <a:gd name="T40" fmla="*/ 0 h 350"/>
                <a:gd name="T41" fmla="*/ 195 w 195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5" h="350">
                  <a:moveTo>
                    <a:pt x="0" y="85"/>
                  </a:moveTo>
                  <a:lnTo>
                    <a:pt x="57" y="60"/>
                  </a:lnTo>
                  <a:lnTo>
                    <a:pt x="57" y="160"/>
                  </a:lnTo>
                  <a:lnTo>
                    <a:pt x="116" y="34"/>
                  </a:lnTo>
                  <a:lnTo>
                    <a:pt x="193" y="0"/>
                  </a:lnTo>
                  <a:lnTo>
                    <a:pt x="126" y="129"/>
                  </a:lnTo>
                  <a:lnTo>
                    <a:pt x="195" y="263"/>
                  </a:lnTo>
                  <a:lnTo>
                    <a:pt x="126" y="294"/>
                  </a:lnTo>
                  <a:lnTo>
                    <a:pt x="87" y="203"/>
                  </a:lnTo>
                  <a:lnTo>
                    <a:pt x="57" y="260"/>
                  </a:lnTo>
                  <a:lnTo>
                    <a:pt x="57" y="325"/>
                  </a:lnTo>
                  <a:lnTo>
                    <a:pt x="0" y="350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66" name="Freeform 70"/>
            <p:cNvSpPr>
              <a:spLocks/>
            </p:cNvSpPr>
            <p:nvPr/>
          </p:nvSpPr>
          <p:spPr bwMode="auto">
            <a:xfrm>
              <a:off x="3278" y="1997"/>
              <a:ext cx="78" cy="167"/>
            </a:xfrm>
            <a:custGeom>
              <a:avLst/>
              <a:gdLst>
                <a:gd name="T0" fmla="*/ 0 w 156"/>
                <a:gd name="T1" fmla="*/ 1 h 334"/>
                <a:gd name="T2" fmla="*/ 1 w 156"/>
                <a:gd name="T3" fmla="*/ 0 h 334"/>
                <a:gd name="T4" fmla="*/ 1 w 156"/>
                <a:gd name="T5" fmla="*/ 1 h 334"/>
                <a:gd name="T6" fmla="*/ 1 w 156"/>
                <a:gd name="T7" fmla="*/ 1 h 334"/>
                <a:gd name="T8" fmla="*/ 1 w 156"/>
                <a:gd name="T9" fmla="*/ 1 h 334"/>
                <a:gd name="T10" fmla="*/ 1 w 156"/>
                <a:gd name="T11" fmla="*/ 1 h 334"/>
                <a:gd name="T12" fmla="*/ 1 w 156"/>
                <a:gd name="T13" fmla="*/ 1 h 334"/>
                <a:gd name="T14" fmla="*/ 1 w 156"/>
                <a:gd name="T15" fmla="*/ 1 h 334"/>
                <a:gd name="T16" fmla="*/ 1 w 156"/>
                <a:gd name="T17" fmla="*/ 1 h 334"/>
                <a:gd name="T18" fmla="*/ 1 w 156"/>
                <a:gd name="T19" fmla="*/ 1 h 334"/>
                <a:gd name="T20" fmla="*/ 1 w 156"/>
                <a:gd name="T21" fmla="*/ 1 h 334"/>
                <a:gd name="T22" fmla="*/ 0 w 156"/>
                <a:gd name="T23" fmla="*/ 1 h 334"/>
                <a:gd name="T24" fmla="*/ 0 w 156"/>
                <a:gd name="T25" fmla="*/ 1 h 3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"/>
                <a:gd name="T40" fmla="*/ 0 h 334"/>
                <a:gd name="T41" fmla="*/ 156 w 156"/>
                <a:gd name="T42" fmla="*/ 334 h 3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" h="334">
                  <a:moveTo>
                    <a:pt x="0" y="69"/>
                  </a:moveTo>
                  <a:lnTo>
                    <a:pt x="154" y="0"/>
                  </a:lnTo>
                  <a:lnTo>
                    <a:pt x="154" y="57"/>
                  </a:lnTo>
                  <a:lnTo>
                    <a:pt x="58" y="100"/>
                  </a:lnTo>
                  <a:lnTo>
                    <a:pt x="58" y="141"/>
                  </a:lnTo>
                  <a:lnTo>
                    <a:pt x="147" y="102"/>
                  </a:lnTo>
                  <a:lnTo>
                    <a:pt x="147" y="155"/>
                  </a:lnTo>
                  <a:lnTo>
                    <a:pt x="58" y="195"/>
                  </a:lnTo>
                  <a:lnTo>
                    <a:pt x="58" y="247"/>
                  </a:lnTo>
                  <a:lnTo>
                    <a:pt x="156" y="203"/>
                  </a:lnTo>
                  <a:lnTo>
                    <a:pt x="156" y="263"/>
                  </a:lnTo>
                  <a:lnTo>
                    <a:pt x="0" y="334"/>
                  </a:lnTo>
                  <a:lnTo>
                    <a:pt x="0" y="6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67" name="Freeform 71"/>
            <p:cNvSpPr>
              <a:spLocks/>
            </p:cNvSpPr>
            <p:nvPr/>
          </p:nvSpPr>
          <p:spPr bwMode="auto">
            <a:xfrm>
              <a:off x="3365" y="1953"/>
              <a:ext cx="86" cy="158"/>
            </a:xfrm>
            <a:custGeom>
              <a:avLst/>
              <a:gdLst>
                <a:gd name="T0" fmla="*/ 0 w 173"/>
                <a:gd name="T1" fmla="*/ 0 h 317"/>
                <a:gd name="T2" fmla="*/ 0 w 173"/>
                <a:gd name="T3" fmla="*/ 0 h 317"/>
                <a:gd name="T4" fmla="*/ 0 w 173"/>
                <a:gd name="T5" fmla="*/ 0 h 317"/>
                <a:gd name="T6" fmla="*/ 0 w 173"/>
                <a:gd name="T7" fmla="*/ 0 h 317"/>
                <a:gd name="T8" fmla="*/ 0 w 173"/>
                <a:gd name="T9" fmla="*/ 0 h 317"/>
                <a:gd name="T10" fmla="*/ 0 w 173"/>
                <a:gd name="T11" fmla="*/ 0 h 317"/>
                <a:gd name="T12" fmla="*/ 0 w 173"/>
                <a:gd name="T13" fmla="*/ 0 h 317"/>
                <a:gd name="T14" fmla="*/ 0 w 173"/>
                <a:gd name="T15" fmla="*/ 0 h 317"/>
                <a:gd name="T16" fmla="*/ 0 w 173"/>
                <a:gd name="T17" fmla="*/ 0 h 3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"/>
                <a:gd name="T28" fmla="*/ 0 h 317"/>
                <a:gd name="T29" fmla="*/ 173 w 173"/>
                <a:gd name="T30" fmla="*/ 317 h 3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" h="317">
                  <a:moveTo>
                    <a:pt x="0" y="78"/>
                  </a:moveTo>
                  <a:lnTo>
                    <a:pt x="173" y="0"/>
                  </a:lnTo>
                  <a:lnTo>
                    <a:pt x="173" y="66"/>
                  </a:lnTo>
                  <a:lnTo>
                    <a:pt x="115" y="92"/>
                  </a:lnTo>
                  <a:lnTo>
                    <a:pt x="115" y="291"/>
                  </a:lnTo>
                  <a:lnTo>
                    <a:pt x="58" y="317"/>
                  </a:lnTo>
                  <a:lnTo>
                    <a:pt x="58" y="118"/>
                  </a:lnTo>
                  <a:lnTo>
                    <a:pt x="0" y="144"/>
                  </a:lnTo>
                  <a:lnTo>
                    <a:pt x="0" y="7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6898" name="Title 1"/>
          <p:cNvSpPr>
            <a:spLocks noGrp="1"/>
          </p:cNvSpPr>
          <p:nvPr>
            <p:ph type="title" idx="4294967295"/>
          </p:nvPr>
        </p:nvSpPr>
        <p:spPr>
          <a:xfrm>
            <a:off x="261257" y="69106"/>
            <a:ext cx="8558893" cy="1139825"/>
          </a:xfrm>
        </p:spPr>
        <p:txBody>
          <a:bodyPr anchorCtr="0">
            <a:noAutofit/>
          </a:bodyPr>
          <a:lstStyle/>
          <a:p>
            <a:pPr algn="ctr"/>
            <a:r>
              <a:rPr lang="en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Normal </a:t>
            </a:r>
            <a:r>
              <a:rPr lang="en-C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Expected</a:t>
            </a:r>
            <a:r>
              <a:rPr lang="en-C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Emotional </a:t>
            </a:r>
            <a:r>
              <a:rPr lang="en-CA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Rollercoaster of a Major Change Initiative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67237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F5C3BAA7-74CF-4FD6-8958-D081E76EB53F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420688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/>
          </a:p>
        </p:txBody>
      </p:sp>
      <p:pic>
        <p:nvPicPr>
          <p:cNvPr id="67588" name="Picture 1" descr="scary-h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5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Introductions </a:t>
            </a:r>
          </a:p>
          <a:p>
            <a:pPr marL="457200" lvl="1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Workday Project Demo and Overview</a:t>
            </a:r>
          </a:p>
          <a:p>
            <a:pPr marL="457200" lvl="1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Workday S</a:t>
            </a:r>
            <a:r>
              <a:rPr lang="en-US" altLang="en-US" dirty="0" smtClean="0">
                <a:latin typeface="Calibri" panose="020F0502020204030204" pitchFamily="34" charset="0"/>
              </a:rPr>
              <a:t>upport Network Roles </a:t>
            </a:r>
            <a:r>
              <a:rPr lang="en-US" altLang="en-US" dirty="0">
                <a:latin typeface="Calibri" panose="020F0502020204030204" pitchFamily="34" charset="0"/>
              </a:rPr>
              <a:t>&amp; Responsibilities</a:t>
            </a:r>
          </a:p>
          <a:p>
            <a:pPr marL="457200" lvl="1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Understanding Change and the </a:t>
            </a:r>
            <a:r>
              <a:rPr lang="en-US" altLang="en-US" dirty="0" smtClean="0">
                <a:latin typeface="Calibri" panose="020F0502020204030204" pitchFamily="34" charset="0"/>
              </a:rPr>
              <a:t>Network</a:t>
            </a:r>
          </a:p>
          <a:p>
            <a:pPr marL="457200" lvl="1" indent="0">
              <a:buNone/>
            </a:pPr>
            <a:r>
              <a:rPr lang="en-US" altLang="en-US" dirty="0" smtClean="0">
                <a:latin typeface="Calibri" panose="020F0502020204030204" pitchFamily="34" charset="0"/>
              </a:rPr>
              <a:t>Available Resources</a:t>
            </a:r>
          </a:p>
          <a:p>
            <a:pPr marL="457200" lvl="1" indent="0">
              <a:buNone/>
            </a:pPr>
            <a:r>
              <a:rPr lang="en-US" altLang="en-US" dirty="0" smtClean="0">
                <a:latin typeface="Calibri" panose="020F0502020204030204" pitchFamily="34" charset="0"/>
              </a:rPr>
              <a:t>Practice in Workday</a:t>
            </a:r>
          </a:p>
          <a:p>
            <a:pPr marL="457200" lvl="1" indent="0">
              <a:buNone/>
            </a:pPr>
            <a:r>
              <a:rPr lang="en-US" altLang="en-US" dirty="0" smtClean="0">
                <a:latin typeface="Calibri" panose="020F0502020204030204" pitchFamily="34" charset="0"/>
              </a:rPr>
              <a:t>Going </a:t>
            </a:r>
            <a:r>
              <a:rPr lang="en-US" altLang="en-US" dirty="0">
                <a:latin typeface="Calibri" panose="020F0502020204030204" pitchFamily="34" charset="0"/>
              </a:rPr>
              <a:t>Forward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Agenda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1953D870-4201-4884-8E02-882F68068D54}" type="slidenum">
              <a:rPr lang="en-US" altLang="en-US"/>
              <a:pPr eaLnBrk="0" hangingPunct="0"/>
              <a:t>30</a:t>
            </a:fld>
            <a:endParaRPr lang="en-US" altLang="en-US"/>
          </a:p>
        </p:txBody>
      </p:sp>
      <p:pic>
        <p:nvPicPr>
          <p:cNvPr id="10249" name="Picture 9" descr="scared-business-person-Sm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79" y="953586"/>
            <a:ext cx="9780973" cy="6152606"/>
          </a:xfrm>
          <a:prstGeom prst="rect">
            <a:avLst/>
          </a:prstGeom>
          <a:noFill/>
          <a:ln>
            <a:noFill/>
          </a:ln>
          <a:effectLst>
            <a:reflection stA="54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Emotions are Contagious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638" y="2144713"/>
            <a:ext cx="8539162" cy="3341687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 smtClean="0"/>
              <a:t>Emotions are more contagious than any virus</a:t>
            </a:r>
          </a:p>
          <a:p>
            <a:pPr eaLnBrk="1" hangingPunct="1"/>
            <a:r>
              <a:rPr lang="en-US" altLang="en-US" sz="3200" dirty="0" smtClean="0"/>
              <a:t>Emotions travel at a subconscious level in milliseconds</a:t>
            </a:r>
          </a:p>
          <a:p>
            <a:pPr lvl="1" eaLnBrk="1" hangingPunct="1"/>
            <a:r>
              <a:rPr lang="en-US" altLang="en-US" sz="3200" dirty="0" smtClean="0"/>
              <a:t>They travel faster than sound or a sneeze</a:t>
            </a:r>
          </a:p>
          <a:p>
            <a:pPr eaLnBrk="1" hangingPunct="1"/>
            <a:r>
              <a:rPr lang="en-US" altLang="en-US" sz="3200" dirty="0" smtClean="0"/>
              <a:t>Imagine how fast negative feelings could grow and slow a project down</a:t>
            </a:r>
          </a:p>
        </p:txBody>
      </p:sp>
    </p:spTree>
    <p:extLst>
      <p:ext uri="{BB962C8B-B14F-4D97-AF65-F5344CB8AC3E}">
        <p14:creationId xmlns:p14="http://schemas.microsoft.com/office/powerpoint/2010/main" val="4051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59436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248400" y="57912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800"/>
          </a:p>
          <a:p>
            <a:endParaRPr lang="en-US" altLang="en-US" sz="1800"/>
          </a:p>
          <a:p>
            <a:fld id="{F3F9A207-45EA-49F9-B29E-9DD927BD0432}" type="slidenum">
              <a:rPr lang="en-US" altLang="en-US"/>
              <a:pPr/>
              <a:t>31</a:t>
            </a:fld>
            <a:endParaRPr lang="en-US" altLang="en-US"/>
          </a:p>
        </p:txBody>
      </p:sp>
      <p:pic>
        <p:nvPicPr>
          <p:cNvPr id="4710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209550"/>
            <a:ext cx="5929993" cy="348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6" y="3696788"/>
            <a:ext cx="6909377" cy="293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1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 the beginning…</a:t>
            </a:r>
          </a:p>
        </p:txBody>
      </p:sp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2581275" y="6163019"/>
            <a:ext cx="420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5298"/>
              </a:buClr>
              <a:buChar char="–"/>
              <a:defRPr sz="24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5298"/>
              </a:buClr>
              <a:buChar char="–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 Narrow" pitchFamily="34" charset="0"/>
              </a:rPr>
              <a:t>necessary to participate in systems change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635" y="2326071"/>
            <a:ext cx="8670925" cy="2092325"/>
            <a:chOff x="396875" y="2374900"/>
            <a:chExt cx="8670925" cy="2092325"/>
          </a:xfrm>
        </p:grpSpPr>
        <p:grpSp>
          <p:nvGrpSpPr>
            <p:cNvPr id="28676" name="Group 189"/>
            <p:cNvGrpSpPr>
              <a:grpSpLocks/>
            </p:cNvGrpSpPr>
            <p:nvPr/>
          </p:nvGrpSpPr>
          <p:grpSpPr bwMode="auto">
            <a:xfrm>
              <a:off x="857250" y="2374900"/>
              <a:ext cx="1187450" cy="1236663"/>
              <a:chOff x="932" y="1465"/>
              <a:chExt cx="748" cy="779"/>
            </a:xfrm>
          </p:grpSpPr>
          <p:grpSp>
            <p:nvGrpSpPr>
              <p:cNvPr id="28683" name="Group 28"/>
              <p:cNvGrpSpPr>
                <a:grpSpLocks/>
              </p:cNvGrpSpPr>
              <p:nvPr/>
            </p:nvGrpSpPr>
            <p:grpSpPr bwMode="auto">
              <a:xfrm>
                <a:off x="932" y="2016"/>
                <a:ext cx="76" cy="180"/>
                <a:chOff x="1292" y="2304"/>
                <a:chExt cx="76" cy="180"/>
              </a:xfrm>
            </p:grpSpPr>
            <p:sp>
              <p:nvSpPr>
                <p:cNvPr id="28817" name="Oval 21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818" name="Line 23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9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20" name="Line 25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21" name="Line 26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2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84" name="Group 29"/>
              <p:cNvGrpSpPr>
                <a:grpSpLocks/>
              </p:cNvGrpSpPr>
              <p:nvPr/>
            </p:nvGrpSpPr>
            <p:grpSpPr bwMode="auto">
              <a:xfrm>
                <a:off x="932" y="1824"/>
                <a:ext cx="76" cy="180"/>
                <a:chOff x="1292" y="2304"/>
                <a:chExt cx="76" cy="180"/>
              </a:xfrm>
            </p:grpSpPr>
            <p:sp>
              <p:nvSpPr>
                <p:cNvPr id="28811" name="Oval 30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812" name="Line 31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4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5" name="Line 34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6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85" name="Group 36"/>
              <p:cNvGrpSpPr>
                <a:grpSpLocks/>
              </p:cNvGrpSpPr>
              <p:nvPr/>
            </p:nvGrpSpPr>
            <p:grpSpPr bwMode="auto">
              <a:xfrm>
                <a:off x="1071" y="1622"/>
                <a:ext cx="76" cy="180"/>
                <a:chOff x="1292" y="2304"/>
                <a:chExt cx="76" cy="180"/>
              </a:xfrm>
            </p:grpSpPr>
            <p:sp>
              <p:nvSpPr>
                <p:cNvPr id="28805" name="Oval 37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806" name="Line 38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8" name="Line 40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9" name="Line 41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43"/>
              <p:cNvGrpSpPr>
                <a:grpSpLocks/>
              </p:cNvGrpSpPr>
              <p:nvPr/>
            </p:nvGrpSpPr>
            <p:grpSpPr bwMode="auto">
              <a:xfrm>
                <a:off x="1172" y="1584"/>
                <a:ext cx="76" cy="180"/>
                <a:chOff x="1292" y="2304"/>
                <a:chExt cx="76" cy="180"/>
              </a:xfrm>
            </p:grpSpPr>
            <p:sp>
              <p:nvSpPr>
                <p:cNvPr id="28799" name="Oval 44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800" name="Line 45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1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2" name="Line 47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3" name="Line 48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04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87" name="Group 50"/>
              <p:cNvGrpSpPr>
                <a:grpSpLocks/>
              </p:cNvGrpSpPr>
              <p:nvPr/>
            </p:nvGrpSpPr>
            <p:grpSpPr bwMode="auto">
              <a:xfrm>
                <a:off x="1180" y="1800"/>
                <a:ext cx="76" cy="180"/>
                <a:chOff x="1292" y="2304"/>
                <a:chExt cx="76" cy="180"/>
              </a:xfrm>
            </p:grpSpPr>
            <p:sp>
              <p:nvSpPr>
                <p:cNvPr id="28793" name="Oval 51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94" name="Line 52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5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6" name="Line 54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7" name="Line 55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8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88" name="Group 57"/>
              <p:cNvGrpSpPr>
                <a:grpSpLocks/>
              </p:cNvGrpSpPr>
              <p:nvPr/>
            </p:nvGrpSpPr>
            <p:grpSpPr bwMode="auto">
              <a:xfrm>
                <a:off x="1172" y="2016"/>
                <a:ext cx="76" cy="180"/>
                <a:chOff x="1292" y="2304"/>
                <a:chExt cx="76" cy="180"/>
              </a:xfrm>
            </p:grpSpPr>
            <p:sp>
              <p:nvSpPr>
                <p:cNvPr id="28787" name="Oval 58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88" name="Line 59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9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0" name="Line 61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1" name="Line 62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2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89" name="Group 64"/>
              <p:cNvGrpSpPr>
                <a:grpSpLocks/>
              </p:cNvGrpSpPr>
              <p:nvPr/>
            </p:nvGrpSpPr>
            <p:grpSpPr bwMode="auto">
              <a:xfrm>
                <a:off x="1028" y="2016"/>
                <a:ext cx="76" cy="180"/>
                <a:chOff x="1292" y="2304"/>
                <a:chExt cx="76" cy="180"/>
              </a:xfrm>
            </p:grpSpPr>
            <p:sp>
              <p:nvSpPr>
                <p:cNvPr id="28781" name="Oval 65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82" name="Line 66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3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4" name="Line 68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5" name="Line 69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6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90" name="Group 71"/>
              <p:cNvGrpSpPr>
                <a:grpSpLocks/>
              </p:cNvGrpSpPr>
              <p:nvPr/>
            </p:nvGrpSpPr>
            <p:grpSpPr bwMode="auto">
              <a:xfrm>
                <a:off x="1071" y="1814"/>
                <a:ext cx="76" cy="180"/>
                <a:chOff x="1292" y="2304"/>
                <a:chExt cx="76" cy="180"/>
              </a:xfrm>
            </p:grpSpPr>
            <p:sp>
              <p:nvSpPr>
                <p:cNvPr id="28775" name="Oval 72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76" name="Line 73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8" name="Line 75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9" name="Line 76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80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91" name="Group 78"/>
              <p:cNvGrpSpPr>
                <a:grpSpLocks/>
              </p:cNvGrpSpPr>
              <p:nvPr/>
            </p:nvGrpSpPr>
            <p:grpSpPr bwMode="auto">
              <a:xfrm>
                <a:off x="1316" y="1665"/>
                <a:ext cx="76" cy="180"/>
                <a:chOff x="1292" y="2304"/>
                <a:chExt cx="76" cy="180"/>
              </a:xfrm>
            </p:grpSpPr>
            <p:sp>
              <p:nvSpPr>
                <p:cNvPr id="28769" name="Oval 79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70" name="Line 80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2" name="Line 82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3" name="Line 83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4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92" name="Group 85"/>
              <p:cNvGrpSpPr>
                <a:grpSpLocks/>
              </p:cNvGrpSpPr>
              <p:nvPr/>
            </p:nvGrpSpPr>
            <p:grpSpPr bwMode="auto">
              <a:xfrm>
                <a:off x="1316" y="1857"/>
                <a:ext cx="76" cy="180"/>
                <a:chOff x="1292" y="2304"/>
                <a:chExt cx="76" cy="180"/>
              </a:xfrm>
            </p:grpSpPr>
            <p:sp>
              <p:nvSpPr>
                <p:cNvPr id="28763" name="Oval 86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64" name="Line 87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65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66" name="Line 89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67" name="Line 90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68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93" name="Group 92"/>
              <p:cNvGrpSpPr>
                <a:grpSpLocks/>
              </p:cNvGrpSpPr>
              <p:nvPr/>
            </p:nvGrpSpPr>
            <p:grpSpPr bwMode="auto">
              <a:xfrm>
                <a:off x="1316" y="2064"/>
                <a:ext cx="76" cy="180"/>
                <a:chOff x="1292" y="2304"/>
                <a:chExt cx="76" cy="180"/>
              </a:xfrm>
            </p:grpSpPr>
            <p:sp>
              <p:nvSpPr>
                <p:cNvPr id="28757" name="Oval 93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58" name="Line 94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59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60" name="Line 96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61" name="Line 97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6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94" name="Group 99"/>
              <p:cNvGrpSpPr>
                <a:grpSpLocks/>
              </p:cNvGrpSpPr>
              <p:nvPr/>
            </p:nvGrpSpPr>
            <p:grpSpPr bwMode="auto">
              <a:xfrm>
                <a:off x="1268" y="1473"/>
                <a:ext cx="76" cy="180"/>
                <a:chOff x="1292" y="2304"/>
                <a:chExt cx="76" cy="180"/>
              </a:xfrm>
            </p:grpSpPr>
            <p:sp>
              <p:nvSpPr>
                <p:cNvPr id="28751" name="Oval 100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52" name="Line 101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53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54" name="Line 103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55" name="Line 104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56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95" name="Group 106"/>
              <p:cNvGrpSpPr>
                <a:grpSpLocks/>
              </p:cNvGrpSpPr>
              <p:nvPr/>
            </p:nvGrpSpPr>
            <p:grpSpPr bwMode="auto">
              <a:xfrm>
                <a:off x="1460" y="2064"/>
                <a:ext cx="76" cy="180"/>
                <a:chOff x="1292" y="2304"/>
                <a:chExt cx="76" cy="180"/>
              </a:xfrm>
            </p:grpSpPr>
            <p:sp>
              <p:nvSpPr>
                <p:cNvPr id="28745" name="Oval 107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46" name="Line 108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7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8" name="Line 110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9" name="Line 111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50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96" name="Group 113"/>
              <p:cNvGrpSpPr>
                <a:grpSpLocks/>
              </p:cNvGrpSpPr>
              <p:nvPr/>
            </p:nvGrpSpPr>
            <p:grpSpPr bwMode="auto">
              <a:xfrm>
                <a:off x="1460" y="1872"/>
                <a:ext cx="76" cy="180"/>
                <a:chOff x="1292" y="2304"/>
                <a:chExt cx="76" cy="180"/>
              </a:xfrm>
            </p:grpSpPr>
            <p:sp>
              <p:nvSpPr>
                <p:cNvPr id="28739" name="Oval 114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40" name="Line 115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1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2" name="Line 117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3" name="Line 118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4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97" name="Group 120"/>
              <p:cNvGrpSpPr>
                <a:grpSpLocks/>
              </p:cNvGrpSpPr>
              <p:nvPr/>
            </p:nvGrpSpPr>
            <p:grpSpPr bwMode="auto">
              <a:xfrm>
                <a:off x="1465" y="1677"/>
                <a:ext cx="76" cy="180"/>
                <a:chOff x="1292" y="2304"/>
                <a:chExt cx="76" cy="180"/>
              </a:xfrm>
            </p:grpSpPr>
            <p:sp>
              <p:nvSpPr>
                <p:cNvPr id="28733" name="Oval 121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34" name="Line 122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5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6" name="Line 124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7" name="Line 125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8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98" name="Group 127"/>
              <p:cNvGrpSpPr>
                <a:grpSpLocks/>
              </p:cNvGrpSpPr>
              <p:nvPr/>
            </p:nvGrpSpPr>
            <p:grpSpPr bwMode="auto">
              <a:xfrm>
                <a:off x="1384" y="1481"/>
                <a:ext cx="76" cy="180"/>
                <a:chOff x="1292" y="2304"/>
                <a:chExt cx="76" cy="180"/>
              </a:xfrm>
            </p:grpSpPr>
            <p:sp>
              <p:nvSpPr>
                <p:cNvPr id="28727" name="Oval 128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28" name="Line 129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9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0" name="Line 131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1" name="Line 132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2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699" name="Group 134"/>
              <p:cNvGrpSpPr>
                <a:grpSpLocks/>
              </p:cNvGrpSpPr>
              <p:nvPr/>
            </p:nvGrpSpPr>
            <p:grpSpPr bwMode="auto">
              <a:xfrm>
                <a:off x="1604" y="2064"/>
                <a:ext cx="76" cy="180"/>
                <a:chOff x="1292" y="2304"/>
                <a:chExt cx="76" cy="180"/>
              </a:xfrm>
            </p:grpSpPr>
            <p:sp>
              <p:nvSpPr>
                <p:cNvPr id="28721" name="Oval 135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22" name="Line 136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3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4" name="Line 138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5" name="Line 139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6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00" name="Group 141"/>
              <p:cNvGrpSpPr>
                <a:grpSpLocks/>
              </p:cNvGrpSpPr>
              <p:nvPr/>
            </p:nvGrpSpPr>
            <p:grpSpPr bwMode="auto">
              <a:xfrm>
                <a:off x="1556" y="1872"/>
                <a:ext cx="76" cy="180"/>
                <a:chOff x="1292" y="2304"/>
                <a:chExt cx="76" cy="180"/>
              </a:xfrm>
            </p:grpSpPr>
            <p:sp>
              <p:nvSpPr>
                <p:cNvPr id="28715" name="Oval 142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16" name="Line 143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7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8" name="Line 145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9" name="Line 146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0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01" name="Group 148"/>
              <p:cNvGrpSpPr>
                <a:grpSpLocks/>
              </p:cNvGrpSpPr>
              <p:nvPr/>
            </p:nvGrpSpPr>
            <p:grpSpPr bwMode="auto">
              <a:xfrm>
                <a:off x="1561" y="1677"/>
                <a:ext cx="76" cy="180"/>
                <a:chOff x="1292" y="2304"/>
                <a:chExt cx="76" cy="180"/>
              </a:xfrm>
            </p:grpSpPr>
            <p:sp>
              <p:nvSpPr>
                <p:cNvPr id="28709" name="Oval 149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10" name="Line 150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1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2" name="Line 152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3" name="Line 153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4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02" name="Group 155"/>
              <p:cNvGrpSpPr>
                <a:grpSpLocks/>
              </p:cNvGrpSpPr>
              <p:nvPr/>
            </p:nvGrpSpPr>
            <p:grpSpPr bwMode="auto">
              <a:xfrm>
                <a:off x="1510" y="1465"/>
                <a:ext cx="76" cy="180"/>
                <a:chOff x="1292" y="2304"/>
                <a:chExt cx="76" cy="180"/>
              </a:xfrm>
            </p:grpSpPr>
            <p:sp>
              <p:nvSpPr>
                <p:cNvPr id="28703" name="Oval 156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704" name="Line 157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5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6" name="Line 159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7" name="Line 160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8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677" name="Group 162"/>
            <p:cNvGrpSpPr>
              <a:grpSpLocks/>
            </p:cNvGrpSpPr>
            <p:nvPr/>
          </p:nvGrpSpPr>
          <p:grpSpPr bwMode="auto">
            <a:xfrm>
              <a:off x="762000" y="3551238"/>
              <a:ext cx="7696200" cy="228600"/>
              <a:chOff x="480" y="2237"/>
              <a:chExt cx="4848" cy="144"/>
            </a:xfrm>
          </p:grpSpPr>
          <p:sp>
            <p:nvSpPr>
              <p:cNvPr id="28680" name="Line 163"/>
              <p:cNvSpPr>
                <a:spLocks noChangeShapeType="1"/>
              </p:cNvSpPr>
              <p:nvPr/>
            </p:nvSpPr>
            <p:spPr bwMode="auto">
              <a:xfrm>
                <a:off x="480" y="2312"/>
                <a:ext cx="48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1" name="Line 164"/>
              <p:cNvSpPr>
                <a:spLocks noChangeShapeType="1"/>
              </p:cNvSpPr>
              <p:nvPr/>
            </p:nvSpPr>
            <p:spPr bwMode="auto">
              <a:xfrm flipV="1">
                <a:off x="480" y="2237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2" name="Line 165"/>
              <p:cNvSpPr>
                <a:spLocks noChangeShapeType="1"/>
              </p:cNvSpPr>
              <p:nvPr/>
            </p:nvSpPr>
            <p:spPr bwMode="auto">
              <a:xfrm flipV="1">
                <a:off x="5328" y="2237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78" name="Text Box 166"/>
            <p:cNvSpPr txBox="1">
              <a:spLocks noChangeArrowheads="1"/>
            </p:cNvSpPr>
            <p:nvPr/>
          </p:nvSpPr>
          <p:spPr bwMode="auto">
            <a:xfrm>
              <a:off x="396875" y="3883025"/>
              <a:ext cx="2108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None of the </a:t>
              </a:r>
              <a:r>
                <a:rPr lang="en-US" altLang="en-US" sz="1600" dirty="0" smtClean="0">
                  <a:solidFill>
                    <a:schemeClr val="tx1"/>
                  </a:solidFill>
                  <a:latin typeface="Arial Narrow" pitchFamily="34" charset="0"/>
                </a:rPr>
                <a:t>desire, </a:t>
              </a: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skills, knowledge</a:t>
              </a:r>
            </a:p>
          </p:txBody>
        </p:sp>
        <p:sp>
          <p:nvSpPr>
            <p:cNvPr id="28679" name="Text Box 167"/>
            <p:cNvSpPr txBox="1">
              <a:spLocks noChangeArrowheads="1"/>
            </p:cNvSpPr>
            <p:nvPr/>
          </p:nvSpPr>
          <p:spPr bwMode="auto">
            <a:xfrm>
              <a:off x="7086600" y="3838575"/>
              <a:ext cx="1981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All of the </a:t>
              </a:r>
              <a:r>
                <a:rPr lang="en-US" altLang="en-US" sz="1600" dirty="0" smtClean="0">
                  <a:solidFill>
                    <a:schemeClr val="tx1"/>
                  </a:solidFill>
                  <a:latin typeface="Arial Narrow" pitchFamily="34" charset="0"/>
                </a:rPr>
                <a:t>desire, </a:t>
              </a: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skills, knowledge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710291" y="1864129"/>
            <a:ext cx="13299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algn="ctr"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1200" b="1" dirty="0" smtClean="0">
                <a:solidFill>
                  <a:schemeClr val="bg1"/>
                </a:solidFill>
              </a:rPr>
              <a:t>Establish </a:t>
            </a:r>
            <a:r>
              <a:rPr lang="en-US" sz="1200" b="1" dirty="0">
                <a:solidFill>
                  <a:schemeClr val="bg1"/>
                </a:solidFill>
              </a:rPr>
              <a:t>Workday</a:t>
            </a:r>
          </a:p>
          <a:p>
            <a:pPr marL="91440" indent="-91440" algn="ctr">
              <a:buClr>
                <a:schemeClr val="tx2"/>
              </a:buClr>
            </a:pPr>
            <a:r>
              <a:rPr lang="en-US" sz="1200" b="1" dirty="0">
                <a:solidFill>
                  <a:schemeClr val="bg1"/>
                </a:solidFill>
              </a:rPr>
              <a:t>Support </a:t>
            </a:r>
            <a:r>
              <a:rPr lang="en-US" sz="1200" b="1" dirty="0" smtClean="0">
                <a:solidFill>
                  <a:schemeClr val="bg1"/>
                </a:solidFill>
              </a:rPr>
              <a:t>Network</a:t>
            </a:r>
          </a:p>
          <a:p>
            <a:pPr marL="91440" indent="-91440" algn="ctr">
              <a:buClr>
                <a:schemeClr val="tx2"/>
              </a:buClr>
            </a:pPr>
            <a:r>
              <a:rPr lang="en-US" sz="1200" b="1" dirty="0" smtClean="0">
                <a:solidFill>
                  <a:schemeClr val="bg1"/>
                </a:solidFill>
              </a:rPr>
              <a:t>-Training Strategy</a:t>
            </a:r>
          </a:p>
          <a:p>
            <a:pPr marL="91440" indent="-91440" algn="ctr">
              <a:buClr>
                <a:schemeClr val="tx2"/>
              </a:buClr>
            </a:pPr>
            <a:r>
              <a:rPr lang="en-US" sz="1200" b="1" dirty="0" smtClean="0">
                <a:solidFill>
                  <a:schemeClr val="bg1"/>
                </a:solidFill>
              </a:rPr>
              <a:t>- Design new processes</a:t>
            </a:r>
          </a:p>
          <a:p>
            <a:pPr marL="91440" indent="-91440" algn="ctr">
              <a:buClr>
                <a:schemeClr val="tx2"/>
              </a:buClr>
            </a:pP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04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Over Time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7280" y="2319476"/>
            <a:ext cx="8537575" cy="2670175"/>
            <a:chOff x="76200" y="2438400"/>
            <a:chExt cx="8537575" cy="2670175"/>
          </a:xfrm>
        </p:grpSpPr>
        <p:sp>
          <p:nvSpPr>
            <p:cNvPr id="29840" name="Oval 11"/>
            <p:cNvSpPr>
              <a:spLocks noChangeArrowheads="1"/>
            </p:cNvSpPr>
            <p:nvPr/>
          </p:nvSpPr>
          <p:spPr bwMode="auto">
            <a:xfrm>
              <a:off x="1517650" y="32766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841" name="Line 12"/>
            <p:cNvSpPr>
              <a:spLocks noChangeShapeType="1"/>
            </p:cNvSpPr>
            <p:nvPr/>
          </p:nvSpPr>
          <p:spPr bwMode="auto">
            <a:xfrm>
              <a:off x="1568450" y="33782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2" name="Line 13"/>
            <p:cNvSpPr>
              <a:spLocks noChangeShapeType="1"/>
            </p:cNvSpPr>
            <p:nvPr/>
          </p:nvSpPr>
          <p:spPr bwMode="auto">
            <a:xfrm flipH="1">
              <a:off x="1574800" y="3409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3" name="Line 14"/>
            <p:cNvSpPr>
              <a:spLocks noChangeShapeType="1"/>
            </p:cNvSpPr>
            <p:nvPr/>
          </p:nvSpPr>
          <p:spPr bwMode="auto">
            <a:xfrm>
              <a:off x="1511300" y="3409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4" name="Line 15"/>
            <p:cNvSpPr>
              <a:spLocks noChangeShapeType="1"/>
            </p:cNvSpPr>
            <p:nvPr/>
          </p:nvSpPr>
          <p:spPr bwMode="auto">
            <a:xfrm>
              <a:off x="1568450" y="3492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5" name="Line 16"/>
            <p:cNvSpPr>
              <a:spLocks noChangeShapeType="1"/>
            </p:cNvSpPr>
            <p:nvPr/>
          </p:nvSpPr>
          <p:spPr bwMode="auto">
            <a:xfrm flipH="1">
              <a:off x="1517650" y="3492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4" name="Oval 18"/>
            <p:cNvSpPr>
              <a:spLocks noChangeArrowheads="1"/>
            </p:cNvSpPr>
            <p:nvPr/>
          </p:nvSpPr>
          <p:spPr bwMode="auto">
            <a:xfrm>
              <a:off x="1517650" y="29718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835" name="Line 19"/>
            <p:cNvSpPr>
              <a:spLocks noChangeShapeType="1"/>
            </p:cNvSpPr>
            <p:nvPr/>
          </p:nvSpPr>
          <p:spPr bwMode="auto">
            <a:xfrm>
              <a:off x="1568450" y="30734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6" name="Line 20"/>
            <p:cNvSpPr>
              <a:spLocks noChangeShapeType="1"/>
            </p:cNvSpPr>
            <p:nvPr/>
          </p:nvSpPr>
          <p:spPr bwMode="auto">
            <a:xfrm flipH="1">
              <a:off x="1574800" y="3105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7" name="Line 21"/>
            <p:cNvSpPr>
              <a:spLocks noChangeShapeType="1"/>
            </p:cNvSpPr>
            <p:nvPr/>
          </p:nvSpPr>
          <p:spPr bwMode="auto">
            <a:xfrm>
              <a:off x="1511300" y="3105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8" name="Line 22"/>
            <p:cNvSpPr>
              <a:spLocks noChangeShapeType="1"/>
            </p:cNvSpPr>
            <p:nvPr/>
          </p:nvSpPr>
          <p:spPr bwMode="auto">
            <a:xfrm>
              <a:off x="1568450" y="3187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9" name="Line 23"/>
            <p:cNvSpPr>
              <a:spLocks noChangeShapeType="1"/>
            </p:cNvSpPr>
            <p:nvPr/>
          </p:nvSpPr>
          <p:spPr bwMode="auto">
            <a:xfrm flipH="1">
              <a:off x="1517650" y="3187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" name="Oval 25"/>
            <p:cNvSpPr>
              <a:spLocks noChangeArrowheads="1"/>
            </p:cNvSpPr>
            <p:nvPr/>
          </p:nvSpPr>
          <p:spPr bwMode="auto">
            <a:xfrm>
              <a:off x="2247900" y="27432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829" name="Line 26"/>
            <p:cNvSpPr>
              <a:spLocks noChangeShapeType="1"/>
            </p:cNvSpPr>
            <p:nvPr/>
          </p:nvSpPr>
          <p:spPr bwMode="auto">
            <a:xfrm>
              <a:off x="2298700" y="28448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" name="Line 27"/>
            <p:cNvSpPr>
              <a:spLocks noChangeShapeType="1"/>
            </p:cNvSpPr>
            <p:nvPr/>
          </p:nvSpPr>
          <p:spPr bwMode="auto">
            <a:xfrm flipH="1">
              <a:off x="2305050" y="28765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" name="Line 28"/>
            <p:cNvSpPr>
              <a:spLocks noChangeShapeType="1"/>
            </p:cNvSpPr>
            <p:nvPr/>
          </p:nvSpPr>
          <p:spPr bwMode="auto">
            <a:xfrm>
              <a:off x="2241550" y="28765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" name="Line 29"/>
            <p:cNvSpPr>
              <a:spLocks noChangeShapeType="1"/>
            </p:cNvSpPr>
            <p:nvPr/>
          </p:nvSpPr>
          <p:spPr bwMode="auto">
            <a:xfrm>
              <a:off x="2298700" y="29591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" name="Line 30"/>
            <p:cNvSpPr>
              <a:spLocks noChangeShapeType="1"/>
            </p:cNvSpPr>
            <p:nvPr/>
          </p:nvSpPr>
          <p:spPr bwMode="auto">
            <a:xfrm flipH="1">
              <a:off x="2247900" y="29591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" name="Oval 32"/>
            <p:cNvSpPr>
              <a:spLocks noChangeArrowheads="1"/>
            </p:cNvSpPr>
            <p:nvPr/>
          </p:nvSpPr>
          <p:spPr bwMode="auto">
            <a:xfrm>
              <a:off x="2781300" y="25146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823" name="Line 33"/>
            <p:cNvSpPr>
              <a:spLocks noChangeShapeType="1"/>
            </p:cNvSpPr>
            <p:nvPr/>
          </p:nvSpPr>
          <p:spPr bwMode="auto">
            <a:xfrm>
              <a:off x="2832100" y="26162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" name="Line 34"/>
            <p:cNvSpPr>
              <a:spLocks noChangeShapeType="1"/>
            </p:cNvSpPr>
            <p:nvPr/>
          </p:nvSpPr>
          <p:spPr bwMode="auto">
            <a:xfrm flipH="1">
              <a:off x="2838450" y="2647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" name="Line 35"/>
            <p:cNvSpPr>
              <a:spLocks noChangeShapeType="1"/>
            </p:cNvSpPr>
            <p:nvPr/>
          </p:nvSpPr>
          <p:spPr bwMode="auto">
            <a:xfrm>
              <a:off x="2774950" y="2647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" name="Line 36"/>
            <p:cNvSpPr>
              <a:spLocks noChangeShapeType="1"/>
            </p:cNvSpPr>
            <p:nvPr/>
          </p:nvSpPr>
          <p:spPr bwMode="auto">
            <a:xfrm>
              <a:off x="2832100" y="2730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" name="Line 37"/>
            <p:cNvSpPr>
              <a:spLocks noChangeShapeType="1"/>
            </p:cNvSpPr>
            <p:nvPr/>
          </p:nvSpPr>
          <p:spPr bwMode="auto">
            <a:xfrm flipH="1">
              <a:off x="2781300" y="2730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" name="Oval 39"/>
            <p:cNvSpPr>
              <a:spLocks noChangeArrowheads="1"/>
            </p:cNvSpPr>
            <p:nvPr/>
          </p:nvSpPr>
          <p:spPr bwMode="auto">
            <a:xfrm>
              <a:off x="6210300" y="28194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817" name="Line 40"/>
            <p:cNvSpPr>
              <a:spLocks noChangeShapeType="1"/>
            </p:cNvSpPr>
            <p:nvPr/>
          </p:nvSpPr>
          <p:spPr bwMode="auto">
            <a:xfrm>
              <a:off x="6261100" y="29210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" name="Line 41"/>
            <p:cNvSpPr>
              <a:spLocks noChangeShapeType="1"/>
            </p:cNvSpPr>
            <p:nvPr/>
          </p:nvSpPr>
          <p:spPr bwMode="auto">
            <a:xfrm flipH="1">
              <a:off x="6267450" y="29527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" name="Line 42"/>
            <p:cNvSpPr>
              <a:spLocks noChangeShapeType="1"/>
            </p:cNvSpPr>
            <p:nvPr/>
          </p:nvSpPr>
          <p:spPr bwMode="auto">
            <a:xfrm>
              <a:off x="6203950" y="29527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" name="Line 43"/>
            <p:cNvSpPr>
              <a:spLocks noChangeShapeType="1"/>
            </p:cNvSpPr>
            <p:nvPr/>
          </p:nvSpPr>
          <p:spPr bwMode="auto">
            <a:xfrm>
              <a:off x="6261100" y="30353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" name="Line 44"/>
            <p:cNvSpPr>
              <a:spLocks noChangeShapeType="1"/>
            </p:cNvSpPr>
            <p:nvPr/>
          </p:nvSpPr>
          <p:spPr bwMode="auto">
            <a:xfrm flipH="1">
              <a:off x="6210300" y="30353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" name="Oval 46"/>
            <p:cNvSpPr>
              <a:spLocks noChangeArrowheads="1"/>
            </p:cNvSpPr>
            <p:nvPr/>
          </p:nvSpPr>
          <p:spPr bwMode="auto">
            <a:xfrm>
              <a:off x="2857500" y="32766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811" name="Line 47"/>
            <p:cNvSpPr>
              <a:spLocks noChangeShapeType="1"/>
            </p:cNvSpPr>
            <p:nvPr/>
          </p:nvSpPr>
          <p:spPr bwMode="auto">
            <a:xfrm>
              <a:off x="2908300" y="33782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2" name="Line 48"/>
            <p:cNvSpPr>
              <a:spLocks noChangeShapeType="1"/>
            </p:cNvSpPr>
            <p:nvPr/>
          </p:nvSpPr>
          <p:spPr bwMode="auto">
            <a:xfrm flipH="1">
              <a:off x="2914650" y="3409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" name="Line 49"/>
            <p:cNvSpPr>
              <a:spLocks noChangeShapeType="1"/>
            </p:cNvSpPr>
            <p:nvPr/>
          </p:nvSpPr>
          <p:spPr bwMode="auto">
            <a:xfrm>
              <a:off x="2851150" y="3409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" name="Line 50"/>
            <p:cNvSpPr>
              <a:spLocks noChangeShapeType="1"/>
            </p:cNvSpPr>
            <p:nvPr/>
          </p:nvSpPr>
          <p:spPr bwMode="auto">
            <a:xfrm>
              <a:off x="2908300" y="3492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" name="Line 51"/>
            <p:cNvSpPr>
              <a:spLocks noChangeShapeType="1"/>
            </p:cNvSpPr>
            <p:nvPr/>
          </p:nvSpPr>
          <p:spPr bwMode="auto">
            <a:xfrm flipH="1">
              <a:off x="2857500" y="3492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Oval 53"/>
            <p:cNvSpPr>
              <a:spLocks noChangeArrowheads="1"/>
            </p:cNvSpPr>
            <p:nvPr/>
          </p:nvSpPr>
          <p:spPr bwMode="auto">
            <a:xfrm>
              <a:off x="2019300" y="32766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805" name="Line 54"/>
            <p:cNvSpPr>
              <a:spLocks noChangeShapeType="1"/>
            </p:cNvSpPr>
            <p:nvPr/>
          </p:nvSpPr>
          <p:spPr bwMode="auto">
            <a:xfrm>
              <a:off x="2070100" y="33782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" name="Line 55"/>
            <p:cNvSpPr>
              <a:spLocks noChangeShapeType="1"/>
            </p:cNvSpPr>
            <p:nvPr/>
          </p:nvSpPr>
          <p:spPr bwMode="auto">
            <a:xfrm flipH="1">
              <a:off x="2076450" y="3409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7" name="Line 56"/>
            <p:cNvSpPr>
              <a:spLocks noChangeShapeType="1"/>
            </p:cNvSpPr>
            <p:nvPr/>
          </p:nvSpPr>
          <p:spPr bwMode="auto">
            <a:xfrm>
              <a:off x="2012950" y="3409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" name="Line 57"/>
            <p:cNvSpPr>
              <a:spLocks noChangeShapeType="1"/>
            </p:cNvSpPr>
            <p:nvPr/>
          </p:nvSpPr>
          <p:spPr bwMode="auto">
            <a:xfrm>
              <a:off x="2070100" y="3492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" name="Line 58"/>
            <p:cNvSpPr>
              <a:spLocks noChangeShapeType="1"/>
            </p:cNvSpPr>
            <p:nvPr/>
          </p:nvSpPr>
          <p:spPr bwMode="auto">
            <a:xfrm flipH="1">
              <a:off x="2019300" y="3492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8" name="Oval 60"/>
            <p:cNvSpPr>
              <a:spLocks noChangeArrowheads="1"/>
            </p:cNvSpPr>
            <p:nvPr/>
          </p:nvSpPr>
          <p:spPr bwMode="auto">
            <a:xfrm>
              <a:off x="2857500" y="29718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99" name="Line 61"/>
            <p:cNvSpPr>
              <a:spLocks noChangeShapeType="1"/>
            </p:cNvSpPr>
            <p:nvPr/>
          </p:nvSpPr>
          <p:spPr bwMode="auto">
            <a:xfrm>
              <a:off x="2908300" y="30734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0" name="Line 62"/>
            <p:cNvSpPr>
              <a:spLocks noChangeShapeType="1"/>
            </p:cNvSpPr>
            <p:nvPr/>
          </p:nvSpPr>
          <p:spPr bwMode="auto">
            <a:xfrm flipH="1">
              <a:off x="2914650" y="3105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1" name="Line 63"/>
            <p:cNvSpPr>
              <a:spLocks noChangeShapeType="1"/>
            </p:cNvSpPr>
            <p:nvPr/>
          </p:nvSpPr>
          <p:spPr bwMode="auto">
            <a:xfrm>
              <a:off x="2851150" y="3105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" name="Line 64"/>
            <p:cNvSpPr>
              <a:spLocks noChangeShapeType="1"/>
            </p:cNvSpPr>
            <p:nvPr/>
          </p:nvSpPr>
          <p:spPr bwMode="auto">
            <a:xfrm>
              <a:off x="2908300" y="3187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" name="Line 65"/>
            <p:cNvSpPr>
              <a:spLocks noChangeShapeType="1"/>
            </p:cNvSpPr>
            <p:nvPr/>
          </p:nvSpPr>
          <p:spPr bwMode="auto">
            <a:xfrm flipH="1">
              <a:off x="2857500" y="3187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2" name="Oval 67"/>
            <p:cNvSpPr>
              <a:spLocks noChangeArrowheads="1"/>
            </p:cNvSpPr>
            <p:nvPr/>
          </p:nvSpPr>
          <p:spPr bwMode="auto">
            <a:xfrm>
              <a:off x="3619500" y="28956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93" name="Line 68"/>
            <p:cNvSpPr>
              <a:spLocks noChangeShapeType="1"/>
            </p:cNvSpPr>
            <p:nvPr/>
          </p:nvSpPr>
          <p:spPr bwMode="auto">
            <a:xfrm>
              <a:off x="3670300" y="29972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4" name="Line 69"/>
            <p:cNvSpPr>
              <a:spLocks noChangeShapeType="1"/>
            </p:cNvSpPr>
            <p:nvPr/>
          </p:nvSpPr>
          <p:spPr bwMode="auto">
            <a:xfrm flipH="1">
              <a:off x="3676650" y="3028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5" name="Line 70"/>
            <p:cNvSpPr>
              <a:spLocks noChangeShapeType="1"/>
            </p:cNvSpPr>
            <p:nvPr/>
          </p:nvSpPr>
          <p:spPr bwMode="auto">
            <a:xfrm>
              <a:off x="3613150" y="3028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6" name="Line 71"/>
            <p:cNvSpPr>
              <a:spLocks noChangeShapeType="1"/>
            </p:cNvSpPr>
            <p:nvPr/>
          </p:nvSpPr>
          <p:spPr bwMode="auto">
            <a:xfrm>
              <a:off x="3670300" y="3111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7" name="Line 72"/>
            <p:cNvSpPr>
              <a:spLocks noChangeShapeType="1"/>
            </p:cNvSpPr>
            <p:nvPr/>
          </p:nvSpPr>
          <p:spPr bwMode="auto">
            <a:xfrm flipH="1">
              <a:off x="3619500" y="3111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6" name="Oval 74"/>
            <p:cNvSpPr>
              <a:spLocks noChangeArrowheads="1"/>
            </p:cNvSpPr>
            <p:nvPr/>
          </p:nvSpPr>
          <p:spPr bwMode="auto">
            <a:xfrm>
              <a:off x="3314700" y="31242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87" name="Line 75"/>
            <p:cNvSpPr>
              <a:spLocks noChangeShapeType="1"/>
            </p:cNvSpPr>
            <p:nvPr/>
          </p:nvSpPr>
          <p:spPr bwMode="auto">
            <a:xfrm>
              <a:off x="3365500" y="32258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8" name="Line 76"/>
            <p:cNvSpPr>
              <a:spLocks noChangeShapeType="1"/>
            </p:cNvSpPr>
            <p:nvPr/>
          </p:nvSpPr>
          <p:spPr bwMode="auto">
            <a:xfrm flipH="1">
              <a:off x="3371850" y="32575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Line 77"/>
            <p:cNvSpPr>
              <a:spLocks noChangeShapeType="1"/>
            </p:cNvSpPr>
            <p:nvPr/>
          </p:nvSpPr>
          <p:spPr bwMode="auto">
            <a:xfrm>
              <a:off x="3308350" y="32575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0" name="Line 78"/>
            <p:cNvSpPr>
              <a:spLocks noChangeShapeType="1"/>
            </p:cNvSpPr>
            <p:nvPr/>
          </p:nvSpPr>
          <p:spPr bwMode="auto">
            <a:xfrm>
              <a:off x="3365500" y="33401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1" name="Line 79"/>
            <p:cNvSpPr>
              <a:spLocks noChangeShapeType="1"/>
            </p:cNvSpPr>
            <p:nvPr/>
          </p:nvSpPr>
          <p:spPr bwMode="auto">
            <a:xfrm flipH="1">
              <a:off x="3314700" y="33401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0" name="Oval 81"/>
            <p:cNvSpPr>
              <a:spLocks noChangeArrowheads="1"/>
            </p:cNvSpPr>
            <p:nvPr/>
          </p:nvSpPr>
          <p:spPr bwMode="auto">
            <a:xfrm>
              <a:off x="3848100" y="33528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81" name="Line 82"/>
            <p:cNvSpPr>
              <a:spLocks noChangeShapeType="1"/>
            </p:cNvSpPr>
            <p:nvPr/>
          </p:nvSpPr>
          <p:spPr bwMode="auto">
            <a:xfrm>
              <a:off x="3898900" y="34544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2" name="Line 83"/>
            <p:cNvSpPr>
              <a:spLocks noChangeShapeType="1"/>
            </p:cNvSpPr>
            <p:nvPr/>
          </p:nvSpPr>
          <p:spPr bwMode="auto">
            <a:xfrm flipH="1">
              <a:off x="3905250" y="3486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3" name="Line 84"/>
            <p:cNvSpPr>
              <a:spLocks noChangeShapeType="1"/>
            </p:cNvSpPr>
            <p:nvPr/>
          </p:nvSpPr>
          <p:spPr bwMode="auto">
            <a:xfrm>
              <a:off x="3841750" y="3486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4" name="Line 85"/>
            <p:cNvSpPr>
              <a:spLocks noChangeShapeType="1"/>
            </p:cNvSpPr>
            <p:nvPr/>
          </p:nvSpPr>
          <p:spPr bwMode="auto">
            <a:xfrm>
              <a:off x="3898900" y="3568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5" name="Line 86"/>
            <p:cNvSpPr>
              <a:spLocks noChangeShapeType="1"/>
            </p:cNvSpPr>
            <p:nvPr/>
          </p:nvSpPr>
          <p:spPr bwMode="auto">
            <a:xfrm flipH="1">
              <a:off x="3848100" y="3568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4" name="Oval 88"/>
            <p:cNvSpPr>
              <a:spLocks noChangeArrowheads="1"/>
            </p:cNvSpPr>
            <p:nvPr/>
          </p:nvSpPr>
          <p:spPr bwMode="auto">
            <a:xfrm>
              <a:off x="4152900" y="25146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75" name="Line 89"/>
            <p:cNvSpPr>
              <a:spLocks noChangeShapeType="1"/>
            </p:cNvSpPr>
            <p:nvPr/>
          </p:nvSpPr>
          <p:spPr bwMode="auto">
            <a:xfrm>
              <a:off x="4203700" y="26162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6" name="Line 90"/>
            <p:cNvSpPr>
              <a:spLocks noChangeShapeType="1"/>
            </p:cNvSpPr>
            <p:nvPr/>
          </p:nvSpPr>
          <p:spPr bwMode="auto">
            <a:xfrm flipH="1">
              <a:off x="4210050" y="2647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7" name="Line 91"/>
            <p:cNvSpPr>
              <a:spLocks noChangeShapeType="1"/>
            </p:cNvSpPr>
            <p:nvPr/>
          </p:nvSpPr>
          <p:spPr bwMode="auto">
            <a:xfrm>
              <a:off x="4146550" y="26479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8" name="Line 92"/>
            <p:cNvSpPr>
              <a:spLocks noChangeShapeType="1"/>
            </p:cNvSpPr>
            <p:nvPr/>
          </p:nvSpPr>
          <p:spPr bwMode="auto">
            <a:xfrm>
              <a:off x="4203700" y="2730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9" name="Line 93"/>
            <p:cNvSpPr>
              <a:spLocks noChangeShapeType="1"/>
            </p:cNvSpPr>
            <p:nvPr/>
          </p:nvSpPr>
          <p:spPr bwMode="auto">
            <a:xfrm flipH="1">
              <a:off x="4152900" y="27305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Oval 95"/>
            <p:cNvSpPr>
              <a:spLocks noChangeArrowheads="1"/>
            </p:cNvSpPr>
            <p:nvPr/>
          </p:nvSpPr>
          <p:spPr bwMode="auto">
            <a:xfrm>
              <a:off x="5219700" y="33528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69" name="Line 96"/>
            <p:cNvSpPr>
              <a:spLocks noChangeShapeType="1"/>
            </p:cNvSpPr>
            <p:nvPr/>
          </p:nvSpPr>
          <p:spPr bwMode="auto">
            <a:xfrm>
              <a:off x="5270500" y="34544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0" name="Line 97"/>
            <p:cNvSpPr>
              <a:spLocks noChangeShapeType="1"/>
            </p:cNvSpPr>
            <p:nvPr/>
          </p:nvSpPr>
          <p:spPr bwMode="auto">
            <a:xfrm flipH="1">
              <a:off x="5276850" y="3486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1" name="Line 98"/>
            <p:cNvSpPr>
              <a:spLocks noChangeShapeType="1"/>
            </p:cNvSpPr>
            <p:nvPr/>
          </p:nvSpPr>
          <p:spPr bwMode="auto">
            <a:xfrm>
              <a:off x="5213350" y="3486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2" name="Line 99"/>
            <p:cNvSpPr>
              <a:spLocks noChangeShapeType="1"/>
            </p:cNvSpPr>
            <p:nvPr/>
          </p:nvSpPr>
          <p:spPr bwMode="auto">
            <a:xfrm>
              <a:off x="5270500" y="3568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3" name="Line 100"/>
            <p:cNvSpPr>
              <a:spLocks noChangeShapeType="1"/>
            </p:cNvSpPr>
            <p:nvPr/>
          </p:nvSpPr>
          <p:spPr bwMode="auto">
            <a:xfrm flipH="1">
              <a:off x="5219700" y="3568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Oval 102"/>
            <p:cNvSpPr>
              <a:spLocks noChangeArrowheads="1"/>
            </p:cNvSpPr>
            <p:nvPr/>
          </p:nvSpPr>
          <p:spPr bwMode="auto">
            <a:xfrm>
              <a:off x="4686300" y="30480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63" name="Line 103"/>
            <p:cNvSpPr>
              <a:spLocks noChangeShapeType="1"/>
            </p:cNvSpPr>
            <p:nvPr/>
          </p:nvSpPr>
          <p:spPr bwMode="auto">
            <a:xfrm>
              <a:off x="4737100" y="31496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Line 104"/>
            <p:cNvSpPr>
              <a:spLocks noChangeShapeType="1"/>
            </p:cNvSpPr>
            <p:nvPr/>
          </p:nvSpPr>
          <p:spPr bwMode="auto">
            <a:xfrm flipH="1">
              <a:off x="4743450" y="31813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Line 105"/>
            <p:cNvSpPr>
              <a:spLocks noChangeShapeType="1"/>
            </p:cNvSpPr>
            <p:nvPr/>
          </p:nvSpPr>
          <p:spPr bwMode="auto">
            <a:xfrm>
              <a:off x="4679950" y="31813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6" name="Line 106"/>
            <p:cNvSpPr>
              <a:spLocks noChangeShapeType="1"/>
            </p:cNvSpPr>
            <p:nvPr/>
          </p:nvSpPr>
          <p:spPr bwMode="auto">
            <a:xfrm>
              <a:off x="4737100" y="32639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7" name="Line 107"/>
            <p:cNvSpPr>
              <a:spLocks noChangeShapeType="1"/>
            </p:cNvSpPr>
            <p:nvPr/>
          </p:nvSpPr>
          <p:spPr bwMode="auto">
            <a:xfrm flipH="1">
              <a:off x="4686300" y="32639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Oval 109"/>
            <p:cNvSpPr>
              <a:spLocks noChangeArrowheads="1"/>
            </p:cNvSpPr>
            <p:nvPr/>
          </p:nvSpPr>
          <p:spPr bwMode="auto">
            <a:xfrm>
              <a:off x="5753100" y="29718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57" name="Line 110"/>
            <p:cNvSpPr>
              <a:spLocks noChangeShapeType="1"/>
            </p:cNvSpPr>
            <p:nvPr/>
          </p:nvSpPr>
          <p:spPr bwMode="auto">
            <a:xfrm>
              <a:off x="5803900" y="30734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8" name="Line 111"/>
            <p:cNvSpPr>
              <a:spLocks noChangeShapeType="1"/>
            </p:cNvSpPr>
            <p:nvPr/>
          </p:nvSpPr>
          <p:spPr bwMode="auto">
            <a:xfrm flipH="1">
              <a:off x="5810250" y="3105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9" name="Line 112"/>
            <p:cNvSpPr>
              <a:spLocks noChangeShapeType="1"/>
            </p:cNvSpPr>
            <p:nvPr/>
          </p:nvSpPr>
          <p:spPr bwMode="auto">
            <a:xfrm>
              <a:off x="5746750" y="3105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0" name="Line 113"/>
            <p:cNvSpPr>
              <a:spLocks noChangeShapeType="1"/>
            </p:cNvSpPr>
            <p:nvPr/>
          </p:nvSpPr>
          <p:spPr bwMode="auto">
            <a:xfrm>
              <a:off x="5803900" y="3187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Line 114"/>
            <p:cNvSpPr>
              <a:spLocks noChangeShapeType="1"/>
            </p:cNvSpPr>
            <p:nvPr/>
          </p:nvSpPr>
          <p:spPr bwMode="auto">
            <a:xfrm flipH="1">
              <a:off x="5753100" y="3187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Oval 116"/>
            <p:cNvSpPr>
              <a:spLocks noChangeArrowheads="1"/>
            </p:cNvSpPr>
            <p:nvPr/>
          </p:nvSpPr>
          <p:spPr bwMode="auto">
            <a:xfrm>
              <a:off x="3314700" y="24384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51" name="Line 117"/>
            <p:cNvSpPr>
              <a:spLocks noChangeShapeType="1"/>
            </p:cNvSpPr>
            <p:nvPr/>
          </p:nvSpPr>
          <p:spPr bwMode="auto">
            <a:xfrm>
              <a:off x="3365500" y="25400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Line 118"/>
            <p:cNvSpPr>
              <a:spLocks noChangeShapeType="1"/>
            </p:cNvSpPr>
            <p:nvPr/>
          </p:nvSpPr>
          <p:spPr bwMode="auto">
            <a:xfrm flipH="1">
              <a:off x="3371850" y="25717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Line 119"/>
            <p:cNvSpPr>
              <a:spLocks noChangeShapeType="1"/>
            </p:cNvSpPr>
            <p:nvPr/>
          </p:nvSpPr>
          <p:spPr bwMode="auto">
            <a:xfrm>
              <a:off x="3308350" y="25717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Line 120"/>
            <p:cNvSpPr>
              <a:spLocks noChangeShapeType="1"/>
            </p:cNvSpPr>
            <p:nvPr/>
          </p:nvSpPr>
          <p:spPr bwMode="auto">
            <a:xfrm>
              <a:off x="3365500" y="26543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Line 121"/>
            <p:cNvSpPr>
              <a:spLocks noChangeShapeType="1"/>
            </p:cNvSpPr>
            <p:nvPr/>
          </p:nvSpPr>
          <p:spPr bwMode="auto">
            <a:xfrm flipH="1">
              <a:off x="3314700" y="26543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Oval 123"/>
            <p:cNvSpPr>
              <a:spLocks noChangeArrowheads="1"/>
            </p:cNvSpPr>
            <p:nvPr/>
          </p:nvSpPr>
          <p:spPr bwMode="auto">
            <a:xfrm>
              <a:off x="7200900" y="33528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45" name="Line 124"/>
            <p:cNvSpPr>
              <a:spLocks noChangeShapeType="1"/>
            </p:cNvSpPr>
            <p:nvPr/>
          </p:nvSpPr>
          <p:spPr bwMode="auto">
            <a:xfrm>
              <a:off x="7251700" y="34544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Line 125"/>
            <p:cNvSpPr>
              <a:spLocks noChangeShapeType="1"/>
            </p:cNvSpPr>
            <p:nvPr/>
          </p:nvSpPr>
          <p:spPr bwMode="auto">
            <a:xfrm flipH="1">
              <a:off x="7258050" y="3486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Line 126"/>
            <p:cNvSpPr>
              <a:spLocks noChangeShapeType="1"/>
            </p:cNvSpPr>
            <p:nvPr/>
          </p:nvSpPr>
          <p:spPr bwMode="auto">
            <a:xfrm>
              <a:off x="7194550" y="3486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Line 127"/>
            <p:cNvSpPr>
              <a:spLocks noChangeShapeType="1"/>
            </p:cNvSpPr>
            <p:nvPr/>
          </p:nvSpPr>
          <p:spPr bwMode="auto">
            <a:xfrm>
              <a:off x="7251700" y="3568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Line 128"/>
            <p:cNvSpPr>
              <a:spLocks noChangeShapeType="1"/>
            </p:cNvSpPr>
            <p:nvPr/>
          </p:nvSpPr>
          <p:spPr bwMode="auto">
            <a:xfrm flipH="1">
              <a:off x="7200900" y="3568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Oval 130"/>
            <p:cNvSpPr>
              <a:spLocks noChangeArrowheads="1"/>
            </p:cNvSpPr>
            <p:nvPr/>
          </p:nvSpPr>
          <p:spPr bwMode="auto">
            <a:xfrm>
              <a:off x="7124700" y="27432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39" name="Line 131"/>
            <p:cNvSpPr>
              <a:spLocks noChangeShapeType="1"/>
            </p:cNvSpPr>
            <p:nvPr/>
          </p:nvSpPr>
          <p:spPr bwMode="auto">
            <a:xfrm>
              <a:off x="7175500" y="28448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132"/>
            <p:cNvSpPr>
              <a:spLocks noChangeShapeType="1"/>
            </p:cNvSpPr>
            <p:nvPr/>
          </p:nvSpPr>
          <p:spPr bwMode="auto">
            <a:xfrm flipH="1">
              <a:off x="7181850" y="28765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133"/>
            <p:cNvSpPr>
              <a:spLocks noChangeShapeType="1"/>
            </p:cNvSpPr>
            <p:nvPr/>
          </p:nvSpPr>
          <p:spPr bwMode="auto">
            <a:xfrm>
              <a:off x="7118350" y="28765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Line 134"/>
            <p:cNvSpPr>
              <a:spLocks noChangeShapeType="1"/>
            </p:cNvSpPr>
            <p:nvPr/>
          </p:nvSpPr>
          <p:spPr bwMode="auto">
            <a:xfrm>
              <a:off x="7175500" y="29591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Line 135"/>
            <p:cNvSpPr>
              <a:spLocks noChangeShapeType="1"/>
            </p:cNvSpPr>
            <p:nvPr/>
          </p:nvSpPr>
          <p:spPr bwMode="auto">
            <a:xfrm flipH="1">
              <a:off x="7124700" y="29591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Oval 137"/>
            <p:cNvSpPr>
              <a:spLocks noChangeArrowheads="1"/>
            </p:cNvSpPr>
            <p:nvPr/>
          </p:nvSpPr>
          <p:spPr bwMode="auto">
            <a:xfrm>
              <a:off x="6819900" y="31242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33" name="Line 138"/>
            <p:cNvSpPr>
              <a:spLocks noChangeShapeType="1"/>
            </p:cNvSpPr>
            <p:nvPr/>
          </p:nvSpPr>
          <p:spPr bwMode="auto">
            <a:xfrm>
              <a:off x="6870700" y="32258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Line 139"/>
            <p:cNvSpPr>
              <a:spLocks noChangeShapeType="1"/>
            </p:cNvSpPr>
            <p:nvPr/>
          </p:nvSpPr>
          <p:spPr bwMode="auto">
            <a:xfrm flipH="1">
              <a:off x="6877050" y="32575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140"/>
            <p:cNvSpPr>
              <a:spLocks noChangeShapeType="1"/>
            </p:cNvSpPr>
            <p:nvPr/>
          </p:nvSpPr>
          <p:spPr bwMode="auto">
            <a:xfrm>
              <a:off x="6813550" y="32575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141"/>
            <p:cNvSpPr>
              <a:spLocks noChangeShapeType="1"/>
            </p:cNvSpPr>
            <p:nvPr/>
          </p:nvSpPr>
          <p:spPr bwMode="auto">
            <a:xfrm>
              <a:off x="6870700" y="33401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Line 142"/>
            <p:cNvSpPr>
              <a:spLocks noChangeShapeType="1"/>
            </p:cNvSpPr>
            <p:nvPr/>
          </p:nvSpPr>
          <p:spPr bwMode="auto">
            <a:xfrm flipH="1">
              <a:off x="6819900" y="33401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Oval 144"/>
            <p:cNvSpPr>
              <a:spLocks noChangeArrowheads="1"/>
            </p:cNvSpPr>
            <p:nvPr/>
          </p:nvSpPr>
          <p:spPr bwMode="auto">
            <a:xfrm>
              <a:off x="5067300" y="2590800"/>
              <a:ext cx="101600" cy="101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9727" name="Line 145"/>
            <p:cNvSpPr>
              <a:spLocks noChangeShapeType="1"/>
            </p:cNvSpPr>
            <p:nvPr/>
          </p:nvSpPr>
          <p:spPr bwMode="auto">
            <a:xfrm>
              <a:off x="5118100" y="2692400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146"/>
            <p:cNvSpPr>
              <a:spLocks noChangeShapeType="1"/>
            </p:cNvSpPr>
            <p:nvPr/>
          </p:nvSpPr>
          <p:spPr bwMode="auto">
            <a:xfrm flipH="1">
              <a:off x="5124450" y="2724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147"/>
            <p:cNvSpPr>
              <a:spLocks noChangeShapeType="1"/>
            </p:cNvSpPr>
            <p:nvPr/>
          </p:nvSpPr>
          <p:spPr bwMode="auto">
            <a:xfrm>
              <a:off x="5060950" y="2724150"/>
              <a:ext cx="571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148"/>
            <p:cNvSpPr>
              <a:spLocks noChangeShapeType="1"/>
            </p:cNvSpPr>
            <p:nvPr/>
          </p:nvSpPr>
          <p:spPr bwMode="auto">
            <a:xfrm>
              <a:off x="5118100" y="2806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Line 149"/>
            <p:cNvSpPr>
              <a:spLocks noChangeShapeType="1"/>
            </p:cNvSpPr>
            <p:nvPr/>
          </p:nvSpPr>
          <p:spPr bwMode="auto">
            <a:xfrm flipH="1">
              <a:off x="5067300" y="2806700"/>
              <a:ext cx="50800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Text Box 150"/>
            <p:cNvSpPr txBox="1">
              <a:spLocks noChangeArrowheads="1"/>
            </p:cNvSpPr>
            <p:nvPr/>
          </p:nvSpPr>
          <p:spPr bwMode="auto">
            <a:xfrm>
              <a:off x="2484438" y="4708525"/>
              <a:ext cx="42068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Arial Narrow" pitchFamily="34" charset="0"/>
                </a:rPr>
                <a:t>necessary to participate in systems change</a:t>
              </a:r>
            </a:p>
          </p:txBody>
        </p:sp>
        <p:sp>
          <p:nvSpPr>
            <p:cNvPr id="29723" name="Line 152"/>
            <p:cNvSpPr>
              <a:spLocks noChangeShapeType="1"/>
            </p:cNvSpPr>
            <p:nvPr/>
          </p:nvSpPr>
          <p:spPr bwMode="auto">
            <a:xfrm>
              <a:off x="762000" y="3670301"/>
              <a:ext cx="7696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153"/>
            <p:cNvSpPr>
              <a:spLocks noChangeShapeType="1"/>
            </p:cNvSpPr>
            <p:nvPr/>
          </p:nvSpPr>
          <p:spPr bwMode="auto">
            <a:xfrm flipV="1">
              <a:off x="762000" y="3551238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154"/>
            <p:cNvSpPr>
              <a:spLocks noChangeShapeType="1"/>
            </p:cNvSpPr>
            <p:nvPr/>
          </p:nvSpPr>
          <p:spPr bwMode="auto">
            <a:xfrm flipV="1">
              <a:off x="8458200" y="3551238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Text Box 155"/>
            <p:cNvSpPr txBox="1">
              <a:spLocks noChangeArrowheads="1"/>
            </p:cNvSpPr>
            <p:nvPr/>
          </p:nvSpPr>
          <p:spPr bwMode="auto">
            <a:xfrm>
              <a:off x="76200" y="3838575"/>
              <a:ext cx="1828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None of the </a:t>
              </a:r>
              <a:r>
                <a:rPr lang="en-US" altLang="en-US" sz="1600" dirty="0" smtClean="0">
                  <a:solidFill>
                    <a:schemeClr val="tx1"/>
                  </a:solidFill>
                  <a:latin typeface="Arial Narrow" pitchFamily="34" charset="0"/>
                </a:rPr>
                <a:t>desire, </a:t>
              </a: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skills, knowledge</a:t>
              </a:r>
            </a:p>
          </p:txBody>
        </p:sp>
        <p:sp>
          <p:nvSpPr>
            <p:cNvPr id="29722" name="Text Box 156"/>
            <p:cNvSpPr txBox="1">
              <a:spLocks noChangeArrowheads="1"/>
            </p:cNvSpPr>
            <p:nvPr/>
          </p:nvSpPr>
          <p:spPr bwMode="auto">
            <a:xfrm>
              <a:off x="6870700" y="3848100"/>
              <a:ext cx="17430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All of the </a:t>
              </a:r>
              <a:r>
                <a:rPr lang="en-US" altLang="en-US" sz="1600" dirty="0" smtClean="0">
                  <a:solidFill>
                    <a:schemeClr val="tx1"/>
                  </a:solidFill>
                  <a:latin typeface="Arial Narrow" pitchFamily="34" charset="0"/>
                </a:rPr>
                <a:t>desire, </a:t>
              </a: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skills, knowledge</a:t>
              </a:r>
            </a:p>
          </p:txBody>
        </p:sp>
      </p:grpSp>
      <p:sp>
        <p:nvSpPr>
          <p:cNvPr id="2" name="Curved Down Arrow 1"/>
          <p:cNvSpPr/>
          <p:nvPr/>
        </p:nvSpPr>
        <p:spPr>
          <a:xfrm>
            <a:off x="3512816" y="1378802"/>
            <a:ext cx="2374900" cy="693838"/>
          </a:xfrm>
          <a:prstGeom prst="curvedDownArrow">
            <a:avLst/>
          </a:prstGeom>
          <a:gradFill rotWithShape="1">
            <a:gsLst>
              <a:gs pos="0">
                <a:srgbClr val="1F497D">
                  <a:lumMod val="20000"/>
                  <a:lumOff val="8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rved Up Arrow 3"/>
          <p:cNvSpPr/>
          <p:nvPr/>
        </p:nvSpPr>
        <p:spPr>
          <a:xfrm flipH="1">
            <a:off x="3606580" y="3856177"/>
            <a:ext cx="2281136" cy="647699"/>
          </a:xfrm>
          <a:prstGeom prst="curvedUpArrow">
            <a:avLst/>
          </a:prstGeom>
          <a:gradFill rotWithShape="1">
            <a:gsLst>
              <a:gs pos="0">
                <a:srgbClr val="1F497D">
                  <a:lumMod val="20000"/>
                  <a:lumOff val="8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1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Goal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2035" y="2415177"/>
            <a:ext cx="8537575" cy="2695575"/>
            <a:chOff x="76200" y="2413000"/>
            <a:chExt cx="8537575" cy="2695575"/>
          </a:xfrm>
        </p:grpSpPr>
        <p:grpSp>
          <p:nvGrpSpPr>
            <p:cNvPr id="30723" name="Group 3"/>
            <p:cNvGrpSpPr>
              <a:grpSpLocks/>
            </p:cNvGrpSpPr>
            <p:nvPr/>
          </p:nvGrpSpPr>
          <p:grpSpPr bwMode="auto">
            <a:xfrm>
              <a:off x="762000" y="3551238"/>
              <a:ext cx="7696200" cy="228600"/>
              <a:chOff x="480" y="2237"/>
              <a:chExt cx="4848" cy="144"/>
            </a:xfrm>
          </p:grpSpPr>
          <p:sp>
            <p:nvSpPr>
              <p:cNvPr id="30868" name="Line 4"/>
              <p:cNvSpPr>
                <a:spLocks noChangeShapeType="1"/>
              </p:cNvSpPr>
              <p:nvPr/>
            </p:nvSpPr>
            <p:spPr bwMode="auto">
              <a:xfrm>
                <a:off x="480" y="2312"/>
                <a:ext cx="48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9" name="Line 5"/>
              <p:cNvSpPr>
                <a:spLocks noChangeShapeType="1"/>
              </p:cNvSpPr>
              <p:nvPr/>
            </p:nvSpPr>
            <p:spPr bwMode="auto">
              <a:xfrm flipV="1">
                <a:off x="480" y="2237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0" name="Line 6"/>
              <p:cNvSpPr>
                <a:spLocks noChangeShapeType="1"/>
              </p:cNvSpPr>
              <p:nvPr/>
            </p:nvSpPr>
            <p:spPr bwMode="auto">
              <a:xfrm flipV="1">
                <a:off x="5328" y="2237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24" name="Group 1"/>
            <p:cNvGrpSpPr>
              <a:grpSpLocks/>
            </p:cNvGrpSpPr>
            <p:nvPr/>
          </p:nvGrpSpPr>
          <p:grpSpPr bwMode="auto">
            <a:xfrm>
              <a:off x="6889750" y="2413000"/>
              <a:ext cx="1187450" cy="1123950"/>
              <a:chOff x="6889750" y="2413000"/>
              <a:chExt cx="1187450" cy="1123950"/>
            </a:xfrm>
          </p:grpSpPr>
          <p:grpSp>
            <p:nvGrpSpPr>
              <p:cNvPr id="30728" name="Group 10"/>
              <p:cNvGrpSpPr>
                <a:grpSpLocks/>
              </p:cNvGrpSpPr>
              <p:nvPr/>
            </p:nvGrpSpPr>
            <p:grpSpPr bwMode="auto">
              <a:xfrm>
                <a:off x="6889750" y="3175000"/>
                <a:ext cx="120650" cy="285750"/>
                <a:chOff x="1292" y="2304"/>
                <a:chExt cx="76" cy="180"/>
              </a:xfrm>
            </p:grpSpPr>
            <p:sp>
              <p:nvSpPr>
                <p:cNvPr id="30862" name="Oval 11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863" name="Line 12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5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6" name="Line 15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29" name="Group 17"/>
              <p:cNvGrpSpPr>
                <a:grpSpLocks/>
              </p:cNvGrpSpPr>
              <p:nvPr/>
            </p:nvGrpSpPr>
            <p:grpSpPr bwMode="auto">
              <a:xfrm>
                <a:off x="6889750" y="2870200"/>
                <a:ext cx="120650" cy="285750"/>
                <a:chOff x="1292" y="2304"/>
                <a:chExt cx="76" cy="180"/>
              </a:xfrm>
            </p:grpSpPr>
            <p:sp>
              <p:nvSpPr>
                <p:cNvPr id="30856" name="Oval 18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857" name="Line 19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9" name="Line 21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0" name="Line 22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0" name="Group 24"/>
              <p:cNvGrpSpPr>
                <a:grpSpLocks/>
              </p:cNvGrpSpPr>
              <p:nvPr/>
            </p:nvGrpSpPr>
            <p:grpSpPr bwMode="auto">
              <a:xfrm>
                <a:off x="7118350" y="2641600"/>
                <a:ext cx="120650" cy="285750"/>
                <a:chOff x="1292" y="2304"/>
                <a:chExt cx="76" cy="180"/>
              </a:xfrm>
            </p:grpSpPr>
            <p:sp>
              <p:nvSpPr>
                <p:cNvPr id="30850" name="Oval 25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851" name="Line 26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3" name="Line 28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4" name="Line 29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5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1" name="Group 31"/>
              <p:cNvGrpSpPr>
                <a:grpSpLocks/>
              </p:cNvGrpSpPr>
              <p:nvPr/>
            </p:nvGrpSpPr>
            <p:grpSpPr bwMode="auto">
              <a:xfrm>
                <a:off x="7270750" y="2489200"/>
                <a:ext cx="120650" cy="285750"/>
                <a:chOff x="1292" y="2304"/>
                <a:chExt cx="76" cy="180"/>
              </a:xfrm>
            </p:grpSpPr>
            <p:sp>
              <p:nvSpPr>
                <p:cNvPr id="30844" name="Oval 32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845" name="Line 33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7" name="Line 35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8" name="Line 36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2" name="Group 38"/>
              <p:cNvGrpSpPr>
                <a:grpSpLocks/>
              </p:cNvGrpSpPr>
              <p:nvPr/>
            </p:nvGrpSpPr>
            <p:grpSpPr bwMode="auto">
              <a:xfrm>
                <a:off x="7283450" y="2832100"/>
                <a:ext cx="120650" cy="285750"/>
                <a:chOff x="1292" y="2304"/>
                <a:chExt cx="76" cy="180"/>
              </a:xfrm>
            </p:grpSpPr>
            <p:sp>
              <p:nvSpPr>
                <p:cNvPr id="30838" name="Oval 39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839" name="Line 40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0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1" name="Line 42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2" name="Line 43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3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3" name="Group 45"/>
              <p:cNvGrpSpPr>
                <a:grpSpLocks/>
              </p:cNvGrpSpPr>
              <p:nvPr/>
            </p:nvGrpSpPr>
            <p:grpSpPr bwMode="auto">
              <a:xfrm>
                <a:off x="7270750" y="3175000"/>
                <a:ext cx="120650" cy="285750"/>
                <a:chOff x="1292" y="2304"/>
                <a:chExt cx="76" cy="180"/>
              </a:xfrm>
            </p:grpSpPr>
            <p:sp>
              <p:nvSpPr>
                <p:cNvPr id="30832" name="Oval 46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833" name="Line 47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4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5" name="Line 49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6" name="Line 50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7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4" name="Group 52"/>
              <p:cNvGrpSpPr>
                <a:grpSpLocks/>
              </p:cNvGrpSpPr>
              <p:nvPr/>
            </p:nvGrpSpPr>
            <p:grpSpPr bwMode="auto">
              <a:xfrm>
                <a:off x="7042150" y="3175000"/>
                <a:ext cx="120650" cy="285750"/>
                <a:chOff x="1292" y="2304"/>
                <a:chExt cx="76" cy="180"/>
              </a:xfrm>
            </p:grpSpPr>
            <p:sp>
              <p:nvSpPr>
                <p:cNvPr id="30826" name="Oval 53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827" name="Line 54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8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9" name="Line 56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0" name="Line 57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1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5" name="Group 59"/>
              <p:cNvGrpSpPr>
                <a:grpSpLocks/>
              </p:cNvGrpSpPr>
              <p:nvPr/>
            </p:nvGrpSpPr>
            <p:grpSpPr bwMode="auto">
              <a:xfrm>
                <a:off x="7118350" y="2946400"/>
                <a:ext cx="120650" cy="285750"/>
                <a:chOff x="1292" y="2304"/>
                <a:chExt cx="76" cy="180"/>
              </a:xfrm>
            </p:grpSpPr>
            <p:sp>
              <p:nvSpPr>
                <p:cNvPr id="30820" name="Oval 60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821" name="Line 61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3" name="Line 63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4" name="Line 64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5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6" name="Group 66"/>
              <p:cNvGrpSpPr>
                <a:grpSpLocks/>
              </p:cNvGrpSpPr>
              <p:nvPr/>
            </p:nvGrpSpPr>
            <p:grpSpPr bwMode="auto">
              <a:xfrm>
                <a:off x="7499350" y="2717800"/>
                <a:ext cx="120650" cy="285750"/>
                <a:chOff x="1292" y="2304"/>
                <a:chExt cx="76" cy="180"/>
              </a:xfrm>
            </p:grpSpPr>
            <p:sp>
              <p:nvSpPr>
                <p:cNvPr id="30814" name="Oval 67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815" name="Line 68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6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7" name="Line 70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8" name="Line 71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9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7" name="Group 73"/>
              <p:cNvGrpSpPr>
                <a:grpSpLocks/>
              </p:cNvGrpSpPr>
              <p:nvPr/>
            </p:nvGrpSpPr>
            <p:grpSpPr bwMode="auto">
              <a:xfrm>
                <a:off x="7499350" y="3022600"/>
                <a:ext cx="120650" cy="285750"/>
                <a:chOff x="1292" y="2304"/>
                <a:chExt cx="76" cy="180"/>
              </a:xfrm>
            </p:grpSpPr>
            <p:sp>
              <p:nvSpPr>
                <p:cNvPr id="30808" name="Oval 74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809" name="Line 75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0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1" name="Line 77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2" name="Line 78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3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8" name="Group 80"/>
              <p:cNvGrpSpPr>
                <a:grpSpLocks/>
              </p:cNvGrpSpPr>
              <p:nvPr/>
            </p:nvGrpSpPr>
            <p:grpSpPr bwMode="auto">
              <a:xfrm>
                <a:off x="7499350" y="3251200"/>
                <a:ext cx="120650" cy="285750"/>
                <a:chOff x="1292" y="2304"/>
                <a:chExt cx="76" cy="180"/>
              </a:xfrm>
            </p:grpSpPr>
            <p:sp>
              <p:nvSpPr>
                <p:cNvPr id="30802" name="Oval 81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803" name="Line 82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04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05" name="Line 84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06" name="Line 85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07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39" name="Group 87"/>
              <p:cNvGrpSpPr>
                <a:grpSpLocks/>
              </p:cNvGrpSpPr>
              <p:nvPr/>
            </p:nvGrpSpPr>
            <p:grpSpPr bwMode="auto">
              <a:xfrm>
                <a:off x="7423150" y="2413000"/>
                <a:ext cx="120650" cy="285750"/>
                <a:chOff x="1292" y="2304"/>
                <a:chExt cx="76" cy="180"/>
              </a:xfrm>
            </p:grpSpPr>
            <p:sp>
              <p:nvSpPr>
                <p:cNvPr id="30796" name="Oval 88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797" name="Line 89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8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9" name="Line 91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00" name="Line 92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01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40" name="Group 94"/>
              <p:cNvGrpSpPr>
                <a:grpSpLocks/>
              </p:cNvGrpSpPr>
              <p:nvPr/>
            </p:nvGrpSpPr>
            <p:grpSpPr bwMode="auto">
              <a:xfrm>
                <a:off x="7727950" y="3251200"/>
                <a:ext cx="120650" cy="285750"/>
                <a:chOff x="1292" y="2304"/>
                <a:chExt cx="76" cy="180"/>
              </a:xfrm>
            </p:grpSpPr>
            <p:sp>
              <p:nvSpPr>
                <p:cNvPr id="30790" name="Oval 95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791" name="Line 96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2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3" name="Line 98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4" name="Line 99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5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41" name="Group 101"/>
              <p:cNvGrpSpPr>
                <a:grpSpLocks/>
              </p:cNvGrpSpPr>
              <p:nvPr/>
            </p:nvGrpSpPr>
            <p:grpSpPr bwMode="auto">
              <a:xfrm>
                <a:off x="7727950" y="2946400"/>
                <a:ext cx="120650" cy="285750"/>
                <a:chOff x="1292" y="2304"/>
                <a:chExt cx="76" cy="180"/>
              </a:xfrm>
            </p:grpSpPr>
            <p:sp>
              <p:nvSpPr>
                <p:cNvPr id="30784" name="Oval 102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785" name="Line 103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6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7" name="Line 105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8" name="Line 106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9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42" name="Group 108"/>
              <p:cNvGrpSpPr>
                <a:grpSpLocks/>
              </p:cNvGrpSpPr>
              <p:nvPr/>
            </p:nvGrpSpPr>
            <p:grpSpPr bwMode="auto">
              <a:xfrm>
                <a:off x="7727950" y="2717800"/>
                <a:ext cx="120650" cy="285750"/>
                <a:chOff x="1292" y="2304"/>
                <a:chExt cx="76" cy="180"/>
              </a:xfrm>
            </p:grpSpPr>
            <p:sp>
              <p:nvSpPr>
                <p:cNvPr id="30778" name="Oval 109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779" name="Line 110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0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1" name="Line 112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2" name="Line 113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3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43" name="Group 115"/>
              <p:cNvGrpSpPr>
                <a:grpSpLocks/>
              </p:cNvGrpSpPr>
              <p:nvPr/>
            </p:nvGrpSpPr>
            <p:grpSpPr bwMode="auto">
              <a:xfrm>
                <a:off x="7607300" y="2425700"/>
                <a:ext cx="120650" cy="285750"/>
                <a:chOff x="1292" y="2304"/>
                <a:chExt cx="76" cy="180"/>
              </a:xfrm>
            </p:grpSpPr>
            <p:sp>
              <p:nvSpPr>
                <p:cNvPr id="30772" name="Oval 116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773" name="Line 117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4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5" name="Line 119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6" name="Line 120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7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44" name="Group 122"/>
              <p:cNvGrpSpPr>
                <a:grpSpLocks/>
              </p:cNvGrpSpPr>
              <p:nvPr/>
            </p:nvGrpSpPr>
            <p:grpSpPr bwMode="auto">
              <a:xfrm>
                <a:off x="7956550" y="3251200"/>
                <a:ext cx="120650" cy="285750"/>
                <a:chOff x="1292" y="2304"/>
                <a:chExt cx="76" cy="180"/>
              </a:xfrm>
            </p:grpSpPr>
            <p:sp>
              <p:nvSpPr>
                <p:cNvPr id="30766" name="Oval 123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767" name="Line 124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8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9" name="Line 126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0" name="Line 127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1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45" name="Group 129"/>
              <p:cNvGrpSpPr>
                <a:grpSpLocks/>
              </p:cNvGrpSpPr>
              <p:nvPr/>
            </p:nvGrpSpPr>
            <p:grpSpPr bwMode="auto">
              <a:xfrm>
                <a:off x="7880350" y="2946400"/>
                <a:ext cx="120650" cy="285750"/>
                <a:chOff x="1292" y="2304"/>
                <a:chExt cx="76" cy="180"/>
              </a:xfrm>
            </p:grpSpPr>
            <p:sp>
              <p:nvSpPr>
                <p:cNvPr id="30760" name="Oval 130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761" name="Line 131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2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3" name="Line 133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4" name="Line 134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5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46" name="Group 136"/>
              <p:cNvGrpSpPr>
                <a:grpSpLocks/>
              </p:cNvGrpSpPr>
              <p:nvPr/>
            </p:nvGrpSpPr>
            <p:grpSpPr bwMode="auto">
              <a:xfrm>
                <a:off x="7880350" y="2717800"/>
                <a:ext cx="120650" cy="285750"/>
                <a:chOff x="1292" y="2304"/>
                <a:chExt cx="76" cy="180"/>
              </a:xfrm>
            </p:grpSpPr>
            <p:sp>
              <p:nvSpPr>
                <p:cNvPr id="30754" name="Oval 137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755" name="Line 138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6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7" name="Line 140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8" name="Line 141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9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47" name="Group 143"/>
              <p:cNvGrpSpPr>
                <a:grpSpLocks/>
              </p:cNvGrpSpPr>
              <p:nvPr/>
            </p:nvGrpSpPr>
            <p:grpSpPr bwMode="auto">
              <a:xfrm>
                <a:off x="7727950" y="2413000"/>
                <a:ext cx="120650" cy="285750"/>
                <a:chOff x="1292" y="2304"/>
                <a:chExt cx="76" cy="180"/>
              </a:xfrm>
            </p:grpSpPr>
            <p:sp>
              <p:nvSpPr>
                <p:cNvPr id="30748" name="Oval 144"/>
                <p:cNvSpPr>
                  <a:spLocks noChangeArrowheads="1"/>
                </p:cNvSpPr>
                <p:nvPr/>
              </p:nvSpPr>
              <p:spPr bwMode="auto">
                <a:xfrm>
                  <a:off x="1296" y="2304"/>
                  <a:ext cx="64" cy="6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8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 sz="24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 sz="2000"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5298"/>
                    </a:buClr>
                    <a:buChar char="–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298"/>
                    </a:buClr>
                    <a:buFont typeface="Arial" charset="0"/>
                    <a:buChar char="●"/>
                    <a:defRPr>
                      <a:solidFill>
                        <a:srgbClr val="000000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749" name="Line 145"/>
                <p:cNvSpPr>
                  <a:spLocks noChangeShapeType="1"/>
                </p:cNvSpPr>
                <p:nvPr/>
              </p:nvSpPr>
              <p:spPr bwMode="auto">
                <a:xfrm>
                  <a:off x="1328" y="2368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0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33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1" name="Line 147"/>
                <p:cNvSpPr>
                  <a:spLocks noChangeShapeType="1"/>
                </p:cNvSpPr>
                <p:nvPr/>
              </p:nvSpPr>
              <p:spPr bwMode="auto">
                <a:xfrm>
                  <a:off x="1292" y="2388"/>
                  <a:ext cx="3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2" name="Line 148"/>
                <p:cNvSpPr>
                  <a:spLocks noChangeShapeType="1"/>
                </p:cNvSpPr>
                <p:nvPr/>
              </p:nvSpPr>
              <p:spPr bwMode="auto">
                <a:xfrm>
                  <a:off x="1328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3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1296" y="2440"/>
                  <a:ext cx="32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0725" name="Text Box 150"/>
            <p:cNvSpPr txBox="1">
              <a:spLocks noChangeArrowheads="1"/>
            </p:cNvSpPr>
            <p:nvPr/>
          </p:nvSpPr>
          <p:spPr bwMode="auto">
            <a:xfrm>
              <a:off x="2484438" y="4708525"/>
              <a:ext cx="42068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Arial Narrow" pitchFamily="34" charset="0"/>
                </a:rPr>
                <a:t>necessary to participate in systems change</a:t>
              </a:r>
            </a:p>
          </p:txBody>
        </p:sp>
        <p:sp>
          <p:nvSpPr>
            <p:cNvPr id="30726" name="Text Box 155"/>
            <p:cNvSpPr txBox="1">
              <a:spLocks noChangeArrowheads="1"/>
            </p:cNvSpPr>
            <p:nvPr/>
          </p:nvSpPr>
          <p:spPr bwMode="auto">
            <a:xfrm>
              <a:off x="76200" y="3838575"/>
              <a:ext cx="1828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None of the </a:t>
              </a:r>
              <a:r>
                <a:rPr lang="en-US" altLang="en-US" sz="1600" dirty="0" smtClean="0">
                  <a:solidFill>
                    <a:schemeClr val="tx1"/>
                  </a:solidFill>
                  <a:latin typeface="Arial Narrow" pitchFamily="34" charset="0"/>
                </a:rPr>
                <a:t>desire, </a:t>
              </a: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skills, knowledge</a:t>
              </a:r>
            </a:p>
          </p:txBody>
        </p:sp>
        <p:sp>
          <p:nvSpPr>
            <p:cNvPr id="30727" name="Text Box 156"/>
            <p:cNvSpPr txBox="1">
              <a:spLocks noChangeArrowheads="1"/>
            </p:cNvSpPr>
            <p:nvPr/>
          </p:nvSpPr>
          <p:spPr bwMode="auto">
            <a:xfrm>
              <a:off x="6870700" y="3848100"/>
              <a:ext cx="17430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8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298"/>
                </a:buClr>
                <a:buChar char="–"/>
                <a:defRPr sz="24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 sz="2000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298"/>
                </a:buClr>
                <a:buChar char="–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298"/>
                </a:buClr>
                <a:buFont typeface="Arial" charset="0"/>
                <a:buChar char="●"/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All of the </a:t>
              </a:r>
              <a:r>
                <a:rPr lang="en-US" altLang="en-US" sz="1600" dirty="0" smtClean="0">
                  <a:solidFill>
                    <a:schemeClr val="tx1"/>
                  </a:solidFill>
                  <a:latin typeface="Arial Narrow" pitchFamily="34" charset="0"/>
                </a:rPr>
                <a:t>desire, </a:t>
              </a:r>
              <a:r>
                <a:rPr lang="en-US" altLang="en-US" sz="1600" dirty="0">
                  <a:solidFill>
                    <a:schemeClr val="tx1"/>
                  </a:solidFill>
                  <a:latin typeface="Arial Narrow" pitchFamily="34" charset="0"/>
                </a:rPr>
                <a:t>skills, knowledge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971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72679695"/>
              </p:ext>
            </p:extLst>
          </p:nvPr>
        </p:nvGraphicFramePr>
        <p:xfrm>
          <a:off x="1382486" y="1316043"/>
          <a:ext cx="7162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164772" y="152400"/>
            <a:ext cx="78268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600" dirty="0" smtClean="0">
                <a:ln>
                  <a:prstDash val="solid"/>
                </a:ln>
                <a:solidFill>
                  <a:schemeClr val="tx2"/>
                </a:solidFill>
                <a:latin typeface="+mn-lt"/>
              </a:rPr>
              <a:t>Workday </a:t>
            </a:r>
            <a:r>
              <a:rPr lang="en-US" sz="3600" dirty="0" smtClean="0">
                <a:ln>
                  <a:prstDash val="solid"/>
                </a:ln>
                <a:solidFill>
                  <a:schemeClr val="tx2"/>
                </a:solidFill>
                <a:effectLst/>
                <a:latin typeface="+mn-lt"/>
              </a:rPr>
              <a:t>Support Network</a:t>
            </a:r>
            <a:endParaRPr lang="en-US" sz="3600" dirty="0">
              <a:ln>
                <a:prstDash val="solid"/>
              </a:ln>
              <a:solidFill>
                <a:schemeClr val="tx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2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715000" y="304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5298"/>
              </a:buClr>
              <a:buChar char="–"/>
              <a:defRPr sz="24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5298"/>
              </a:buClr>
              <a:buChar char="–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5298"/>
              </a:buClr>
              <a:buChar char="–"/>
              <a:defRPr sz="24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5298"/>
              </a:buClr>
              <a:buChar char="–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305800" y="624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5298"/>
              </a:buClr>
              <a:buChar char="–"/>
              <a:defRPr sz="24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5298"/>
              </a:buClr>
              <a:buChar char="–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382000" y="6324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5298"/>
              </a:buClr>
              <a:buChar char="–"/>
              <a:defRPr sz="24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 sz="2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5298"/>
              </a:buClr>
              <a:buChar char="–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8"/>
              </a:buClr>
              <a:buFont typeface="Arial" charset="0"/>
              <a:buChar char="●"/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31" y="1216420"/>
            <a:ext cx="7651569" cy="555236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Divide into departments/ areas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Spend </a:t>
            </a:r>
            <a:r>
              <a:rPr lang="en-US" dirty="0" smtClean="0">
                <a:latin typeface="Calibri" panose="020F0502020204030204" pitchFamily="34" charset="0"/>
              </a:rPr>
              <a:t>some time listing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pPr lvl="1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 smtClean="0">
                <a:latin typeface="Calibri" panose="020F0502020204030204" pitchFamily="34" charset="0"/>
              </a:rPr>
              <a:t>10 things </a:t>
            </a:r>
            <a:r>
              <a:rPr lang="en-US" dirty="0" smtClean="0">
                <a:latin typeface="Calibri" panose="020F0502020204030204" pitchFamily="34" charset="0"/>
              </a:rPr>
              <a:t>you can do to engage your area in supporting Workday</a:t>
            </a:r>
          </a:p>
          <a:p>
            <a:pPr lvl="1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How </a:t>
            </a:r>
            <a:r>
              <a:rPr lang="en-US" dirty="0" smtClean="0">
                <a:latin typeface="Calibri" panose="020F0502020204030204" pitchFamily="34" charset="0"/>
              </a:rPr>
              <a:t>you can reduce their fears</a:t>
            </a:r>
          </a:p>
          <a:p>
            <a:pPr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solidFill>
                  <a:schemeClr val="tx2"/>
                </a:solidFill>
                <a:latin typeface="+mj-lt"/>
              </a:rPr>
              <a:t>My Plan</a:t>
            </a:r>
            <a:endParaRPr lang="en-US" sz="3600" b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029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tx2"/>
                </a:solidFill>
                <a:latin typeface="+mj-lt"/>
              </a:rPr>
              <a:t>Your Next Steps</a:t>
            </a:r>
            <a:endParaRPr lang="en-US" sz="36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Follow your plan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Identify </a:t>
            </a:r>
            <a:r>
              <a:rPr lang="en-US" dirty="0" smtClean="0">
                <a:latin typeface="Calibri" panose="020F0502020204030204" pitchFamily="34" charset="0"/>
              </a:rPr>
              <a:t>the key meetings in your department that you should attend to inform people about and demonstrate Workday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Determine the most effective forms of communication for your area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Spend 1 - 2 hours a month on Workday – as we get closer it may increase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799" y="2757759"/>
            <a:ext cx="7274212" cy="542464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</a:t>
            </a:r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esources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03" y="4509953"/>
            <a:ext cx="2640208" cy="199816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+mj-cs"/>
                <a:hlinkClick r:id="rId3"/>
              </a:rPr>
              <a:t>http://www.clevelandmetroschools.org/workday</a:t>
            </a:r>
            <a:endParaRPr lang="en-US" sz="2400" b="0" dirty="0">
              <a:solidFill>
                <a:schemeClr val="accent5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3515" y="6259286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83372-2E3E-4049-930D-11B97FCD3AFD}" type="slidenum">
              <a:rPr lang="en-US" sz="1400" smtClean="0"/>
              <a:t>39</a:t>
            </a:fld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68" y="789630"/>
            <a:ext cx="8839200" cy="5802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94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altLang="en-US" sz="2600" dirty="0">
                <a:solidFill>
                  <a:prstClr val="black"/>
                </a:solidFill>
                <a:latin typeface="WhitneyHTF-Medium"/>
              </a:rPr>
              <a:t>Who we are</a:t>
            </a:r>
          </a:p>
          <a:p>
            <a:pPr marL="742950" lvl="1" indent="-285750">
              <a:buFont typeface="Arial"/>
              <a:buChar char="–"/>
            </a:pPr>
            <a:r>
              <a:rPr lang="en-US" alt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Jessica Thomas, CMSD Change Support Manager</a:t>
            </a:r>
            <a:endParaRPr lang="en-US" altLang="en-US" sz="2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42950" lvl="1" indent="-285750">
              <a:buFont typeface="Arial"/>
              <a:buChar char="–"/>
            </a:pPr>
            <a:r>
              <a:rPr lang="en-US" altLang="en-US" sz="2600" dirty="0">
                <a:solidFill>
                  <a:prstClr val="black"/>
                </a:solidFill>
                <a:latin typeface="Calibri"/>
                <a:cs typeface="+mn-cs"/>
              </a:rPr>
              <a:t>Jane </a:t>
            </a:r>
            <a:r>
              <a:rPr lang="en-US" altLang="en-US" sz="2600" dirty="0" err="1" smtClean="0">
                <a:solidFill>
                  <a:prstClr val="black"/>
                </a:solidFill>
                <a:latin typeface="Calibri"/>
                <a:cs typeface="+mn-cs"/>
              </a:rPr>
              <a:t>Zbyszynski</a:t>
            </a:r>
            <a:r>
              <a:rPr lang="en-US" alt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, Workday Change Support </a:t>
            </a:r>
            <a:r>
              <a:rPr lang="en-US" alt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Manager</a:t>
            </a:r>
          </a:p>
          <a:p>
            <a:pPr marL="742950" lvl="1" indent="-285750">
              <a:buFont typeface="Arial"/>
              <a:buChar char="–"/>
            </a:pPr>
            <a:r>
              <a:rPr lang="en-US" alt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Noelle Akins, CMSD Training Coordinator</a:t>
            </a:r>
          </a:p>
          <a:p>
            <a:pPr marL="742950" lvl="1" indent="-285750">
              <a:buFont typeface="Arial"/>
              <a:buChar char="–"/>
            </a:pPr>
            <a:r>
              <a:rPr lang="en-US" alt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Tim Oberschlake, CMSD Program Manager</a:t>
            </a:r>
          </a:p>
          <a:p>
            <a:pPr marL="742950" lvl="1" indent="-285750">
              <a:buFont typeface="Arial"/>
              <a:buChar char="–"/>
            </a:pPr>
            <a:r>
              <a:rPr lang="en-US" altLang="en-US" sz="2600" dirty="0" err="1" smtClean="0">
                <a:solidFill>
                  <a:prstClr val="black"/>
                </a:solidFill>
                <a:latin typeface="Calibri"/>
                <a:cs typeface="+mn-cs"/>
              </a:rPr>
              <a:t>Machelle</a:t>
            </a:r>
            <a:r>
              <a:rPr lang="en-US" alt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 Starling, Workday Engagement Manager</a:t>
            </a:r>
          </a:p>
          <a:p>
            <a:pPr marL="742950" lvl="1" indent="-285750">
              <a:buFont typeface="Arial"/>
              <a:buChar char="–"/>
            </a:pPr>
            <a:r>
              <a:rPr lang="en-US" alt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Bea Fernandez, Workday Engagement Manager</a:t>
            </a:r>
          </a:p>
          <a:p>
            <a:pPr marL="742950" lvl="1" indent="-285750">
              <a:buFont typeface="Arial"/>
              <a:buChar char="–"/>
            </a:pPr>
            <a:r>
              <a:rPr lang="en-US" alt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Liz Mills, Workday Functional Consultant</a:t>
            </a:r>
            <a:endParaRPr lang="en-US" altLang="en-US" sz="2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1" indent="0">
              <a:buNone/>
            </a:pPr>
            <a:r>
              <a:rPr lang="en-US" altLang="en-US" sz="3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altLang="en-US" sz="3000" dirty="0">
                <a:solidFill>
                  <a:prstClr val="black"/>
                </a:solidFill>
                <a:latin typeface="Calibri"/>
                <a:cs typeface="+mn-cs"/>
              </a:rPr>
              <a:t>Purpose of the </a:t>
            </a:r>
            <a:r>
              <a:rPr lang="en-US" altLang="en-US" sz="3000" dirty="0" smtClean="0">
                <a:solidFill>
                  <a:prstClr val="black"/>
                </a:solidFill>
                <a:latin typeface="Calibri"/>
                <a:cs typeface="+mn-cs"/>
              </a:rPr>
              <a:t>Workday Support </a:t>
            </a:r>
            <a:r>
              <a:rPr lang="en-US" altLang="en-US" sz="3000" dirty="0">
                <a:solidFill>
                  <a:prstClr val="black"/>
                </a:solidFill>
                <a:latin typeface="Calibri"/>
                <a:cs typeface="+mn-cs"/>
              </a:rPr>
              <a:t>Network</a:t>
            </a:r>
          </a:p>
          <a:p>
            <a:pPr marL="742950" lvl="1" indent="-285750">
              <a:buFont typeface="Arial"/>
              <a:buChar char="–"/>
            </a:pPr>
            <a:r>
              <a:rPr lang="en-US" sz="2600" dirty="0">
                <a:solidFill>
                  <a:prstClr val="black"/>
                </a:solidFill>
                <a:latin typeface="Calibri"/>
                <a:cs typeface="+mn-cs"/>
              </a:rPr>
              <a:t>Communicate key messages and information quickly </a:t>
            </a:r>
          </a:p>
          <a:p>
            <a:pPr marL="742950" lvl="1" indent="-285750">
              <a:buFont typeface="Arial"/>
              <a:buChar char="–"/>
            </a:pPr>
            <a:r>
              <a:rPr lang="en-US" sz="2600" dirty="0">
                <a:solidFill>
                  <a:prstClr val="black"/>
                </a:solidFill>
                <a:latin typeface="Calibri"/>
                <a:cs typeface="+mn-cs"/>
              </a:rPr>
              <a:t>Represent 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cs typeface="+mn-cs"/>
              </a:rPr>
              <a:t>your area/department </a:t>
            </a:r>
            <a:endParaRPr lang="en-US" sz="2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742950" lvl="1" indent="-285750">
              <a:buFont typeface="Arial"/>
              <a:buChar char="–"/>
            </a:pPr>
            <a:r>
              <a:rPr lang="en-US" sz="2600" dirty="0">
                <a:solidFill>
                  <a:prstClr val="black"/>
                </a:solidFill>
                <a:latin typeface="Calibri"/>
                <a:cs typeface="+mn-cs"/>
              </a:rPr>
              <a:t>Provide feedback and advice to ensure understanding of concerns and expectations</a:t>
            </a:r>
            <a:endParaRPr lang="en-US" altLang="en-US" sz="2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Introduction and Purpose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Going Forward</a:t>
            </a:r>
            <a:endParaRPr lang="en-US" sz="3600" b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143324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Meetings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1 hour monthly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Use the website to get more information</a:t>
            </a:r>
          </a:p>
          <a:p>
            <a:r>
              <a:rPr lang="en-US" dirty="0" smtClean="0">
                <a:latin typeface="Calibri" panose="020F0502020204030204" pitchFamily="34" charset="0"/>
                <a:hlinkClick r:id="rId3"/>
              </a:rPr>
              <a:t>WorkdayInfo@clevelandmetroschools.org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Additional Questions: 	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Jessica Thomas, </a:t>
            </a:r>
            <a:r>
              <a:rPr lang="en-US" dirty="0" smtClean="0">
                <a:latin typeface="Calibri" panose="020F0502020204030204" pitchFamily="34" charset="0"/>
                <a:hlinkClick r:id="rId4"/>
              </a:rPr>
              <a:t>Jessica.Thomas@clevelandmetroschools.org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Tim Oberschlake, </a:t>
            </a:r>
            <a:r>
              <a:rPr lang="en-US" dirty="0" smtClean="0">
                <a:latin typeface="Calibri" panose="020F0502020204030204" pitchFamily="34" charset="0"/>
                <a:hlinkClick r:id="rId5"/>
              </a:rPr>
              <a:t>tim.Oberschlake@clevelandmetroschools.org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Watch initial demonstration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Follow instructions on your script hand out to access Workday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Practice following the steps in the script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Project team members will be around to help you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Time to Practice</a:t>
            </a:r>
            <a:endParaRPr lang="en-US" sz="3600" b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700"/>
            <a:ext cx="9165876" cy="3258013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1400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											Appendix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40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35230" y="1122285"/>
            <a:ext cx="7793083" cy="5483447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Informal </a:t>
            </a:r>
            <a:r>
              <a:rPr lang="en-US" dirty="0" smtClean="0">
                <a:latin typeface="Calibri" panose="020F0502020204030204" pitchFamily="34" charset="0"/>
              </a:rPr>
              <a:t>more effective than Formal</a:t>
            </a:r>
          </a:p>
          <a:p>
            <a:r>
              <a:rPr lang="en-US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Horizontal</a:t>
            </a:r>
            <a:r>
              <a:rPr lang="en-US" dirty="0" smtClean="0">
                <a:latin typeface="Calibri" panose="020F0502020204030204" pitchFamily="34" charset="0"/>
              </a:rPr>
              <a:t> more effective than Vertical</a:t>
            </a:r>
          </a:p>
          <a:p>
            <a:r>
              <a:rPr lang="en-US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Concise</a:t>
            </a:r>
            <a:r>
              <a:rPr lang="en-US" dirty="0" smtClean="0">
                <a:latin typeface="Calibri" panose="020F0502020204030204" pitchFamily="34" charset="0"/>
              </a:rPr>
              <a:t> more effective than Detailed</a:t>
            </a:r>
          </a:p>
          <a:p>
            <a:r>
              <a:rPr lang="en-US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Social Media </a:t>
            </a:r>
            <a:r>
              <a:rPr lang="en-US" dirty="0" smtClean="0">
                <a:latin typeface="Calibri" panose="020F0502020204030204" pitchFamily="34" charset="0"/>
              </a:rPr>
              <a:t>is more effective than </a:t>
            </a:r>
            <a:r>
              <a:rPr lang="en-US" dirty="0" err="1" smtClean="0">
                <a:latin typeface="Calibri" panose="020F0502020204030204" pitchFamily="34" charset="0"/>
              </a:rPr>
              <a:t>eMail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Call to Action </a:t>
            </a:r>
            <a:r>
              <a:rPr lang="en-US" dirty="0" smtClean="0">
                <a:latin typeface="Calibri" panose="020F0502020204030204" pitchFamily="34" charset="0"/>
              </a:rPr>
              <a:t>more effective than Informative</a:t>
            </a:r>
          </a:p>
          <a:p>
            <a:r>
              <a:rPr lang="en-US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Emotional</a:t>
            </a:r>
            <a:r>
              <a:rPr lang="en-US" dirty="0" smtClean="0">
                <a:latin typeface="Calibri" panose="020F0502020204030204" pitchFamily="34" charset="0"/>
              </a:rPr>
              <a:t> more effective than Data Driven</a:t>
            </a:r>
          </a:p>
          <a:p>
            <a:r>
              <a:rPr lang="en-US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Face to Face </a:t>
            </a:r>
            <a:r>
              <a:rPr lang="en-US" dirty="0" smtClean="0">
                <a:latin typeface="Calibri" panose="020F0502020204030204" pitchFamily="34" charset="0"/>
              </a:rPr>
              <a:t>more effective than Print</a:t>
            </a:r>
          </a:p>
          <a:p>
            <a:r>
              <a:rPr lang="en-US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Hands-on </a:t>
            </a:r>
            <a:r>
              <a:rPr lang="en-US" dirty="0" smtClean="0">
                <a:latin typeface="Calibri" panose="020F0502020204030204" pitchFamily="34" charset="0"/>
              </a:rPr>
              <a:t>more effective than Concepts</a:t>
            </a:r>
          </a:p>
          <a:p>
            <a:r>
              <a:rPr lang="en-US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Event</a:t>
            </a:r>
            <a:r>
              <a:rPr lang="en-US" dirty="0" smtClean="0">
                <a:latin typeface="Calibri" panose="020F0502020204030204" pitchFamily="34" charset="0"/>
              </a:rPr>
              <a:t> more effective than Meeting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Active</a:t>
            </a:r>
            <a:r>
              <a:rPr lang="en-US" dirty="0" smtClean="0">
                <a:latin typeface="Calibri" panose="020F0502020204030204" pitchFamily="34" charset="0"/>
              </a:rPr>
              <a:t> more effective than Passive…</a:t>
            </a:r>
            <a:r>
              <a:rPr lang="en-US" b="1" dirty="0" smtClean="0">
                <a:latin typeface="Calibri" panose="020F0502020204030204" pitchFamily="34" charset="0"/>
              </a:rPr>
              <a:t>It’s all about the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People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Communication Networks</a:t>
            </a:r>
            <a:endParaRPr lang="en-US" sz="3600" b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77C9-3547-457E-88C3-2DEDD2D8E3B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16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286644"/>
              </p:ext>
            </p:extLst>
          </p:nvPr>
        </p:nvGraphicFramePr>
        <p:xfrm>
          <a:off x="1200150" y="1122363"/>
          <a:ext cx="7651750" cy="55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Finance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782978"/>
              </p:ext>
            </p:extLst>
          </p:nvPr>
        </p:nvGraphicFramePr>
        <p:xfrm>
          <a:off x="1035050" y="1122363"/>
          <a:ext cx="7651750" cy="55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Resources Benefits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405691"/>
              </p:ext>
            </p:extLst>
          </p:nvPr>
        </p:nvGraphicFramePr>
        <p:xfrm>
          <a:off x="1035050" y="1122363"/>
          <a:ext cx="7651750" cy="55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Technology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230" y="2383970"/>
            <a:ext cx="7651569" cy="4290677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altLang="en-US" sz="2800" dirty="0">
                <a:solidFill>
                  <a:prstClr val="black"/>
                </a:solidFill>
                <a:latin typeface="Calibri"/>
                <a:cs typeface="+mn-cs"/>
              </a:rPr>
              <a:t>In 3 minutes talk with 3 people and tell them who you are and what you know about Workday or how you think this project will impact your </a:t>
            </a:r>
            <a:r>
              <a:rPr lang="en-US" alt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area/department</a:t>
            </a:r>
            <a:r>
              <a:rPr lang="en-US" altLang="en-US" sz="2800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Introductions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143" y="307419"/>
            <a:ext cx="7783286" cy="1771751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latin typeface="Calibri" panose="020F0502020204030204" pitchFamily="34" charset="0"/>
              </a:rPr>
              <a:t>Want a more efficient and automated procurement (requisition) process?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/>
              <a:t>	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b="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14" y="2028144"/>
            <a:ext cx="4673373" cy="4673373"/>
          </a:xfrm>
        </p:spPr>
      </p:pic>
    </p:spTree>
    <p:extLst>
      <p:ext uri="{BB962C8B-B14F-4D97-AF65-F5344CB8AC3E}">
        <p14:creationId xmlns:p14="http://schemas.microsoft.com/office/powerpoint/2010/main" val="41491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0357" y="176792"/>
            <a:ext cx="7783286" cy="177175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Or an automated employee request process?  No more ERF’s.</a:t>
            </a:r>
            <a:endParaRPr lang="en-US" b="1" i="1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72" y="1928960"/>
            <a:ext cx="5947257" cy="4819329"/>
          </a:xfrm>
        </p:spPr>
      </p:pic>
      <p:sp>
        <p:nvSpPr>
          <p:cNvPr id="8" name="Oval 7"/>
          <p:cNvSpPr/>
          <p:nvPr/>
        </p:nvSpPr>
        <p:spPr>
          <a:xfrm>
            <a:off x="2558143" y="2656114"/>
            <a:ext cx="4419600" cy="370114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 flipH="1" flipV="1">
            <a:off x="3205378" y="3198134"/>
            <a:ext cx="3315167" cy="24515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0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What is Workday?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What is Workday?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269" y="2184486"/>
            <a:ext cx="6564085" cy="36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 Word From Our Sponsors</a:t>
            </a:r>
            <a:endParaRPr lang="en-US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What Our Leaders are Saying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803" y="4509953"/>
            <a:ext cx="2640208" cy="19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rotWithShape="1">
          <a:gsLst>
            <a:gs pos="0">
              <a:srgbClr val="1F497D">
                <a:lumMod val="20000"/>
                <a:lumOff val="8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rotWithShape="1">
          <a:gsLst>
            <a:gs pos="0">
              <a:srgbClr val="1F497D">
                <a:lumMod val="20000"/>
                <a:lumOff val="8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7127403B-1C26-4486-A97B-822F8C9771AD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SD template" id="{DDC28B7A-C443-41ED-8BDE-A60A00BB2CF6}" vid="{9D8D2A93-F110-4091-A18F-3B24A68E496C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rotWithShape="1">
          <a:gsLst>
            <a:gs pos="0">
              <a:srgbClr val="1F497D">
                <a:lumMod val="20000"/>
                <a:lumOff val="8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1637</TotalTime>
  <Words>2632</Words>
  <Application>Microsoft Office PowerPoint</Application>
  <PresentationFormat>On-screen Show (4:3)</PresentationFormat>
  <Paragraphs>685</Paragraphs>
  <Slides>47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76" baseType="lpstr">
      <vt:lpstr>ＭＳ Ｐゴシック</vt:lpstr>
      <vt:lpstr>ＭＳ Ｐゴシック</vt:lpstr>
      <vt:lpstr>Arial</vt:lpstr>
      <vt:lpstr>Arial Narrow</vt:lpstr>
      <vt:lpstr>Calibri</vt:lpstr>
      <vt:lpstr>Corbel</vt:lpstr>
      <vt:lpstr>Gill Sans MT</vt:lpstr>
      <vt:lpstr>Times New Roman</vt:lpstr>
      <vt:lpstr>WhitneyHTF-Black</vt:lpstr>
      <vt:lpstr>WhitneyHTF-Medium</vt:lpstr>
      <vt:lpstr>Wingdings</vt:lpstr>
      <vt:lpstr>ヒラギノ角ゴ Pro W3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Bitmap Image</vt:lpstr>
      <vt:lpstr>Workday Support Network Kick Off</vt:lpstr>
      <vt:lpstr>PowerPoint Presentation</vt:lpstr>
      <vt:lpstr>Agenda</vt:lpstr>
      <vt:lpstr>Introduction and Purpose</vt:lpstr>
      <vt:lpstr>Introductions</vt:lpstr>
      <vt:lpstr> Want a more efficient and automated procurement (requisition) process?   </vt:lpstr>
      <vt:lpstr>Or an automated employee request process?  No more ERF’s.</vt:lpstr>
      <vt:lpstr>What is Workday?</vt:lpstr>
      <vt:lpstr>A Word From Our Sponsors</vt:lpstr>
      <vt:lpstr>Project Overview &amp; Demo</vt:lpstr>
      <vt:lpstr>Why Workday?- Tim</vt:lpstr>
      <vt:lpstr>Workday Program- Tim</vt:lpstr>
      <vt:lpstr>Demonstration- Liz</vt:lpstr>
      <vt:lpstr>Using Mobile- Liz</vt:lpstr>
      <vt:lpstr>Workday Program Implementation Methodology- Machelle</vt:lpstr>
      <vt:lpstr>Workday High Level Timeline- Tim</vt:lpstr>
      <vt:lpstr>Workday Benefits- Tim</vt:lpstr>
      <vt:lpstr>Workday Support Network</vt:lpstr>
      <vt:lpstr>Change Readiness Survey</vt:lpstr>
      <vt:lpstr>Observations and Opportunities </vt:lpstr>
      <vt:lpstr>Workday Change Characteristics by Role</vt:lpstr>
      <vt:lpstr>Why Were You Selected?</vt:lpstr>
      <vt:lpstr>What We Are Trying to Accomplish?</vt:lpstr>
      <vt:lpstr>PowerPoint Presentation</vt:lpstr>
      <vt:lpstr>Current Members- 73 People</vt:lpstr>
      <vt:lpstr>Break</vt:lpstr>
      <vt:lpstr>Change Management and the Workday Support Network</vt:lpstr>
      <vt:lpstr>Normal and Expected Emotional Rollercoaster of a Major Change Initiative</vt:lpstr>
      <vt:lpstr>PowerPoint Presentation</vt:lpstr>
      <vt:lpstr>Emotions are Contagious</vt:lpstr>
      <vt:lpstr>PowerPoint Presentation</vt:lpstr>
      <vt:lpstr>In the beginning…</vt:lpstr>
      <vt:lpstr>Over Time</vt:lpstr>
      <vt:lpstr>Goal</vt:lpstr>
      <vt:lpstr>PowerPoint Presentation</vt:lpstr>
      <vt:lpstr>My Plan</vt:lpstr>
      <vt:lpstr>Your Next Steps</vt:lpstr>
      <vt:lpstr>Resources</vt:lpstr>
      <vt:lpstr>http://www.clevelandmetroschools.org/workday</vt:lpstr>
      <vt:lpstr>Going Forward</vt:lpstr>
      <vt:lpstr>Time to Practice</vt:lpstr>
      <vt:lpstr>PowerPoint Presentation</vt:lpstr>
      <vt:lpstr>           Appendix</vt:lpstr>
      <vt:lpstr>Communication Networks</vt:lpstr>
      <vt:lpstr>Finance Benefits</vt:lpstr>
      <vt:lpstr>Human Resources Benefits </vt:lpstr>
      <vt:lpstr>Information Technology Benefits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Workday Program</dc:title>
  <dc:creator>Jessica Thomas</dc:creator>
  <cp:lastModifiedBy>Jessica Thomas</cp:lastModifiedBy>
  <cp:revision>91</cp:revision>
  <cp:lastPrinted>2016-02-09T16:00:18Z</cp:lastPrinted>
  <dcterms:created xsi:type="dcterms:W3CDTF">2015-10-19T19:03:24Z</dcterms:created>
  <dcterms:modified xsi:type="dcterms:W3CDTF">2016-04-11T18:27:02Z</dcterms:modified>
</cp:coreProperties>
</file>