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drawings/drawing10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33"/>
  </p:notesMasterIdLst>
  <p:handoutMasterIdLst>
    <p:handoutMasterId r:id="rId34"/>
  </p:handoutMasterIdLst>
  <p:sldIdLst>
    <p:sldId id="394" r:id="rId3"/>
    <p:sldId id="395" r:id="rId4"/>
    <p:sldId id="396" r:id="rId5"/>
    <p:sldId id="397" r:id="rId6"/>
    <p:sldId id="398" r:id="rId7"/>
    <p:sldId id="400" r:id="rId8"/>
    <p:sldId id="401" r:id="rId9"/>
    <p:sldId id="402" r:id="rId10"/>
    <p:sldId id="403" r:id="rId11"/>
    <p:sldId id="404" r:id="rId12"/>
    <p:sldId id="405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26" r:id="rId26"/>
    <p:sldId id="427" r:id="rId27"/>
    <p:sldId id="422" r:id="rId28"/>
    <p:sldId id="428" r:id="rId29"/>
    <p:sldId id="429" r:id="rId30"/>
    <p:sldId id="430" r:id="rId31"/>
    <p:sldId id="423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urtney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A4E4"/>
    <a:srgbClr val="FF8000"/>
    <a:srgbClr val="EBEBEB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7444" autoAdjust="0"/>
  </p:normalViewPr>
  <p:slideViewPr>
    <p:cSldViewPr snapToGrid="0" snapToObjects="1" showGuides="1">
      <p:cViewPr>
        <p:scale>
          <a:sx n="100" d="100"/>
          <a:sy n="100" d="100"/>
        </p:scale>
        <p:origin x="-61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215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/>
            </a:pPr>
            <a:r>
              <a:rPr lang="en-US" sz="2000" baseline="0" dirty="0"/>
              <a:t>Where the Money </a:t>
            </a:r>
            <a:r>
              <a:rPr lang="en-US" sz="2000" baseline="0" dirty="0" smtClean="0"/>
              <a:t>Comes </a:t>
            </a:r>
            <a:r>
              <a:rPr lang="en-US" sz="2000" baseline="0" dirty="0"/>
              <a:t>From</a:t>
            </a:r>
          </a:p>
        </c:rich>
      </c:tx>
      <c:layout/>
      <c:overlay val="0"/>
    </c:title>
    <c:autoTitleDeleted val="0"/>
    <c:view3D>
      <c:rotX val="30"/>
      <c:rotY val="1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0.25686016783631876"/>
                  <c:y val="0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3628891853685175E-2"/>
                  <c:y val="3.333333333333332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0.1638888888888888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0" dirty="0"/>
                      <a:t>State of Ohio Reimbursements, </a:t>
                    </a:r>
                    <a:r>
                      <a:rPr lang="en-US" sz="1600" dirty="0" smtClean="0"/>
                      <a:t>4.6%</a:t>
                    </a:r>
                    <a:endParaRPr lang="en-US" sz="1600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3529136884456902E-2"/>
                  <c:y val="-8.055555555555556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9413849894605491E-2"/>
                  <c:y val="-2.222222222222222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Local Taxes</c:v>
                </c:pt>
                <c:pt idx="1">
                  <c:v>State</c:v>
                </c:pt>
                <c:pt idx="2">
                  <c:v>State of Ohio Reimbursements</c:v>
                </c:pt>
                <c:pt idx="3">
                  <c:v>Advance In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_("$"* #,##0_);_("$"* \(#,##0\);_("$"* "-"??_);_(@_)</c:formatCode>
                <c:ptCount val="5"/>
                <c:pt idx="0">
                  <c:v>204178713</c:v>
                </c:pt>
                <c:pt idx="1">
                  <c:v>424009864</c:v>
                </c:pt>
                <c:pt idx="2">
                  <c:v>32236494</c:v>
                </c:pt>
                <c:pt idx="3">
                  <c:v>3722250</c:v>
                </c:pt>
                <c:pt idx="4">
                  <c:v>33776767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Where the Money Come From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Local Taxes</c:v>
                </c:pt>
                <c:pt idx="1">
                  <c:v>State</c:v>
                </c:pt>
                <c:pt idx="2">
                  <c:v>State of Ohio Reimbursements</c:v>
                </c:pt>
                <c:pt idx="3">
                  <c:v>Advance In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0.29255146298948204</c:v>
                </c:pt>
                <c:pt idx="1">
                  <c:v>0.60753006134959475</c:v>
                </c:pt>
                <c:pt idx="2">
                  <c:v>4.6189112188946259E-2</c:v>
                </c:pt>
                <c:pt idx="3">
                  <c:v>5.3333164222295762E-3</c:v>
                </c:pt>
                <c:pt idx="4">
                  <c:v>4.8396047049747336E-2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FY </a:t>
            </a:r>
            <a:r>
              <a:rPr lang="en-US" dirty="0" smtClean="0"/>
              <a:t>2014-2015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420373935912892E-2"/>
          <c:y val="0.16651027996500434"/>
          <c:w val="0.84214599826580583"/>
          <c:h val="0.7323683289588801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6"/>
          <c:dPt>
            <c:idx val="0"/>
            <c:bubble3D val="0"/>
            <c:explosion val="0"/>
          </c:dPt>
          <c:dPt>
            <c:idx val="1"/>
            <c:bubble3D val="0"/>
            <c:explosion val="22"/>
          </c:dPt>
          <c:dPt>
            <c:idx val="2"/>
            <c:bubble3D val="0"/>
            <c:explosion val="22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Salaries </a:t>
                    </a:r>
                    <a:r>
                      <a:rPr lang="en-US" dirty="0" smtClean="0"/>
                      <a:t>$304,854,306, 43.3%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Benefits, </a:t>
                    </a:r>
                    <a:r>
                      <a:rPr lang="en-US" dirty="0" smtClean="0"/>
                      <a:t>$11,9028,169, 16.9%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All Other, $</a:t>
                    </a:r>
                    <a:r>
                      <a:rPr lang="en-US" dirty="0" smtClean="0"/>
                      <a:t>135,703,595, 19.3%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%" sourceLinked="0"/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Salaries &amp; Benefits</c:v>
                </c:pt>
                <c:pt idx="1">
                  <c:v>Benefits</c:v>
                </c:pt>
                <c:pt idx="2">
                  <c:v>Charter School Pass-Through</c:v>
                </c:pt>
                <c:pt idx="3">
                  <c:v>All Other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304854306</c:v>
                </c:pt>
                <c:pt idx="1">
                  <c:v>119028169</c:v>
                </c:pt>
                <c:pt idx="2">
                  <c:v>143860084</c:v>
                </c:pt>
                <c:pt idx="3">
                  <c:v>135703595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2013-2014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Salaries &amp; Benefits</c:v>
                </c:pt>
                <c:pt idx="1">
                  <c:v>Benefits</c:v>
                </c:pt>
                <c:pt idx="2">
                  <c:v>Charter School Pass-Through</c:v>
                </c:pt>
                <c:pt idx="3">
                  <c:v>All Other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0.43337262456622944</c:v>
                </c:pt>
                <c:pt idx="1">
                  <c:v>0.16920722122535053</c:v>
                </c:pt>
                <c:pt idx="2">
                  <c:v>0.20450759902797053</c:v>
                </c:pt>
                <c:pt idx="3">
                  <c:v>0.19291255518044953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38317154341169"/>
          <c:y val="3.5986001749781275E-2"/>
          <c:w val="0.87218972469961464"/>
          <c:h val="0.734448600174983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Salaries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309.3</c:v>
                </c:pt>
                <c:pt idx="1">
                  <c:v>282.10000000000002</c:v>
                </c:pt>
                <c:pt idx="2">
                  <c:v>295.3</c:v>
                </c:pt>
                <c:pt idx="3">
                  <c:v>304.89999999999998</c:v>
                </c:pt>
                <c:pt idx="4">
                  <c:v>306.89999999999998</c:v>
                </c:pt>
                <c:pt idx="5">
                  <c:v>303.5</c:v>
                </c:pt>
                <c:pt idx="6">
                  <c:v>305.10000000000002</c:v>
                </c:pt>
                <c:pt idx="7">
                  <c:v>304.8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shape val="box"/>
        <c:axId val="145810944"/>
        <c:axId val="145812480"/>
        <c:axId val="0"/>
      </c:bar3DChart>
      <c:catAx>
        <c:axId val="14581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45812480"/>
        <c:crosses val="autoZero"/>
        <c:auto val="1"/>
        <c:lblAlgn val="ctr"/>
        <c:lblOffset val="100"/>
        <c:noMultiLvlLbl val="0"/>
      </c:catAx>
      <c:valAx>
        <c:axId val="145812480"/>
        <c:scaling>
          <c:orientation val="minMax"/>
          <c:min val="25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45810944"/>
        <c:crosses val="autoZero"/>
        <c:crossBetween val="between"/>
      </c:valAx>
    </c:plotArea>
    <c:legend>
      <c:legendPos val="b"/>
      <c:overlay val="0"/>
      <c:spPr>
        <a:ln>
          <a:solidFill>
            <a:prstClr val="black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082631977137956E-2"/>
          <c:y val="3.5986001749781275E-2"/>
          <c:w val="0.90249026426588763"/>
          <c:h val="0.734448600174983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STRS/SERS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44.7</c:v>
                </c:pt>
                <c:pt idx="1">
                  <c:v>41.1</c:v>
                </c:pt>
                <c:pt idx="2">
                  <c:v>42.5</c:v>
                </c:pt>
                <c:pt idx="3">
                  <c:v>44.6</c:v>
                </c:pt>
                <c:pt idx="4">
                  <c:v>45.4</c:v>
                </c:pt>
                <c:pt idx="5">
                  <c:v>44.9</c:v>
                </c:pt>
                <c:pt idx="6">
                  <c:v>45.1</c:v>
                </c:pt>
                <c:pt idx="7">
                  <c:v>45.1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Employee Insurance Benefits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57.7</c:v>
                </c:pt>
                <c:pt idx="1">
                  <c:v>56.2</c:v>
                </c:pt>
                <c:pt idx="2">
                  <c:v>55.4</c:v>
                </c:pt>
                <c:pt idx="3">
                  <c:v>62</c:v>
                </c:pt>
                <c:pt idx="4">
                  <c:v>68.599999999999994</c:v>
                </c:pt>
                <c:pt idx="5">
                  <c:v>75.7</c:v>
                </c:pt>
                <c:pt idx="6">
                  <c:v>83.4</c:v>
                </c:pt>
                <c:pt idx="7">
                  <c:v>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Medicare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9867461376316138E-3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801192064474211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4</c:v>
                </c:pt>
                <c:pt idx="1">
                  <c:v>3.8</c:v>
                </c:pt>
                <c:pt idx="2">
                  <c:v>4.0999999999999996</c:v>
                </c:pt>
                <c:pt idx="3">
                  <c:v>4.0999999999999996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4.0999999999999996</c:v>
                </c:pt>
                <c:pt idx="7">
                  <c:v>4.0999999999999996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Workers Compensation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6427103756973874E-2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Sheet1!$E$2:$E$9</c:f>
              <c:numCache>
                <c:formatCode>0.0</c:formatCode>
                <c:ptCount val="8"/>
                <c:pt idx="0">
                  <c:v>4.5</c:v>
                </c:pt>
                <c:pt idx="1">
                  <c:v>3.2</c:v>
                </c:pt>
                <c:pt idx="2">
                  <c:v>3.7</c:v>
                </c:pt>
                <c:pt idx="3">
                  <c:v>3.8</c:v>
                </c:pt>
                <c:pt idx="4">
                  <c:v>3.9</c:v>
                </c:pt>
                <c:pt idx="5">
                  <c:v>3.9</c:v>
                </c:pt>
                <c:pt idx="6">
                  <c:v>3.9</c:v>
                </c:pt>
                <c:pt idx="7">
                  <c:v>3.9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Sheet1!$F$2:$F$9</c:f>
              <c:numCache>
                <c:formatCode>0.0</c:formatCode>
                <c:ptCount val="8"/>
                <c:pt idx="0">
                  <c:v>8.2999999999999972</c:v>
                </c:pt>
                <c:pt idx="1">
                  <c:v>8.2000000000000028</c:v>
                </c:pt>
                <c:pt idx="2">
                  <c:v>9.0000000000000036</c:v>
                </c:pt>
                <c:pt idx="3">
                  <c:v>4.5000000000000062</c:v>
                </c:pt>
                <c:pt idx="4">
                  <c:v>4</c:v>
                </c:pt>
                <c:pt idx="5">
                  <c:v>3.2999999999999976</c:v>
                </c:pt>
                <c:pt idx="6">
                  <c:v>3.3000000000000118</c:v>
                </c:pt>
                <c:pt idx="7">
                  <c:v>3.3000000000000118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shape val="box"/>
        <c:axId val="147754368"/>
        <c:axId val="147772544"/>
        <c:axId val="0"/>
      </c:bar3DChart>
      <c:catAx>
        <c:axId val="14775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47772544"/>
        <c:crosses val="autoZero"/>
        <c:auto val="1"/>
        <c:lblAlgn val="ctr"/>
        <c:lblOffset val="100"/>
        <c:noMultiLvlLbl val="0"/>
      </c:catAx>
      <c:valAx>
        <c:axId val="147772544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47754368"/>
        <c:crosses val="autoZero"/>
        <c:crossBetween val="between"/>
      </c:valAx>
    </c:plotArea>
    <c:legend>
      <c:legendPos val="b"/>
      <c:overlay val="0"/>
      <c:spPr>
        <a:ln>
          <a:solidFill>
            <a:prstClr val="black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801130918490508E-2"/>
          <c:y val="3.5986001749781275E-2"/>
          <c:w val="0.89877176532453584"/>
          <c:h val="0.701115266841644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Utilities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12.7</c:v>
                </c:pt>
                <c:pt idx="1">
                  <c:v>12.5</c:v>
                </c:pt>
                <c:pt idx="2">
                  <c:v>12.9</c:v>
                </c:pt>
                <c:pt idx="3">
                  <c:v>12.6</c:v>
                </c:pt>
                <c:pt idx="4">
                  <c:v>13.6</c:v>
                </c:pt>
                <c:pt idx="5">
                  <c:v>13.8</c:v>
                </c:pt>
                <c:pt idx="6">
                  <c:v>14</c:v>
                </c:pt>
                <c:pt idx="7">
                  <c:v>14.2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 Transportation (Contract)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10.3</c:v>
                </c:pt>
                <c:pt idx="1">
                  <c:v>10.1</c:v>
                </c:pt>
                <c:pt idx="2">
                  <c:v>13.1</c:v>
                </c:pt>
                <c:pt idx="3">
                  <c:v>14</c:v>
                </c:pt>
                <c:pt idx="4">
                  <c:v>11.5</c:v>
                </c:pt>
                <c:pt idx="5">
                  <c:v>11.7</c:v>
                </c:pt>
                <c:pt idx="6">
                  <c:v>11.9</c:v>
                </c:pt>
                <c:pt idx="7">
                  <c:v>12.1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Purchased Services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57</c:v>
                </c:pt>
                <c:pt idx="1">
                  <c:v>58.5</c:v>
                </c:pt>
                <c:pt idx="2">
                  <c:v>65.099999999999994</c:v>
                </c:pt>
                <c:pt idx="3">
                  <c:v>76.5</c:v>
                </c:pt>
                <c:pt idx="4">
                  <c:v>101.4</c:v>
                </c:pt>
                <c:pt idx="5">
                  <c:v>103.69999999999999</c:v>
                </c:pt>
                <c:pt idx="6">
                  <c:v>104.1</c:v>
                </c:pt>
                <c:pt idx="7">
                  <c:v>105.10000000000002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Charter School Pass-Through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Sheet1!$E$2:$E$9</c:f>
              <c:numCache>
                <c:formatCode>0.0</c:formatCode>
                <c:ptCount val="8"/>
                <c:pt idx="0">
                  <c:v>117</c:v>
                </c:pt>
                <c:pt idx="1">
                  <c:v>127.1</c:v>
                </c:pt>
                <c:pt idx="2">
                  <c:v>141.1</c:v>
                </c:pt>
                <c:pt idx="3">
                  <c:v>143.9</c:v>
                </c:pt>
                <c:pt idx="4">
                  <c:v>146.1</c:v>
                </c:pt>
                <c:pt idx="5">
                  <c:v>148.30000000000001</c:v>
                </c:pt>
                <c:pt idx="6">
                  <c:v>150.5</c:v>
                </c:pt>
                <c:pt idx="7">
                  <c:v>152.69999999999999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shape val="box"/>
        <c:axId val="173187456"/>
        <c:axId val="173188992"/>
        <c:axId val="0"/>
      </c:bar3DChart>
      <c:catAx>
        <c:axId val="17318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73188992"/>
        <c:crosses val="autoZero"/>
        <c:auto val="1"/>
        <c:lblAlgn val="ctr"/>
        <c:lblOffset val="100"/>
        <c:noMultiLvlLbl val="0"/>
      </c:catAx>
      <c:valAx>
        <c:axId val="173188992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73187456"/>
        <c:crosses val="autoZero"/>
        <c:crossBetween val="between"/>
      </c:valAx>
    </c:plotArea>
    <c:legend>
      <c:legendPos val="b"/>
      <c:overlay val="0"/>
      <c:spPr>
        <a:ln>
          <a:solidFill>
            <a:prstClr val="black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46451310511316E-2"/>
          <c:y val="3.5986001749781275E-2"/>
          <c:w val="0.88702644493251459"/>
          <c:h val="0.701115266841644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Supplies and Textbooks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10</c:v>
                </c:pt>
                <c:pt idx="1">
                  <c:v>10.7</c:v>
                </c:pt>
                <c:pt idx="2">
                  <c:v>11.2</c:v>
                </c:pt>
                <c:pt idx="3">
                  <c:v>11.8</c:v>
                </c:pt>
                <c:pt idx="4">
                  <c:v>11.1</c:v>
                </c:pt>
                <c:pt idx="5">
                  <c:v>11.1</c:v>
                </c:pt>
                <c:pt idx="6">
                  <c:v>11.1</c:v>
                </c:pt>
                <c:pt idx="7">
                  <c:v>11.1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Equipment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1.2</c:v>
                </c:pt>
                <c:pt idx="3">
                  <c:v>4.4000000000000004</c:v>
                </c:pt>
                <c:pt idx="4">
                  <c:v>2.7</c:v>
                </c:pt>
                <c:pt idx="5">
                  <c:v>2.7</c:v>
                </c:pt>
                <c:pt idx="6">
                  <c:v>2.7</c:v>
                </c:pt>
                <c:pt idx="7">
                  <c:v>2.7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Expense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1.7</c:v>
                </c:pt>
                <c:pt idx="1">
                  <c:v>8.4</c:v>
                </c:pt>
                <c:pt idx="2">
                  <c:v>7.5</c:v>
                </c:pt>
                <c:pt idx="3">
                  <c:v>8.1</c:v>
                </c:pt>
                <c:pt idx="4">
                  <c:v>8.1</c:v>
                </c:pt>
                <c:pt idx="5">
                  <c:v>7.5</c:v>
                </c:pt>
                <c:pt idx="6">
                  <c:v>6.5</c:v>
                </c:pt>
                <c:pt idx="7">
                  <c:v>6.5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Transfers/Advances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Sheet1!$E$2:$E$9</c:f>
              <c:numCache>
                <c:formatCode>0.0</c:formatCode>
                <c:ptCount val="8"/>
                <c:pt idx="0">
                  <c:v>4.2</c:v>
                </c:pt>
                <c:pt idx="1">
                  <c:v>10.6</c:v>
                </c:pt>
                <c:pt idx="2">
                  <c:v>6</c:v>
                </c:pt>
                <c:pt idx="3">
                  <c:v>8.3000000000000007</c:v>
                </c:pt>
                <c:pt idx="4">
                  <c:v>7.3</c:v>
                </c:pt>
                <c:pt idx="5">
                  <c:v>7.3</c:v>
                </c:pt>
                <c:pt idx="6">
                  <c:v>7.3</c:v>
                </c:pt>
                <c:pt idx="7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shape val="box"/>
        <c:axId val="145699968"/>
        <c:axId val="145701504"/>
        <c:axId val="0"/>
      </c:bar3DChart>
      <c:catAx>
        <c:axId val="14569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45701504"/>
        <c:crosses val="autoZero"/>
        <c:auto val="1"/>
        <c:lblAlgn val="ctr"/>
        <c:lblOffset val="100"/>
        <c:noMultiLvlLbl val="0"/>
      </c:catAx>
      <c:valAx>
        <c:axId val="1457015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45699968"/>
        <c:crosses val="autoZero"/>
        <c:crossBetween val="between"/>
      </c:valAx>
    </c:plotArea>
    <c:legend>
      <c:legendPos val="b"/>
      <c:layout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Expenditures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2015*</c:v>
                </c:pt>
                <c:pt idx="4">
                  <c:v>2016*</c:v>
                </c:pt>
                <c:pt idx="5">
                  <c:v>2017*</c:v>
                </c:pt>
                <c:pt idx="6">
                  <c:v>2018*</c:v>
                </c:pt>
                <c:pt idx="7">
                  <c:v>2019*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642.5</c:v>
                </c:pt>
                <c:pt idx="1">
                  <c:v>633.6</c:v>
                </c:pt>
                <c:pt idx="2">
                  <c:v>668.2</c:v>
                </c:pt>
                <c:pt idx="3">
                  <c:v>699.4</c:v>
                </c:pt>
                <c:pt idx="4">
                  <c:v>731.3</c:v>
                </c:pt>
                <c:pt idx="5">
                  <c:v>738</c:v>
                </c:pt>
                <c:pt idx="6">
                  <c:v>749.6</c:v>
                </c:pt>
                <c:pt idx="7">
                  <c:v>760.4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749504"/>
        <c:axId val="145751040"/>
      </c:lineChart>
      <c:catAx>
        <c:axId val="14574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751040"/>
        <c:crosses val="autoZero"/>
        <c:auto val="1"/>
        <c:lblAlgn val="ctr"/>
        <c:lblOffset val="100"/>
        <c:noMultiLvlLbl val="0"/>
      </c:catAx>
      <c:valAx>
        <c:axId val="145751040"/>
        <c:scaling>
          <c:orientation val="minMax"/>
          <c:max val="800"/>
          <c:min val="45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457495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0586046627607"/>
          <c:y val="4.2291557305336833E-2"/>
          <c:w val="0.87766040884556662"/>
          <c:h val="0.7433339895013115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Property Taxes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144.4</c:v>
                </c:pt>
                <c:pt idx="1">
                  <c:v>175.6</c:v>
                </c:pt>
                <c:pt idx="2">
                  <c:v>198.3</c:v>
                </c:pt>
                <c:pt idx="3">
                  <c:v>204.2</c:v>
                </c:pt>
                <c:pt idx="4">
                  <c:v>205.9</c:v>
                </c:pt>
                <c:pt idx="5">
                  <c:v>180.1</c:v>
                </c:pt>
                <c:pt idx="6">
                  <c:v>153.4</c:v>
                </c:pt>
                <c:pt idx="7">
                  <c:v>155.30000000000001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76"/>
        <c:shape val="box"/>
        <c:axId val="148103936"/>
        <c:axId val="148105472"/>
        <c:axId val="0"/>
      </c:bar3DChart>
      <c:catAx>
        <c:axId val="14810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105472"/>
        <c:crosses val="autoZero"/>
        <c:auto val="1"/>
        <c:lblAlgn val="ctr"/>
        <c:lblOffset val="100"/>
        <c:noMultiLvlLbl val="0"/>
      </c:catAx>
      <c:valAx>
        <c:axId val="148105472"/>
        <c:scaling>
          <c:orientation val="minMax"/>
          <c:max val="225"/>
          <c:min val="10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48103936"/>
        <c:crosses val="autoZero"/>
        <c:crossBetween val="between"/>
        <c:majorUnit val="25"/>
        <c:minorUnit val="5"/>
      </c:valAx>
    </c:plotArea>
    <c:legend>
      <c:legendPos val="b"/>
      <c:layout>
        <c:manualLayout>
          <c:xMode val="edge"/>
          <c:yMode val="edge"/>
          <c:x val="0.28540769907897923"/>
          <c:y val="0.93056080489938753"/>
          <c:w val="0.42918460184205276"/>
          <c:h val="6.6661417322834704E-2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Collection Rate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854207513947777E-2"/>
                  <c:y val="-0.11388888888888887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Sheet1!$B$2:$B$26</c:f>
              <c:numCache>
                <c:formatCode>0.0</c:formatCode>
                <c:ptCount val="25"/>
                <c:pt idx="0">
                  <c:v>96</c:v>
                </c:pt>
                <c:pt idx="1">
                  <c:v>95.9</c:v>
                </c:pt>
                <c:pt idx="2">
                  <c:v>92.8</c:v>
                </c:pt>
                <c:pt idx="3">
                  <c:v>96.4</c:v>
                </c:pt>
                <c:pt idx="4">
                  <c:v>92.4</c:v>
                </c:pt>
                <c:pt idx="5">
                  <c:v>92.8</c:v>
                </c:pt>
                <c:pt idx="6">
                  <c:v>92.6</c:v>
                </c:pt>
                <c:pt idx="7">
                  <c:v>92.1</c:v>
                </c:pt>
                <c:pt idx="8">
                  <c:v>92.1</c:v>
                </c:pt>
                <c:pt idx="9">
                  <c:v>91.6</c:v>
                </c:pt>
                <c:pt idx="10">
                  <c:v>89.8</c:v>
                </c:pt>
                <c:pt idx="11">
                  <c:v>87.2</c:v>
                </c:pt>
                <c:pt idx="12">
                  <c:v>86.2</c:v>
                </c:pt>
                <c:pt idx="13">
                  <c:v>88.4</c:v>
                </c:pt>
                <c:pt idx="14">
                  <c:v>89.1</c:v>
                </c:pt>
                <c:pt idx="15">
                  <c:v>88</c:v>
                </c:pt>
                <c:pt idx="16">
                  <c:v>88.1</c:v>
                </c:pt>
                <c:pt idx="17">
                  <c:v>86.8</c:v>
                </c:pt>
                <c:pt idx="18">
                  <c:v>84.28</c:v>
                </c:pt>
                <c:pt idx="19">
                  <c:v>84.04</c:v>
                </c:pt>
                <c:pt idx="20">
                  <c:v>80.900000000000006</c:v>
                </c:pt>
                <c:pt idx="21">
                  <c:v>78.87</c:v>
                </c:pt>
                <c:pt idx="22">
                  <c:v>76.099999999999994</c:v>
                </c:pt>
                <c:pt idx="23">
                  <c:v>82.6</c:v>
                </c:pt>
                <c:pt idx="24">
                  <c:v>80.3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256"/>
        <c:shape val="box"/>
        <c:axId val="150301696"/>
        <c:axId val="150319872"/>
        <c:axId val="0"/>
      </c:bar3DChart>
      <c:catAx>
        <c:axId val="15030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50319872"/>
        <c:crosses val="autoZero"/>
        <c:auto val="1"/>
        <c:lblAlgn val="ctr"/>
        <c:lblOffset val="100"/>
        <c:noMultiLvlLbl val="0"/>
      </c:catAx>
      <c:valAx>
        <c:axId val="150319872"/>
        <c:scaling>
          <c:orientation val="minMax"/>
          <c:min val="75"/>
        </c:scaling>
        <c:delete val="0"/>
        <c:axPos val="l"/>
        <c:majorGridlines/>
        <c:min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5030169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Collection Rate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96</c:v>
                </c:pt>
                <c:pt idx="1">
                  <c:v>95.9</c:v>
                </c:pt>
                <c:pt idx="2">
                  <c:v>92.8</c:v>
                </c:pt>
                <c:pt idx="3">
                  <c:v>96.4</c:v>
                </c:pt>
                <c:pt idx="4">
                  <c:v>92.4</c:v>
                </c:pt>
                <c:pt idx="5">
                  <c:v>92.8</c:v>
                </c:pt>
                <c:pt idx="6">
                  <c:v>92.6</c:v>
                </c:pt>
                <c:pt idx="7">
                  <c:v>92.1</c:v>
                </c:pt>
                <c:pt idx="8">
                  <c:v>92.1</c:v>
                </c:pt>
                <c:pt idx="9">
                  <c:v>91.6</c:v>
                </c:pt>
                <c:pt idx="10">
                  <c:v>89.8</c:v>
                </c:pt>
                <c:pt idx="11">
                  <c:v>87.2</c:v>
                </c:pt>
                <c:pt idx="12">
                  <c:v>86.2</c:v>
                </c:pt>
                <c:pt idx="13">
                  <c:v>88.4</c:v>
                </c:pt>
                <c:pt idx="14">
                  <c:v>89.1</c:v>
                </c:pt>
                <c:pt idx="15">
                  <c:v>88</c:v>
                </c:pt>
                <c:pt idx="16">
                  <c:v>88.1</c:v>
                </c:pt>
                <c:pt idx="17">
                  <c:v>86.8</c:v>
                </c:pt>
                <c:pt idx="18">
                  <c:v>84.28</c:v>
                </c:pt>
                <c:pt idx="19">
                  <c:v>84.04</c:v>
                </c:pt>
                <c:pt idx="20">
                  <c:v>80.900000000000006</c:v>
                </c:pt>
                <c:pt idx="21">
                  <c:v>78.900000000000006</c:v>
                </c:pt>
                <c:pt idx="22">
                  <c:v>76.099999999999994</c:v>
                </c:pt>
                <c:pt idx="23">
                  <c:v>82.6</c:v>
                </c:pt>
                <c:pt idx="24">
                  <c:v>80.3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Delinquencies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4.5</c:v>
                </c:pt>
                <c:pt idx="1">
                  <c:v>4.8</c:v>
                </c:pt>
                <c:pt idx="2">
                  <c:v>4.7</c:v>
                </c:pt>
                <c:pt idx="3">
                  <c:v>3</c:v>
                </c:pt>
                <c:pt idx="4">
                  <c:v>3.9</c:v>
                </c:pt>
                <c:pt idx="5">
                  <c:v>3.5</c:v>
                </c:pt>
                <c:pt idx="6">
                  <c:v>4.3</c:v>
                </c:pt>
                <c:pt idx="7">
                  <c:v>5.3</c:v>
                </c:pt>
                <c:pt idx="8">
                  <c:v>6</c:v>
                </c:pt>
                <c:pt idx="9">
                  <c:v>5.7</c:v>
                </c:pt>
                <c:pt idx="10">
                  <c:v>5.6</c:v>
                </c:pt>
                <c:pt idx="11">
                  <c:v>5.8</c:v>
                </c:pt>
                <c:pt idx="12">
                  <c:v>7.6</c:v>
                </c:pt>
                <c:pt idx="13">
                  <c:v>6.5</c:v>
                </c:pt>
                <c:pt idx="14">
                  <c:v>9.1</c:v>
                </c:pt>
                <c:pt idx="15">
                  <c:v>6.6</c:v>
                </c:pt>
                <c:pt idx="16">
                  <c:v>7.2</c:v>
                </c:pt>
                <c:pt idx="17">
                  <c:v>6.6</c:v>
                </c:pt>
                <c:pt idx="18">
                  <c:v>8.02</c:v>
                </c:pt>
                <c:pt idx="19">
                  <c:v>7.06</c:v>
                </c:pt>
                <c:pt idx="20">
                  <c:v>9.1</c:v>
                </c:pt>
                <c:pt idx="21">
                  <c:v>6.5</c:v>
                </c:pt>
                <c:pt idx="22">
                  <c:v>8.86</c:v>
                </c:pt>
                <c:pt idx="23">
                  <c:v>6.7</c:v>
                </c:pt>
                <c:pt idx="24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256"/>
        <c:shape val="box"/>
        <c:axId val="157643136"/>
        <c:axId val="157644672"/>
        <c:axId val="0"/>
      </c:bar3DChart>
      <c:catAx>
        <c:axId val="15764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57644672"/>
        <c:crosses val="autoZero"/>
        <c:auto val="1"/>
        <c:lblAlgn val="ctr"/>
        <c:lblOffset val="100"/>
        <c:noMultiLvlLbl val="0"/>
      </c:catAx>
      <c:valAx>
        <c:axId val="157644672"/>
        <c:scaling>
          <c:orientation val="minMax"/>
          <c:min val="75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57643136"/>
        <c:crosses val="autoZero"/>
        <c:crossBetween val="between"/>
        <c:majorUnit val="2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633673704804589E-2"/>
          <c:y val="1.893744531933526E-2"/>
          <c:w val="0.90843259560703116"/>
          <c:h val="0.781351924759405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Core Aid</c:v>
                </c:pt>
              </c:strCache>
            </c:strRef>
          </c:tx>
          <c:spPr>
            <a:ln w="12700"/>
          </c:spPr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414.6</c:v>
                </c:pt>
                <c:pt idx="1">
                  <c:v>418.09999999999997</c:v>
                </c:pt>
                <c:pt idx="2">
                  <c:v>416.90000000000003</c:v>
                </c:pt>
                <c:pt idx="3">
                  <c:v>415.20000000000005</c:v>
                </c:pt>
                <c:pt idx="4">
                  <c:v>432.5</c:v>
                </c:pt>
                <c:pt idx="5">
                  <c:v>434.6</c:v>
                </c:pt>
                <c:pt idx="6">
                  <c:v>436</c:v>
                </c:pt>
                <c:pt idx="7">
                  <c:v>437.3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8.1999999999999993</c:v>
                </c:pt>
                <c:pt idx="1">
                  <c:v>8.1</c:v>
                </c:pt>
                <c:pt idx="2">
                  <c:v>5.7</c:v>
                </c:pt>
                <c:pt idx="3">
                  <c:v>6.9</c:v>
                </c:pt>
                <c:pt idx="4">
                  <c:v>6.9</c:v>
                </c:pt>
                <c:pt idx="5">
                  <c:v>6.9</c:v>
                </c:pt>
                <c:pt idx="6">
                  <c:v>6.9</c:v>
                </c:pt>
                <c:pt idx="7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shape val="box"/>
        <c:axId val="157687168"/>
        <c:axId val="157701248"/>
        <c:axId val="0"/>
      </c:bar3DChart>
      <c:catAx>
        <c:axId val="15768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57701248"/>
        <c:crosses val="autoZero"/>
        <c:auto val="1"/>
        <c:lblAlgn val="ctr"/>
        <c:lblOffset val="100"/>
        <c:noMultiLvlLbl val="0"/>
      </c:catAx>
      <c:valAx>
        <c:axId val="157701248"/>
        <c:scaling>
          <c:orientation val="minMax"/>
          <c:max val="460"/>
          <c:min val="40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57687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098439154689905"/>
          <c:y val="0.92987357830271211"/>
          <c:w val="0.20151964232421529"/>
          <c:h val="6.3663823272090983E-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73955973480517"/>
          <c:y val="0.14379155730533691"/>
          <c:w val="0.8683267095770365"/>
          <c:h val="0.571702318460197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 Jobs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shape val="box"/>
        <c:axId val="157782784"/>
        <c:axId val="157784320"/>
        <c:axId val="0"/>
      </c:bar3DChart>
      <c:catAx>
        <c:axId val="1577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784320"/>
        <c:crosses val="autoZero"/>
        <c:auto val="1"/>
        <c:lblAlgn val="ctr"/>
        <c:lblOffset val="100"/>
        <c:noMultiLvlLbl val="0"/>
      </c:catAx>
      <c:valAx>
        <c:axId val="157784320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57782784"/>
        <c:crosses val="autoZero"/>
        <c:crossBetween val="between"/>
      </c:valAx>
    </c:plotArea>
    <c:legend>
      <c:legendPos val="b"/>
      <c:layout/>
      <c:overlay val="0"/>
      <c:spPr>
        <a:ln>
          <a:solidFill>
            <a:prstClr val="black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122393564244089E-2"/>
          <c:y val="3.5986001749781275E-2"/>
          <c:w val="0.91145050267878724"/>
          <c:h val="0.667781933508320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Property Tax Reimbursements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12.2</c:v>
                </c:pt>
                <c:pt idx="1">
                  <c:v>15.2</c:v>
                </c:pt>
                <c:pt idx="2">
                  <c:v>18.3</c:v>
                </c:pt>
                <c:pt idx="3">
                  <c:v>18.3</c:v>
                </c:pt>
                <c:pt idx="4">
                  <c:v>18.2</c:v>
                </c:pt>
                <c:pt idx="5">
                  <c:v>15.3</c:v>
                </c:pt>
                <c:pt idx="6">
                  <c:v>12.3</c:v>
                </c:pt>
                <c:pt idx="7">
                  <c:v>12.4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TPP Reimbursements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4.4801192064474211E-3"/>
                  <c:y val="-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26.9</c:v>
                </c:pt>
                <c:pt idx="1">
                  <c:v>13.9</c:v>
                </c:pt>
                <c:pt idx="2">
                  <c:v>13.9</c:v>
                </c:pt>
                <c:pt idx="3">
                  <c:v>13.9</c:v>
                </c:pt>
                <c:pt idx="4">
                  <c:v>7.3</c:v>
                </c:pt>
                <c:pt idx="5">
                  <c:v>0.7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shape val="box"/>
        <c:axId val="172144896"/>
        <c:axId val="172146688"/>
        <c:axId val="0"/>
      </c:bar3DChart>
      <c:catAx>
        <c:axId val="17214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72146688"/>
        <c:crosses val="autoZero"/>
        <c:auto val="1"/>
        <c:lblAlgn val="ctr"/>
        <c:lblOffset val="100"/>
        <c:noMultiLvlLbl val="0"/>
      </c:catAx>
      <c:valAx>
        <c:axId val="172146688"/>
        <c:scaling>
          <c:orientation val="minMax"/>
          <c:min val="1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72144896"/>
        <c:crosses val="autoZero"/>
        <c:crossBetween val="between"/>
      </c:valAx>
    </c:plotArea>
    <c:legend>
      <c:legendPos val="b"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823718950480925E-2"/>
          <c:y val="3.5986001749781275E-2"/>
          <c:w val="0.91174917729254989"/>
          <c:h val="0.717781933508318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16.3</c:v>
                </c:pt>
                <c:pt idx="1">
                  <c:v>13.8</c:v>
                </c:pt>
                <c:pt idx="2">
                  <c:v>12.199999999999996</c:v>
                </c:pt>
                <c:pt idx="3">
                  <c:v>15.599999999999998</c:v>
                </c:pt>
                <c:pt idx="4">
                  <c:v>16.200000000000003</c:v>
                </c:pt>
                <c:pt idx="5">
                  <c:v>16.199999999999996</c:v>
                </c:pt>
                <c:pt idx="6">
                  <c:v>16.299999999999997</c:v>
                </c:pt>
                <c:pt idx="7">
                  <c:v>16.3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Taxes/Rebate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4933730688157522E-3"/>
                  <c:y val="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933730688158069E-3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867461376316138E-3"/>
                  <c:y val="3.611111111111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9867461376316138E-3"/>
                  <c:y val="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9867461376315045E-3"/>
                  <c:y val="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7.7</c:v>
                </c:pt>
                <c:pt idx="1">
                  <c:v>7.6</c:v>
                </c:pt>
                <c:pt idx="2">
                  <c:v>9.9</c:v>
                </c:pt>
                <c:pt idx="3">
                  <c:v>11.3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Interest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9734922752632275E-3"/>
                  <c:y val="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33730688158069E-3"/>
                  <c:y val="-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933730688158069E-3"/>
                  <c:y val="1.66666666666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9602384128948422E-3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0.6</c:v>
                </c:pt>
                <c:pt idx="1">
                  <c:v>0.4</c:v>
                </c:pt>
                <c:pt idx="2">
                  <c:v>0.6</c:v>
                </c:pt>
                <c:pt idx="3">
                  <c:v>0.6</c:v>
                </c:pt>
                <c:pt idx="4">
                  <c:v>0.7</c:v>
                </c:pt>
                <c:pt idx="5">
                  <c:v>0.8</c:v>
                </c:pt>
                <c:pt idx="6">
                  <c:v>0.8</c:v>
                </c:pt>
                <c:pt idx="7">
                  <c:v>0.9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Casino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0"/>
                  <c:y val="-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933730688158617E-3"/>
                  <c:y val="-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Sheet1!$E$2:$E$9</c:f>
              <c:numCache>
                <c:formatCode>0.0</c:formatCode>
                <c:ptCount val="8"/>
                <c:pt idx="0">
                  <c:v>0</c:v>
                </c:pt>
                <c:pt idx="1">
                  <c:v>0.8</c:v>
                </c:pt>
                <c:pt idx="2">
                  <c:v>2</c:v>
                </c:pt>
                <c:pt idx="3">
                  <c:v>1.9</c:v>
                </c:pt>
                <c:pt idx="4">
                  <c:v>1.8</c:v>
                </c:pt>
                <c:pt idx="5">
                  <c:v>1.8</c:v>
                </c:pt>
                <c:pt idx="6">
                  <c:v>1.7</c:v>
                </c:pt>
                <c:pt idx="7">
                  <c:v>1.7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Medicaid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933730688158069E-3"/>
                  <c:y val="-1.111111111111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Sheet1!$F$2:$F$9</c:f>
              <c:numCache>
                <c:formatCode>0.0</c:formatCode>
                <c:ptCount val="8"/>
                <c:pt idx="0">
                  <c:v>2.2000000000000002</c:v>
                </c:pt>
                <c:pt idx="1">
                  <c:v>2</c:v>
                </c:pt>
                <c:pt idx="2">
                  <c:v>7.6</c:v>
                </c:pt>
                <c:pt idx="3">
                  <c:v>4.4000000000000004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Advance In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933730688158069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Sheet1!$G$2:$G$9</c:f>
              <c:numCache>
                <c:formatCode>General</c:formatCode>
                <c:ptCount val="8"/>
                <c:pt idx="0" formatCode="0.0">
                  <c:v>3.5</c:v>
                </c:pt>
                <c:pt idx="2" formatCode="0.0">
                  <c:v>10</c:v>
                </c:pt>
                <c:pt idx="3" formatCode="0.0">
                  <c:v>3.7</c:v>
                </c:pt>
                <c:pt idx="4" formatCode="0.0">
                  <c:v>4</c:v>
                </c:pt>
                <c:pt idx="5" formatCode="0.0">
                  <c:v>4</c:v>
                </c:pt>
                <c:pt idx="6" formatCode="0.0">
                  <c:v>4</c:v>
                </c:pt>
                <c:pt idx="7" formatCode="0.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shape val="box"/>
        <c:axId val="171367424"/>
        <c:axId val="173150976"/>
        <c:axId val="0"/>
      </c:bar3DChart>
      <c:catAx>
        <c:axId val="17136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73150976"/>
        <c:crosses val="autoZero"/>
        <c:auto val="1"/>
        <c:lblAlgn val="ctr"/>
        <c:lblOffset val="100"/>
        <c:noMultiLvlLbl val="0"/>
      </c:catAx>
      <c:valAx>
        <c:axId val="173150976"/>
        <c:scaling>
          <c:orientation val="minMax"/>
          <c:max val="4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713674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03039496307607"/>
          <c:y val="4.9642606878370583E-2"/>
          <c:w val="0.88203587434876585"/>
          <c:h val="0.673165354330708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Revenue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2015*</c:v>
                </c:pt>
                <c:pt idx="4">
                  <c:v>2016*</c:v>
                </c:pt>
                <c:pt idx="5">
                  <c:v>2017*</c:v>
                </c:pt>
                <c:pt idx="6">
                  <c:v>2018*</c:v>
                </c:pt>
                <c:pt idx="7">
                  <c:v>2019*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650.70000000000005</c:v>
                </c:pt>
                <c:pt idx="1">
                  <c:v>656.3</c:v>
                </c:pt>
                <c:pt idx="2">
                  <c:v>687.6</c:v>
                </c:pt>
                <c:pt idx="3">
                  <c:v>694.2</c:v>
                </c:pt>
                <c:pt idx="4">
                  <c:v>703</c:v>
                </c:pt>
                <c:pt idx="5">
                  <c:v>669.7</c:v>
                </c:pt>
                <c:pt idx="6">
                  <c:v>640.70000000000005</c:v>
                </c:pt>
                <c:pt idx="7">
                  <c:v>643.9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Revenue - Levy Extended</c:v>
                </c:pt>
              </c:strCache>
            </c:strRef>
          </c:tx>
          <c:marker>
            <c:symbol val="square"/>
            <c:size val="7"/>
            <c:spPr>
              <a:solidFill>
                <a:sysClr val="windowText" lastClr="000000"/>
              </a:solidFill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2015*</c:v>
                </c:pt>
                <c:pt idx="4">
                  <c:v>2016*</c:v>
                </c:pt>
                <c:pt idx="5">
                  <c:v>2017*</c:v>
                </c:pt>
                <c:pt idx="6">
                  <c:v>2018*</c:v>
                </c:pt>
                <c:pt idx="7">
                  <c:v>2019*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650.70000000000005</c:v>
                </c:pt>
                <c:pt idx="1">
                  <c:v>656.3</c:v>
                </c:pt>
                <c:pt idx="2">
                  <c:v>687.6</c:v>
                </c:pt>
                <c:pt idx="3">
                  <c:v>694.2</c:v>
                </c:pt>
                <c:pt idx="4">
                  <c:v>703</c:v>
                </c:pt>
                <c:pt idx="5">
                  <c:v>701.2</c:v>
                </c:pt>
                <c:pt idx="6">
                  <c:v>703.90000000000009</c:v>
                </c:pt>
                <c:pt idx="7">
                  <c:v>707.6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727488"/>
        <c:axId val="134050560"/>
      </c:lineChart>
      <c:catAx>
        <c:axId val="12972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050560"/>
        <c:crosses val="autoZero"/>
        <c:auto val="1"/>
        <c:lblAlgn val="ctr"/>
        <c:lblOffset val="100"/>
        <c:noMultiLvlLbl val="0"/>
      </c:catAx>
      <c:valAx>
        <c:axId val="134050560"/>
        <c:scaling>
          <c:orientation val="minMax"/>
          <c:max val="750"/>
          <c:min val="6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9727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224409288639383E-2"/>
          <c:y val="0.81810542432195976"/>
          <c:w val="0.95747790689771384"/>
          <c:h val="0.115141012462068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0.41217</cdr:x>
      <cdr:y>0.86667</cdr:y>
    </cdr:from>
    <cdr:to>
      <cdr:x>0.59138</cdr:x>
      <cdr:y>0.93333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5200" y="3962400"/>
          <a:ext cx="1524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Fiscal Year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</cdr:x>
      <cdr:y>0.16597</cdr:y>
    </cdr:from>
    <cdr:to>
      <cdr:x>0.03619</cdr:x>
      <cdr:y>0.76597</cdr:y>
    </cdr:to>
    <cdr:sp macro="" textlink="">
      <cdr:nvSpPr>
        <cdr:cNvPr id="3" name="TextBox 4"/>
        <cdr:cNvSpPr txBox="1"/>
      </cdr:nvSpPr>
      <cdr:spPr>
        <a:xfrm xmlns:a="http://schemas.openxmlformats.org/drawingml/2006/main" rot="-5400000">
          <a:off x="-1519336" y="1976537"/>
          <a:ext cx="27432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Revenue (In Millions)</a:t>
          </a:r>
          <a:endParaRPr lang="en-US" sz="14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0.60071</cdr:x>
      <cdr:y>0.13264</cdr:y>
    </cdr:from>
    <cdr:to>
      <cdr:x>0.86952</cdr:x>
      <cdr:y>0.36597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108575" y="606425"/>
          <a:ext cx="22860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0.59175</cdr:x>
      <cdr:y>0.14931</cdr:y>
    </cdr:from>
    <cdr:to>
      <cdr:x>0.96808</cdr:x>
      <cdr:y>0.39931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32383" y="682645"/>
          <a:ext cx="3200392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 smtClean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0.69927</cdr:x>
      <cdr:y>0.41597</cdr:y>
    </cdr:from>
    <cdr:to>
      <cdr:x>0.95016</cdr:x>
      <cdr:y>0.64931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46775" y="1901825"/>
          <a:ext cx="21336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0.40358</cdr:x>
      <cdr:y>0.14931</cdr:y>
    </cdr:from>
    <cdr:to>
      <cdr:x>0.52007</cdr:x>
      <cdr:y>0.26597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32175" y="682625"/>
          <a:ext cx="990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0.08998</cdr:x>
      <cdr:y>0.13264</cdr:y>
    </cdr:from>
    <cdr:to>
      <cdr:x>0.19751</cdr:x>
      <cdr:y>0.28264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65175" y="606425"/>
          <a:ext cx="914461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0.07206</cdr:x>
      <cdr:y>0.54931</cdr:y>
    </cdr:from>
    <cdr:to>
      <cdr:x>0.18855</cdr:x>
      <cdr:y>0.71598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12775" y="2511425"/>
          <a:ext cx="990658" cy="762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0.16667</cdr:y>
    </cdr:from>
    <cdr:to>
      <cdr:x>0.03619</cdr:x>
      <cdr:y>0.76667</cdr:y>
    </cdr:to>
    <cdr:sp macro="" textlink="">
      <cdr:nvSpPr>
        <cdr:cNvPr id="2" name="TextBox 4"/>
        <cdr:cNvSpPr txBox="1"/>
      </cdr:nvSpPr>
      <cdr:spPr>
        <a:xfrm xmlns:a="http://schemas.openxmlformats.org/drawingml/2006/main" rot="-5400000">
          <a:off x="-1217711" y="1979712"/>
          <a:ext cx="27432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Revenue (In Millions)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0.42113</cdr:x>
      <cdr:y>0.83333</cdr:y>
    </cdr:from>
    <cdr:to>
      <cdr:x>0.61826</cdr:x>
      <cdr:y>0.88333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81400" y="3810000"/>
          <a:ext cx="1676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0.39425</cdr:x>
      <cdr:y>0.85</cdr:y>
    </cdr:from>
    <cdr:to>
      <cdr:x>0.6093</cdr:x>
      <cdr:y>0.91667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52800" y="3886200"/>
          <a:ext cx="1828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/>
            <a:t>Fiscal Year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0.13264</cdr:y>
    </cdr:from>
    <cdr:to>
      <cdr:x>0.03619</cdr:x>
      <cdr:y>0.73264</cdr:y>
    </cdr:to>
    <cdr:sp macro="" textlink="">
      <cdr:nvSpPr>
        <cdr:cNvPr id="2" name="TextBox 4"/>
        <cdr:cNvSpPr txBox="1"/>
      </cdr:nvSpPr>
      <cdr:spPr>
        <a:xfrm xmlns:a="http://schemas.openxmlformats.org/drawingml/2006/main" rot="-5400000">
          <a:off x="-1519341" y="1824141"/>
          <a:ext cx="2743200" cy="3077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Revenue (In Millions)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0.40358</cdr:x>
      <cdr:y>0.83264</cdr:y>
    </cdr:from>
    <cdr:to>
      <cdr:x>0.58279</cdr:x>
      <cdr:y>0.89931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32175" y="3806825"/>
          <a:ext cx="1524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Fiscal Year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0.40321</cdr:x>
      <cdr:y>0.85</cdr:y>
    </cdr:from>
    <cdr:to>
      <cdr:x>0.58242</cdr:x>
      <cdr:y>0.91667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9000" y="3886200"/>
          <a:ext cx="1524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en-US" sz="1600" b="1" dirty="0" smtClean="0"/>
            <a:t>Fiscal Year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0.60071</cdr:x>
      <cdr:y>0.13264</cdr:y>
    </cdr:from>
    <cdr:to>
      <cdr:x>0.86952</cdr:x>
      <cdr:y>0.36597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108575" y="606425"/>
          <a:ext cx="22860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0.59175</cdr:x>
      <cdr:y>0.14931</cdr:y>
    </cdr:from>
    <cdr:to>
      <cdr:x>0.96808</cdr:x>
      <cdr:y>0.39931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32383" y="682645"/>
          <a:ext cx="3200392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 smtClean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0.69927</cdr:x>
      <cdr:y>0.41597</cdr:y>
    </cdr:from>
    <cdr:to>
      <cdr:x>0.95016</cdr:x>
      <cdr:y>0.64931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46775" y="1901825"/>
          <a:ext cx="21336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0.40358</cdr:x>
      <cdr:y>0.14931</cdr:y>
    </cdr:from>
    <cdr:to>
      <cdr:x>0.52007</cdr:x>
      <cdr:y>0.26597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32175" y="682625"/>
          <a:ext cx="990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0.08998</cdr:x>
      <cdr:y>0.13264</cdr:y>
    </cdr:from>
    <cdr:to>
      <cdr:x>0.19751</cdr:x>
      <cdr:y>0.28264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65175" y="606425"/>
          <a:ext cx="914461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0.07206</cdr:x>
      <cdr:y>0.54931</cdr:y>
    </cdr:from>
    <cdr:to>
      <cdr:x>0.18855</cdr:x>
      <cdr:y>0.71598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12775" y="2511425"/>
          <a:ext cx="990658" cy="762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0.41254</cdr:x>
      <cdr:y>0.84931</cdr:y>
    </cdr:from>
    <cdr:to>
      <cdr:x>0.59175</cdr:x>
      <cdr:y>0.91598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8375" y="3883025"/>
          <a:ext cx="1524044" cy="304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en-US" sz="1600" b="1" dirty="0" smtClean="0"/>
            <a:t>Fiscal Year</a:t>
          </a:r>
        </a:p>
      </cdr:txBody>
    </cdr:sp>
  </cdr:relSizeAnchor>
  <cdr:relSizeAnchor xmlns:cdr="http://schemas.openxmlformats.org/drawingml/2006/chartDrawing">
    <cdr:from>
      <cdr:x>0.00037</cdr:x>
      <cdr:y>0.13264</cdr:y>
    </cdr:from>
    <cdr:to>
      <cdr:x>0.03656</cdr:x>
      <cdr:y>0.73264</cdr:y>
    </cdr:to>
    <cdr:sp macro="" textlink="">
      <cdr:nvSpPr>
        <cdr:cNvPr id="3" name="TextBox 4"/>
        <cdr:cNvSpPr txBox="1"/>
      </cdr:nvSpPr>
      <cdr:spPr>
        <a:xfrm xmlns:a="http://schemas.openxmlformats.org/drawingml/2006/main" rot="-5400000">
          <a:off x="-1214541" y="1824141"/>
          <a:ext cx="2743200" cy="3077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Expenditures (In Millions)</a:t>
          </a:r>
          <a:endParaRPr lang="en-US" sz="1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0.41254</cdr:x>
      <cdr:y>0.84931</cdr:y>
    </cdr:from>
    <cdr:to>
      <cdr:x>0.59175</cdr:x>
      <cdr:y>0.91598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8375" y="3883025"/>
          <a:ext cx="1524044" cy="304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en-US" sz="1600" b="1" dirty="0" smtClean="0"/>
            <a:t>Fiscal Year</a:t>
          </a:r>
        </a:p>
      </cdr:txBody>
    </cdr:sp>
  </cdr:relSizeAnchor>
  <cdr:relSizeAnchor xmlns:cdr="http://schemas.openxmlformats.org/drawingml/2006/chartDrawing">
    <cdr:from>
      <cdr:x>0.00037</cdr:x>
      <cdr:y>0.13264</cdr:y>
    </cdr:from>
    <cdr:to>
      <cdr:x>0.03656</cdr:x>
      <cdr:y>0.73264</cdr:y>
    </cdr:to>
    <cdr:sp macro="" textlink="">
      <cdr:nvSpPr>
        <cdr:cNvPr id="3" name="TextBox 4"/>
        <cdr:cNvSpPr txBox="1"/>
      </cdr:nvSpPr>
      <cdr:spPr>
        <a:xfrm xmlns:a="http://schemas.openxmlformats.org/drawingml/2006/main" rot="-5400000">
          <a:off x="-1214541" y="1824141"/>
          <a:ext cx="2743200" cy="3077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Expenditures (In Millions)</a:t>
          </a:r>
          <a:endParaRPr lang="en-US" sz="1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0.41254</cdr:x>
      <cdr:y>0.83264</cdr:y>
    </cdr:from>
    <cdr:to>
      <cdr:x>0.59175</cdr:x>
      <cdr:y>0.89931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8375" y="3806825"/>
          <a:ext cx="1524045" cy="304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en-US" sz="1600" b="1" dirty="0" smtClean="0"/>
            <a:t>Fiscal Year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0.01829</cdr:x>
      <cdr:y>0.09931</cdr:y>
    </cdr:from>
    <cdr:to>
      <cdr:x>0.05448</cdr:x>
      <cdr:y>0.69931</cdr:y>
    </cdr:to>
    <cdr:sp macro="" textlink="">
      <cdr:nvSpPr>
        <cdr:cNvPr id="2" name="TextBox 4"/>
        <cdr:cNvSpPr txBox="1"/>
      </cdr:nvSpPr>
      <cdr:spPr>
        <a:xfrm xmlns:a="http://schemas.openxmlformats.org/drawingml/2006/main" rot="-5400000">
          <a:off x="-1062141" y="1671741"/>
          <a:ext cx="2743200" cy="3077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Expenditures (In Millions)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0.4215</cdr:x>
      <cdr:y>0.83264</cdr:y>
    </cdr:from>
    <cdr:to>
      <cdr:x>0.60071</cdr:x>
      <cdr:y>0.89931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84575" y="3806825"/>
          <a:ext cx="1524045" cy="304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en-US" sz="1600" b="1" dirty="0" smtClean="0"/>
            <a:t>Fiscal Year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364" tIns="45682" rIns="91364" bIns="456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8" charset="0"/>
              </a:defRPr>
            </a:lvl1pPr>
          </a:lstStyle>
          <a:p>
            <a:pPr>
              <a:defRPr/>
            </a:pPr>
            <a:fld id="{BDE76C0D-3789-BA45-87C4-CE4685BF620B}" type="datetime1">
              <a:rPr lang="en-US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364" tIns="45682" rIns="91364" bIns="456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8" charset="0"/>
              </a:defRPr>
            </a:lvl1pPr>
          </a:lstStyle>
          <a:p>
            <a:pPr>
              <a:defRPr/>
            </a:pPr>
            <a:fld id="{807BED20-022F-FE4B-9508-49229D223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60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364" tIns="45682" rIns="91364" bIns="456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8" charset="0"/>
              </a:defRPr>
            </a:lvl1pPr>
          </a:lstStyle>
          <a:p>
            <a:pPr>
              <a:defRPr/>
            </a:pPr>
            <a:fld id="{9CC742FB-0449-B243-91D2-EBACF4B75531}" type="datetime1">
              <a:rPr lang="en-US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4213"/>
            <a:ext cx="4572000" cy="34305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4" tIns="45682" rIns="91364" bIns="4568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364" tIns="45682" rIns="91364" bIns="4568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364" tIns="45682" rIns="91364" bIns="456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8" charset="0"/>
              </a:defRPr>
            </a:lvl1pPr>
          </a:lstStyle>
          <a:p>
            <a:pPr>
              <a:defRPr/>
            </a:pPr>
            <a:fld id="{391CF105-50E1-304F-ABD8-728DF42D4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971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ＭＳ Ｐゴシック" pitchFamily="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14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5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 2013 total collection rate increased to 89.3%</a:t>
            </a:r>
          </a:p>
          <a:p>
            <a:pPr defTabSz="8966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 2012 total collection rate was 84.96 %. The lowest total collection rate in 25 years. </a:t>
            </a:r>
          </a:p>
          <a:p>
            <a:pPr defTabSz="8966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2014 information will be released in Nov-Dec</a:t>
            </a:r>
          </a:p>
          <a:p>
            <a:pPr defTabSz="8966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 average total collection rate in the last 25 years is 95.1%</a:t>
            </a:r>
          </a:p>
          <a:p>
            <a:pPr defTabSz="8966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 average total collection rate in the last 10 years is 91.5%</a:t>
            </a:r>
          </a:p>
          <a:p>
            <a:pPr defTabSz="8966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 Five Year Forecast assumes this same rate for all years – A 1% change in the collection rate is valued at $2.5 million</a:t>
            </a:r>
          </a:p>
          <a:p>
            <a:endParaRPr lang="en-US" sz="1400" dirty="0"/>
          </a:p>
          <a:p>
            <a:pPr defTabSz="895206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96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This make up almost 60.2% of total revenue.</a:t>
            </a:r>
          </a:p>
          <a:p>
            <a:pPr defTabSz="894751"/>
            <a:r>
              <a:rPr lang="en-US" sz="1400" dirty="0"/>
              <a:t>FY14 and FY15 estimates are based on the new bi-annual budget.</a:t>
            </a:r>
          </a:p>
          <a:p>
            <a:pPr defTabSz="894751"/>
            <a:r>
              <a:rPr lang="en-US" sz="1400" dirty="0"/>
              <a:t>The district is a guaranteed district in FY14 and FY15. </a:t>
            </a:r>
            <a:r>
              <a:rPr lang="en-US" dirty="0"/>
              <a:t>The foundation formula provides for a transitional guarantee which guarantees that no district will receive less in total FY15 funding than it received in FY13</a:t>
            </a:r>
            <a:endParaRPr lang="en-US" sz="1400" dirty="0"/>
          </a:p>
          <a:p>
            <a:pPr defTabSz="894751"/>
            <a:r>
              <a:rPr lang="en-US" sz="1400" dirty="0"/>
              <a:t>The district would have received the same amount in FY14 and FY15 but  we received $2 million from prior years in FY14</a:t>
            </a:r>
          </a:p>
          <a:p>
            <a:pPr defTabSz="894751"/>
            <a:r>
              <a:rPr lang="en-US" sz="1400" dirty="0"/>
              <a:t>FY16-18 is just an estimate at this point – assuming loss based on enrollment decline – assumes the districts ADM drops 3,513  from Fy13 to FY16 and charter increases 3,298 from Fy13 to FY16 and cleve scholarship decreases 372 this is a net decrease of 587 * 7461 = $4.4 million</a:t>
            </a:r>
          </a:p>
          <a:p>
            <a:pPr defTabSz="894751"/>
            <a:r>
              <a:rPr lang="en-US" sz="1400" dirty="0"/>
              <a:t>So far district ADM decreased 561 from 13 to 14, charter increased 1,086 from 13 to 14 and cleve school decreased 372 from 13 to 14</a:t>
            </a:r>
          </a:p>
          <a:p>
            <a:pPr defTabSz="894751"/>
            <a:r>
              <a:rPr lang="en-US" sz="1400" dirty="0"/>
              <a:t>Assumes we will continue to be a guarantee school district in FY16-FY19 – the current </a:t>
            </a:r>
            <a:r>
              <a:rPr lang="en-US" sz="1400" dirty="0">
                <a:solidFill>
                  <a:srgbClr val="FF0000"/>
                </a:solidFill>
              </a:rPr>
              <a:t>transitional aid is $34.1 million</a:t>
            </a:r>
            <a:endParaRPr lang="en-US" sz="1400" dirty="0"/>
          </a:p>
          <a:p>
            <a:pPr defTabSz="89475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21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Education Jobs proceeds were one time dollars used to pay for 190 classroom teachers in FY12.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5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5647">
              <a:defRPr/>
            </a:pPr>
            <a:r>
              <a:rPr lang="en-US" sz="1400" dirty="0"/>
              <a:t>3 keys items on this chart.</a:t>
            </a:r>
          </a:p>
          <a:p>
            <a:pPr marL="223668" indent="-223668" defTabSz="895647">
              <a:buAutoNum type="arabicParenR"/>
              <a:defRPr/>
            </a:pPr>
            <a:r>
              <a:rPr lang="en-US" sz="1400" dirty="0"/>
              <a:t>Utility reimbursement was eliminated in FY12 </a:t>
            </a:r>
          </a:p>
          <a:p>
            <a:pPr marL="223668" indent="-223668" defTabSz="895647">
              <a:buAutoNum type="arabicParenR"/>
              <a:defRPr/>
            </a:pPr>
            <a:r>
              <a:rPr lang="en-US" sz="1400" dirty="0"/>
              <a:t>CAT tax reimbursement was reduced to $13 million in FY13 . It is assumed that this will not be phased out in the next bi-annual budget?????</a:t>
            </a:r>
          </a:p>
          <a:p>
            <a:pPr marL="223668" indent="-223668" defTabSz="895647">
              <a:buAutoNum type="arabicParenR"/>
              <a:defRPr/>
            </a:pPr>
            <a:r>
              <a:rPr lang="en-US" sz="1400" dirty="0"/>
              <a:t>Property tax reimbursement includes the new tax levy was passed in FY13</a:t>
            </a:r>
          </a:p>
          <a:p>
            <a:pPr defTabSz="895647">
              <a:defRPr/>
            </a:pP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65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The highlights on this page include:</a:t>
            </a:r>
          </a:p>
          <a:p>
            <a:pPr defTabSz="8966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Other revenue Includes Casino receipts of $2.0 in FY14 and $1.7 – 1.8  million in FY15 -19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Other Taxes and Rebate includes a spike in 2015 because of a one time WC xxxxxxxxxxxxx</a:t>
            </a:r>
          </a:p>
          <a:p>
            <a:pPr defTabSz="8966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Interest rates continues to be historically low</a:t>
            </a:r>
          </a:p>
          <a:p>
            <a:r>
              <a:rPr lang="en-US" sz="1400" dirty="0"/>
              <a:t>Casino receipts – The district is forecasting $2.0 in FY14 and $1.8 million in FY15  </a:t>
            </a:r>
          </a:p>
          <a:p>
            <a:pPr defTabSz="894660"/>
            <a:r>
              <a:rPr lang="en-US" sz="1400" dirty="0"/>
              <a:t>Medicaid - spike in revenues in FY14 - $5.6 million reimbursement of old claims.</a:t>
            </a:r>
          </a:p>
          <a:p>
            <a:pPr defTabSz="894660"/>
            <a:r>
              <a:rPr lang="en-US" sz="1400" dirty="0">
                <a:solidFill>
                  <a:srgbClr val="FF0000"/>
                </a:solidFill>
              </a:rPr>
              <a:t>Advances estimated at $4 mill per year</a:t>
            </a:r>
          </a:p>
          <a:p>
            <a:pPr defTabSz="894660"/>
            <a:r>
              <a:rPr lang="en-US" sz="1400" dirty="0"/>
              <a:t>Other – spike from FY14 to FY15 of 8.6 million is Catastrophic aid – payment did not come in FY14 - double payment in FY15 – this may come in a a grant instead of gen fund</a:t>
            </a:r>
          </a:p>
          <a:p>
            <a:endParaRPr lang="en-US" sz="1400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03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4299">
              <a:defRPr/>
            </a:pPr>
            <a:r>
              <a:rPr lang="en-US" sz="1400" dirty="0"/>
              <a:t>The slide shows the total revenue in the General Fund – Excluding advances</a:t>
            </a:r>
          </a:p>
          <a:p>
            <a:pPr defTabSz="894299">
              <a:defRPr/>
            </a:pPr>
            <a:endParaRPr lang="en-US" sz="1400" dirty="0"/>
          </a:p>
          <a:p>
            <a:pPr defTabSz="894299">
              <a:defRPr/>
            </a:pPr>
            <a:r>
              <a:rPr lang="en-US" sz="1400" dirty="0"/>
              <a:t>FY13 to FY14 $35.7 increase</a:t>
            </a:r>
          </a:p>
          <a:p>
            <a:pPr defTabSz="894299">
              <a:defRPr/>
            </a:pPr>
            <a:r>
              <a:rPr lang="en-US" sz="1400" dirty="0"/>
              <a:t>This represents:</a:t>
            </a:r>
          </a:p>
          <a:p>
            <a:pPr defTabSz="894299">
              <a:defRPr/>
            </a:pPr>
            <a:r>
              <a:rPr lang="en-US" sz="1400" dirty="0"/>
              <a:t>- A full year of collecting the new levy – 30.0</a:t>
            </a:r>
          </a:p>
          <a:p>
            <a:pPr defTabSz="894299">
              <a:defRPr/>
            </a:pPr>
            <a:r>
              <a:rPr lang="en-US" sz="1400" dirty="0"/>
              <a:t>Additional Casino dollars - $1.1</a:t>
            </a:r>
          </a:p>
          <a:p>
            <a:pPr defTabSz="894299">
              <a:defRPr/>
            </a:pPr>
            <a:r>
              <a:rPr lang="en-US" sz="1400" dirty="0"/>
              <a:t>Additional Medicaid - $5.6</a:t>
            </a:r>
          </a:p>
          <a:p>
            <a:pPr defTabSz="894299">
              <a:defRPr/>
            </a:pPr>
            <a:endParaRPr lang="en-US" sz="1400" dirty="0"/>
          </a:p>
          <a:p>
            <a:pPr defTabSz="894299">
              <a:defRPr/>
            </a:pPr>
            <a:r>
              <a:rPr lang="en-US" sz="1400" dirty="0"/>
              <a:t>FY14 to FY15</a:t>
            </a:r>
          </a:p>
          <a:p>
            <a:pPr defTabSz="894299">
              <a:defRPr/>
            </a:pPr>
            <a:r>
              <a:rPr lang="en-US" sz="1400" dirty="0"/>
              <a:t>Medicare – 5.6</a:t>
            </a:r>
          </a:p>
          <a:p>
            <a:pPr defTabSz="894299">
              <a:defRPr/>
            </a:pPr>
            <a:endParaRPr lang="en-US" sz="1400" dirty="0"/>
          </a:p>
          <a:p>
            <a:pPr defTabSz="894299">
              <a:defRPr/>
            </a:pPr>
            <a:r>
              <a:rPr lang="en-US" sz="1400" dirty="0"/>
              <a:t>FY16 – Includes anticipated State Aid decrease</a:t>
            </a:r>
          </a:p>
          <a:p>
            <a:pPr defTabSz="894299">
              <a:defRPr/>
            </a:pPr>
            <a:r>
              <a:rPr lang="en-US" sz="1400" dirty="0"/>
              <a:t>FY17 – includes a half year of the levy</a:t>
            </a:r>
          </a:p>
          <a:p>
            <a:pPr defTabSz="894299">
              <a:defRPr/>
            </a:pPr>
            <a:r>
              <a:rPr lang="en-US" sz="1400" dirty="0"/>
              <a:t>FY18 – includes a full year of the levy dropping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29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23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Where the Money Goes</a:t>
            </a:r>
          </a:p>
          <a:p>
            <a:r>
              <a:rPr lang="en-US" sz="1400" dirty="0"/>
              <a:t>Salaries and Benefits make up the largest piece of the Budget.  They account for 60.1% of the budget including the Charter School Pass-through.  If you back out the Charter school pass through, salaries and benefits make up close to  80% of the budget.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58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Salaries</a:t>
            </a:r>
            <a:endParaRPr lang="en-US" sz="1100" dirty="0"/>
          </a:p>
          <a:p>
            <a:pPr lvl="0"/>
            <a:r>
              <a:rPr lang="en-US" b="1" dirty="0"/>
              <a:t>In FY14 the district paid $295.3 million in salaries</a:t>
            </a:r>
            <a:endParaRPr lang="en-US" sz="1100" dirty="0"/>
          </a:p>
          <a:p>
            <a:pPr lvl="0"/>
            <a:r>
              <a:rPr lang="en-US" b="1" dirty="0"/>
              <a:t>In FY15 the district’s staffing increased 55 employees within in the General Fund.  </a:t>
            </a:r>
            <a:endParaRPr lang="en-US" sz="1100" dirty="0"/>
          </a:p>
          <a:p>
            <a:pPr lvl="2"/>
            <a:r>
              <a:rPr lang="en-US" dirty="0"/>
              <a:t>36 additional aides due to Pre-K expansion</a:t>
            </a:r>
            <a:endParaRPr lang="en-US" dirty="0" smtClean="0">
              <a:effectLst/>
            </a:endParaRPr>
          </a:p>
          <a:p>
            <a:pPr lvl="2"/>
            <a:r>
              <a:rPr lang="en-US" dirty="0"/>
              <a:t>10 aspiring principals</a:t>
            </a:r>
            <a:endParaRPr lang="en-US" dirty="0" smtClean="0">
              <a:effectLst/>
            </a:endParaRPr>
          </a:p>
          <a:p>
            <a:pPr lvl="2"/>
            <a:r>
              <a:rPr lang="en-US" dirty="0"/>
              <a:t>8 additional positions in the Talent Office</a:t>
            </a:r>
            <a:endParaRPr lang="en-US" dirty="0" smtClean="0">
              <a:effectLst/>
            </a:endParaRPr>
          </a:p>
          <a:p>
            <a:pPr lvl="2"/>
            <a:r>
              <a:rPr lang="en-US" dirty="0"/>
              <a:t>11 Cleaners</a:t>
            </a:r>
            <a:endParaRPr lang="en-US" dirty="0" smtClean="0">
              <a:effectLst/>
            </a:endParaRPr>
          </a:p>
          <a:p>
            <a:pPr lvl="2"/>
            <a:r>
              <a:rPr lang="en-US" dirty="0"/>
              <a:t>8 additional bus drivers</a:t>
            </a:r>
            <a:endParaRPr lang="en-US" dirty="0" smtClean="0">
              <a:effectLst/>
            </a:endParaRPr>
          </a:p>
          <a:p>
            <a:r>
              <a:rPr lang="en-US" b="1" dirty="0"/>
              <a:t> </a:t>
            </a:r>
            <a:endParaRPr lang="en-US" sz="1100" dirty="0"/>
          </a:p>
          <a:p>
            <a:pPr lvl="0"/>
            <a:r>
              <a:rPr lang="en-US" b="1" dirty="0"/>
              <a:t>The district budgeted $311.8 million for salaries in FY15 The primary reason for the increase:</a:t>
            </a:r>
            <a:endParaRPr lang="en-US" sz="1100" dirty="0"/>
          </a:p>
          <a:p>
            <a:pPr lvl="1"/>
            <a:r>
              <a:rPr lang="en-US" b="1" dirty="0"/>
              <a:t>Diff Comp 6.5 million</a:t>
            </a:r>
            <a:endParaRPr lang="en-US" sz="1100" dirty="0"/>
          </a:p>
          <a:p>
            <a:pPr lvl="1"/>
            <a:r>
              <a:rPr lang="en-US" b="1" dirty="0"/>
              <a:t>Pre-K expansion 1.1 mill</a:t>
            </a:r>
            <a:endParaRPr lang="en-US" sz="1100" dirty="0"/>
          </a:p>
          <a:p>
            <a:pPr lvl="1"/>
            <a:r>
              <a:rPr lang="en-US" b="1" dirty="0"/>
              <a:t>Aspiring Principals .8 mill</a:t>
            </a:r>
            <a:endParaRPr lang="en-US" sz="1100" dirty="0"/>
          </a:p>
          <a:p>
            <a:pPr lvl="1"/>
            <a:r>
              <a:rPr lang="en-US" b="1" dirty="0"/>
              <a:t>Dean of Culture .8 mill</a:t>
            </a:r>
            <a:endParaRPr lang="en-US" sz="1100" dirty="0"/>
          </a:p>
          <a:p>
            <a:r>
              <a:rPr lang="en-US" b="1" dirty="0"/>
              <a:t> </a:t>
            </a:r>
            <a:endParaRPr lang="en-US" sz="1100" dirty="0"/>
          </a:p>
          <a:p>
            <a:pPr lvl="0"/>
            <a:r>
              <a:rPr lang="en-US" b="1" dirty="0"/>
              <a:t>All union negotiated changes to compensation has been included in these estimates including:</a:t>
            </a:r>
            <a:endParaRPr lang="en-US" sz="1100" dirty="0"/>
          </a:p>
          <a:p>
            <a:r>
              <a:rPr lang="en-US" b="1" dirty="0"/>
              <a:t>1% increase in FY17	</a:t>
            </a:r>
            <a:endParaRPr lang="en-US" sz="1100" dirty="0"/>
          </a:p>
          <a:p>
            <a:r>
              <a:rPr lang="en-US" b="1" dirty="0"/>
              <a:t>Estimates for the new differentiated compensation system.</a:t>
            </a:r>
            <a:endParaRPr lang="en-US" sz="1100" dirty="0"/>
          </a:p>
          <a:p>
            <a:r>
              <a:rPr lang="en-US" b="1" dirty="0"/>
              <a:t> </a:t>
            </a:r>
            <a:endParaRPr lang="en-US" sz="1100" dirty="0"/>
          </a:p>
          <a:p>
            <a:pPr lvl="0"/>
            <a:r>
              <a:rPr lang="en-US" b="1" dirty="0"/>
              <a:t>Staffing is forecasted to decrease a total of 112 employees in  FY16 and slightly less in FY17-19. (27,25,20)</a:t>
            </a:r>
            <a:endParaRPr lang="en-US" sz="11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24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Fringe Benefits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Fringe benefits are made up of the following:</a:t>
            </a:r>
            <a:endParaRPr lang="en-US" dirty="0"/>
          </a:p>
          <a:p>
            <a:pPr lvl="0"/>
            <a:r>
              <a:rPr lang="en-US" b="1" dirty="0"/>
              <a:t>Pension Benefits – The employer contribution rate is 14% to STRS and SERS</a:t>
            </a:r>
            <a:endParaRPr lang="en-US" dirty="0"/>
          </a:p>
          <a:p>
            <a:pPr lvl="0"/>
            <a:r>
              <a:rPr lang="en-US" b="1" dirty="0"/>
              <a:t>Medical Benefits – The district pays premiums to Kaiser and is self-insured for Aetna and Medical Mutual.</a:t>
            </a:r>
            <a:endParaRPr lang="en-US" dirty="0"/>
          </a:p>
          <a:p>
            <a:pPr lvl="0"/>
            <a:r>
              <a:rPr lang="en-US" b="1" dirty="0"/>
              <a:t>Medicare benefits – The district pays 1.45% of for all employees starting after April 1986</a:t>
            </a:r>
            <a:endParaRPr lang="en-US" dirty="0"/>
          </a:p>
          <a:p>
            <a:pPr lvl="0"/>
            <a:r>
              <a:rPr lang="en-US" b="1" dirty="0"/>
              <a:t>Workers Compensation</a:t>
            </a:r>
            <a:endParaRPr lang="en-US" dirty="0"/>
          </a:p>
          <a:p>
            <a:pPr lvl="0"/>
            <a:r>
              <a:rPr lang="en-US" b="1" dirty="0"/>
              <a:t>Unemployment Compensation</a:t>
            </a:r>
            <a:endParaRPr lang="en-US" dirty="0"/>
          </a:p>
          <a:p>
            <a:pPr lvl="0"/>
            <a:r>
              <a:rPr lang="en-US" b="1" dirty="0"/>
              <a:t>Severance Payments – The district is responsible to pay any outstanding vacation benefits and a portion of the sick balance if an employee retires.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The health care rate has been forecasted to increase an average of 9.6% in FY15-FY19. These estimates were provided to us from the </a:t>
            </a:r>
            <a:r>
              <a:rPr lang="en-US" b="1" dirty="0" err="1"/>
              <a:t>Hylant</a:t>
            </a:r>
            <a:r>
              <a:rPr lang="en-US" b="1" dirty="0"/>
              <a:t> group. Note Healthcare was flat in FY14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In total it is estimated that the district will spend $18 million on Kaiser premiums. It is also estimated that the district will spend $14 million on Aetna, $47 million on Medical Mutual and $3.0 on Met Life claims of which the General Fund will pay for 83%.  </a:t>
            </a:r>
          </a:p>
          <a:p>
            <a:pPr defTabSz="896632">
              <a:defRPr/>
            </a:pPr>
            <a:endParaRPr lang="en-US" sz="1400" dirty="0"/>
          </a:p>
          <a:p>
            <a:pPr defTabSz="896632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3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Ohio revised code requires a board of education to submit a 5 year forecast along with assumptions</a:t>
            </a:r>
            <a:r>
              <a:rPr lang="en-US" baseline="0" dirty="0" smtClean="0"/>
              <a:t> to the Ohio Department of Education prior to October 31</a:t>
            </a:r>
            <a:r>
              <a:rPr lang="en-US" baseline="30000" dirty="0" smtClean="0"/>
              <a:t>st</a:t>
            </a:r>
            <a:r>
              <a:rPr lang="en-US" baseline="0" dirty="0" smtClean="0"/>
              <a:t> of each fiscal year and to update this forecast between April 1 and May 31 of each fiscal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80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r>
              <a:rPr lang="en-US" b="1" u="sng" dirty="0"/>
              <a:t>Purchased Services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Charter School Pass-through</a:t>
            </a:r>
            <a:r>
              <a:rPr lang="en-US" dirty="0"/>
              <a:t> - Charter school tuition is for students who reside in the District and attend a charter school. This cost is estimated to be $145.8 million in FY15 and rise an average of 4% each year to $172.7 million in FY19. Charter ADM is currently 19,393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Utilities</a:t>
            </a:r>
            <a:r>
              <a:rPr lang="en-US" dirty="0"/>
              <a:t> - The utility forecast for FY15 totals $12.5 million and increases to $13.3 million in FY19.  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Student Transportation</a:t>
            </a:r>
            <a:r>
              <a:rPr lang="en-US" dirty="0"/>
              <a:t> - Student transportation of $11.4 million in FY 15,  includes RTA costs ($4m), Cabs and vans, and payments to parents in lieu of transportation ($1m).  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Other Purchased Services</a:t>
            </a:r>
            <a:r>
              <a:rPr lang="en-US" dirty="0"/>
              <a:t> - </a:t>
            </a:r>
          </a:p>
          <a:p>
            <a:r>
              <a:rPr lang="en-US" dirty="0"/>
              <a:t>	 </a:t>
            </a:r>
          </a:p>
          <a:p>
            <a:r>
              <a:rPr lang="en-US" dirty="0"/>
              <a:t>This category includes: </a:t>
            </a:r>
          </a:p>
          <a:p>
            <a:r>
              <a:rPr lang="en-US" dirty="0"/>
              <a:t>Funding for repairs and maintenance of buildings ($2.0 million)</a:t>
            </a:r>
          </a:p>
          <a:p>
            <a:r>
              <a:rPr lang="en-US" dirty="0"/>
              <a:t>Outside legal fees ($2.2 million)</a:t>
            </a:r>
          </a:p>
          <a:p>
            <a:r>
              <a:rPr lang="en-US" dirty="0"/>
              <a:t>Tuition expenditures ($34.5 million) (students who reside in the District and are educated by other agencies) (Special Education and court placed) – </a:t>
            </a:r>
          </a:p>
          <a:p>
            <a:r>
              <a:rPr lang="en-US" dirty="0"/>
              <a:t>Cleveland Scholarship program ($13.7 million)</a:t>
            </a:r>
          </a:p>
          <a:p>
            <a:r>
              <a:rPr lang="en-US" dirty="0"/>
              <a:t>Open enrollment costs ($2.8 million) – </a:t>
            </a:r>
          </a:p>
          <a:p>
            <a:r>
              <a:rPr lang="en-US" dirty="0"/>
              <a:t>Other professional and the technical services ($16.1 million – </a:t>
            </a:r>
          </a:p>
          <a:p>
            <a:r>
              <a:rPr lang="en-US" dirty="0"/>
              <a:t>Rentals ($4.9 million)  ($1.7 1111 lease; $502k CSU campus international; 900k school/opening closing movers; $346k copiers)</a:t>
            </a:r>
          </a:p>
          <a:p>
            <a:r>
              <a:rPr lang="en-US" dirty="0"/>
              <a:t>Postage $.4 million) </a:t>
            </a:r>
          </a:p>
          <a:p>
            <a:r>
              <a:rPr lang="en-US" dirty="0"/>
              <a:t>Garbage removal ($.2 million) </a:t>
            </a:r>
          </a:p>
          <a:p>
            <a:r>
              <a:rPr lang="en-US" dirty="0"/>
              <a:t>Telephone services ($.9 million)</a:t>
            </a:r>
          </a:p>
          <a:p>
            <a:r>
              <a:rPr lang="en-US" dirty="0"/>
              <a:t>Printing services ($.4 million)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Increase in other purchased services are due to:</a:t>
            </a:r>
          </a:p>
          <a:p>
            <a:r>
              <a:rPr lang="en-US" dirty="0"/>
              <a:t>Investment school Dollars for second set of schools – $4.6</a:t>
            </a:r>
          </a:p>
          <a:p>
            <a:r>
              <a:rPr lang="en-US" dirty="0"/>
              <a:t>HRIS System  - $2.5 million</a:t>
            </a:r>
          </a:p>
          <a:p>
            <a:r>
              <a:rPr lang="en-US" dirty="0"/>
              <a:t>CTAG due to </a:t>
            </a:r>
            <a:r>
              <a:rPr lang="en-US" dirty="0" err="1"/>
              <a:t>RttT</a:t>
            </a:r>
            <a:r>
              <a:rPr lang="en-US" dirty="0"/>
              <a:t> ending - $1.3</a:t>
            </a:r>
          </a:p>
          <a:p>
            <a:r>
              <a:rPr lang="en-US" dirty="0"/>
              <a:t>Additional staffing / personnel holding - $2.1</a:t>
            </a:r>
          </a:p>
          <a:p>
            <a:r>
              <a:rPr lang="en-US" dirty="0"/>
              <a:t>Bus Lease (shifted dollars from Materials and Supplies) - $2.7</a:t>
            </a:r>
          </a:p>
          <a:p>
            <a:r>
              <a:rPr lang="en-US" dirty="0"/>
              <a:t>1111 Lease </a:t>
            </a:r>
            <a:r>
              <a:rPr lang="en-US" dirty="0" err="1"/>
              <a:t>Yr</a:t>
            </a:r>
            <a:r>
              <a:rPr lang="en-US" dirty="0"/>
              <a:t> 2 increase due to Yr1 credits - $1.1</a:t>
            </a:r>
          </a:p>
          <a:p>
            <a:r>
              <a:rPr lang="en-US" dirty="0"/>
              <a:t>E-rate increase - $1.3</a:t>
            </a:r>
          </a:p>
          <a:p>
            <a:r>
              <a:rPr lang="en-US" dirty="0"/>
              <a:t>SBB principal autonomy shifted </a:t>
            </a:r>
            <a:r>
              <a:rPr lang="en-US" dirty="0" err="1"/>
              <a:t>sal</a:t>
            </a:r>
            <a:r>
              <a:rPr lang="en-US" dirty="0"/>
              <a:t> and benefits for 66 teachers to title and increased GF non personnel $2.3</a:t>
            </a:r>
          </a:p>
          <a:p>
            <a:r>
              <a:rPr lang="en-US" dirty="0"/>
              <a:t>FY 14 savings, add back to FY 15 budget - $5.3 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5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Supplies – Textbooks – Equipment and Other Expenditures page 23</a:t>
            </a:r>
            <a:endParaRPr lang="en-US" dirty="0"/>
          </a:p>
          <a:p>
            <a:r>
              <a:rPr lang="en-US" b="1" dirty="0"/>
              <a:t>Supplies and Textbooks</a:t>
            </a:r>
            <a:endParaRPr lang="en-US" dirty="0"/>
          </a:p>
          <a:p>
            <a:r>
              <a:rPr lang="en-US" dirty="0"/>
              <a:t>The current budget estimate for supplies and textbooks total $10.8 million.  This includes items such as Instructional supplies, office supplies, library books, new textbooks, parts for bus repairs and fuel. The forecast includes $3 million per year for textbooks for FY15-19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Other expenses include </a:t>
            </a:r>
          </a:p>
          <a:p>
            <a:r>
              <a:rPr lang="en-US" dirty="0"/>
              <a:t>instructional supplies - $ 1.8</a:t>
            </a:r>
          </a:p>
          <a:p>
            <a:r>
              <a:rPr lang="en-US" dirty="0"/>
              <a:t>office supplies - $.8</a:t>
            </a:r>
          </a:p>
          <a:p>
            <a:r>
              <a:rPr lang="en-US" dirty="0"/>
              <a:t>library books - $.2</a:t>
            </a:r>
          </a:p>
          <a:p>
            <a:r>
              <a:rPr lang="en-US" dirty="0"/>
              <a:t>fuel $2.0</a:t>
            </a:r>
          </a:p>
          <a:p>
            <a:endParaRPr lang="en-US" dirty="0"/>
          </a:p>
          <a:p>
            <a:r>
              <a:rPr lang="en-US" b="1" dirty="0"/>
              <a:t>Equipment</a:t>
            </a:r>
            <a:endParaRPr lang="en-US" dirty="0"/>
          </a:p>
          <a:p>
            <a:r>
              <a:rPr lang="en-US" dirty="0"/>
              <a:t>Equipment purchases are projected to be at $2.1 million for FY15-19.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Other Expense</a:t>
            </a:r>
            <a:endParaRPr lang="en-US" dirty="0"/>
          </a:p>
          <a:p>
            <a:r>
              <a:rPr lang="en-US" dirty="0"/>
              <a:t>This category of expenditures includes paying the county $5.1 million to collect taxes, debt payments and insurance premiums (liability/property) ($1.2 million).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Transfers and Advances</a:t>
            </a:r>
            <a:endParaRPr lang="en-US" dirty="0"/>
          </a:p>
          <a:p>
            <a:r>
              <a:rPr lang="en-US" dirty="0"/>
              <a:t>Food $1.4 mill</a:t>
            </a:r>
          </a:p>
          <a:p>
            <a:r>
              <a:rPr lang="en-US" dirty="0"/>
              <a:t>QZAB .9 mill</a:t>
            </a:r>
          </a:p>
          <a:p>
            <a:r>
              <a:rPr lang="en-US" dirty="0"/>
              <a:t>Insurance .5 mill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4.0 million - advances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80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4299">
              <a:defRPr/>
            </a:pPr>
            <a:r>
              <a:rPr lang="en-US" sz="1400" dirty="0"/>
              <a:t>The top part of this slide shows the total expenditures excluding advances in the General Fund</a:t>
            </a:r>
          </a:p>
          <a:p>
            <a:pPr defTabSz="894299">
              <a:defRPr/>
            </a:pPr>
            <a:r>
              <a:rPr lang="en-US" sz="1400" dirty="0"/>
              <a:t>The bottom half of the slide eliminates the Charter School tuition</a:t>
            </a:r>
          </a:p>
          <a:p>
            <a:pPr defTabSz="894299">
              <a:defRPr/>
            </a:pPr>
            <a:r>
              <a:rPr lang="en-US" sz="1400" dirty="0"/>
              <a:t>This chart shows rising expenditures – primarily caused by wage increases, health care increases and charter school tuition.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29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88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Five Year Forecast Summary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The district started the year with $98.5 million in cash – we are estimating that we will end the year with $71.2 million in cash and 59.2 million in unencumbered cash</a:t>
            </a:r>
          </a:p>
          <a:p>
            <a:endParaRPr lang="en-US" dirty="0"/>
          </a:p>
          <a:p>
            <a:r>
              <a:rPr lang="en-US" b="1" dirty="0"/>
              <a:t>The forecast shows a balance budget through FY16</a:t>
            </a:r>
          </a:p>
          <a:p>
            <a:endParaRPr lang="en-US" dirty="0"/>
          </a:p>
          <a:p>
            <a:r>
              <a:rPr lang="en-US" b="1" dirty="0"/>
              <a:t>FY17 – half year levy comes off ($30million)</a:t>
            </a:r>
            <a:endParaRPr lang="en-US" dirty="0"/>
          </a:p>
          <a:p>
            <a:r>
              <a:rPr lang="en-US" b="1" dirty="0"/>
              <a:t>FY18 – FY19 – full year levy ($60 million)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25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88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Five Year Forecast Summary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The district started the year with $98.5 million in cash – we are estimating that we will end the year with $71.2 million in cash and 59.2 million in unencumbered cash</a:t>
            </a:r>
          </a:p>
          <a:p>
            <a:endParaRPr lang="en-US" dirty="0"/>
          </a:p>
          <a:p>
            <a:r>
              <a:rPr lang="en-US" b="1" dirty="0"/>
              <a:t>The forecast shows a balance budget through FY16</a:t>
            </a:r>
          </a:p>
          <a:p>
            <a:endParaRPr lang="en-US" dirty="0"/>
          </a:p>
          <a:p>
            <a:r>
              <a:rPr lang="en-US" b="1" dirty="0"/>
              <a:t>FY17 – half year levy comes off ($30million)</a:t>
            </a:r>
            <a:endParaRPr lang="en-US" dirty="0"/>
          </a:p>
          <a:p>
            <a:r>
              <a:rPr lang="en-US" b="1" dirty="0"/>
              <a:t>FY18 – FY19 – full year levy ($60 million)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25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Five Year Forecast Summary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The district started the year with $98.5 million in cash – we are estimating that we will end the year with $71.2 million in cash and 59.2 million in unencumbered cash</a:t>
            </a:r>
          </a:p>
          <a:p>
            <a:endParaRPr lang="en-US" dirty="0"/>
          </a:p>
          <a:p>
            <a:r>
              <a:rPr lang="en-US" b="1" dirty="0"/>
              <a:t>The forecast shows a balance budget through FY16</a:t>
            </a:r>
          </a:p>
          <a:p>
            <a:endParaRPr lang="en-US" dirty="0"/>
          </a:p>
          <a:p>
            <a:r>
              <a:rPr lang="en-US" b="1" dirty="0"/>
              <a:t>FY17 – half year levy comes off ($30million)</a:t>
            </a:r>
            <a:endParaRPr lang="en-US" dirty="0"/>
          </a:p>
          <a:p>
            <a:r>
              <a:rPr lang="en-US" b="1" dirty="0"/>
              <a:t>FY18 – FY19 – full year levy ($60 million)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254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Five Year Forecast Summary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The district started the year with $98.5 million in cash – we are estimating that we will end the year with $71.2 million in cash and 59.2 million in unencumbered cash</a:t>
            </a:r>
          </a:p>
          <a:p>
            <a:endParaRPr lang="en-US" dirty="0"/>
          </a:p>
          <a:p>
            <a:r>
              <a:rPr lang="en-US" b="1" dirty="0"/>
              <a:t>The forecast shows a balance budget through FY16</a:t>
            </a:r>
          </a:p>
          <a:p>
            <a:endParaRPr lang="en-US" dirty="0"/>
          </a:p>
          <a:p>
            <a:r>
              <a:rPr lang="en-US" b="1" dirty="0"/>
              <a:t>FY17 – half year levy comes off ($30million)</a:t>
            </a:r>
            <a:endParaRPr lang="en-US" dirty="0"/>
          </a:p>
          <a:p>
            <a:r>
              <a:rPr lang="en-US" b="1" dirty="0"/>
              <a:t>FY18 – FY19 – full year levy ($60 million)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25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Five Year Forecast Summary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The district started the year with $98.5 million in cash – we are estimating that we will end the year with $71.2 million in cash and 59.2 million in unencumbered cash</a:t>
            </a:r>
          </a:p>
          <a:p>
            <a:endParaRPr lang="en-US" dirty="0"/>
          </a:p>
          <a:p>
            <a:r>
              <a:rPr lang="en-US" b="1" dirty="0"/>
              <a:t>The forecast shows a balance budget through FY16</a:t>
            </a:r>
          </a:p>
          <a:p>
            <a:endParaRPr lang="en-US" dirty="0"/>
          </a:p>
          <a:p>
            <a:r>
              <a:rPr lang="en-US" b="1" dirty="0"/>
              <a:t>FY17 – half year levy comes off ($30million)</a:t>
            </a:r>
            <a:endParaRPr lang="en-US" dirty="0"/>
          </a:p>
          <a:p>
            <a:r>
              <a:rPr lang="en-US" b="1" dirty="0"/>
              <a:t>FY18 – FY19 – full year levy ($60 million)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2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349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14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district’s current transitional aid is </a:t>
            </a:r>
            <a:r>
              <a:rPr lang="en-US" baseline="0" dirty="0" smtClean="0">
                <a:solidFill>
                  <a:srgbClr val="FF0000"/>
                </a:solidFill>
              </a:rPr>
              <a:t>$34.1 million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Charter </a:t>
            </a:r>
          </a:p>
          <a:p>
            <a:r>
              <a:rPr lang="en-US" dirty="0" smtClean="0"/>
              <a:t>FY14 – 19,394</a:t>
            </a:r>
          </a:p>
          <a:p>
            <a:r>
              <a:rPr lang="en-US" dirty="0" smtClean="0"/>
              <a:t>FY15 – 20,557</a:t>
            </a:r>
          </a:p>
          <a:p>
            <a:r>
              <a:rPr lang="en-US" dirty="0" smtClean="0"/>
              <a:t>FY16 – 21,605</a:t>
            </a:r>
          </a:p>
          <a:p>
            <a:r>
              <a:rPr lang="en-US" dirty="0" smtClean="0"/>
              <a:t>FY17 – 22,599</a:t>
            </a:r>
          </a:p>
          <a:p>
            <a:r>
              <a:rPr lang="en-US" dirty="0" smtClean="0"/>
              <a:t>FY18 – 23.515</a:t>
            </a:r>
          </a:p>
          <a:p>
            <a:r>
              <a:rPr lang="en-US" dirty="0" smtClean="0"/>
              <a:t>FY19</a:t>
            </a:r>
            <a:r>
              <a:rPr lang="en-US" baseline="0" dirty="0" smtClean="0"/>
              <a:t> – 24,255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9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43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dirty="0"/>
              <a:t>Where the Money Comes From </a:t>
            </a:r>
          </a:p>
          <a:p>
            <a:r>
              <a:rPr lang="en-US" sz="1400" dirty="0"/>
              <a:t>We rely on the State of Ohio for most of our funding. </a:t>
            </a:r>
          </a:p>
          <a:p>
            <a:r>
              <a:rPr lang="en-US" sz="1400" dirty="0"/>
              <a:t>A slight shift has taken place since passage of the levy</a:t>
            </a:r>
          </a:p>
          <a:p>
            <a:endParaRPr lang="en-US" sz="1400" dirty="0"/>
          </a:p>
          <a:p>
            <a:r>
              <a:rPr lang="en-US" sz="1400" dirty="0"/>
              <a:t>Notes: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From October 2013 5 year forecast</a:t>
            </a:r>
          </a:p>
          <a:p>
            <a:r>
              <a:rPr lang="en-US" sz="1400" dirty="0">
                <a:solidFill>
                  <a:srgbClr val="FF0000"/>
                </a:solidFill>
              </a:rPr>
              <a:t>Columbus FY14 – FY15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State 35% - 37%</a:t>
            </a:r>
          </a:p>
          <a:p>
            <a:r>
              <a:rPr lang="en-US" sz="1400" dirty="0">
                <a:solidFill>
                  <a:srgbClr val="FF0000"/>
                </a:solidFill>
              </a:rPr>
              <a:t>Property Tax 54% - 52%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Cincinnati FY14 – FY15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State 35% - 37%</a:t>
            </a:r>
          </a:p>
          <a:p>
            <a:r>
              <a:rPr lang="en-US" sz="1400" dirty="0">
                <a:solidFill>
                  <a:srgbClr val="FF0000"/>
                </a:solidFill>
              </a:rPr>
              <a:t>Property Tax 48% - 48%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Toledo FY14 – FY15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State 68% - 70%</a:t>
            </a:r>
          </a:p>
          <a:p>
            <a:r>
              <a:rPr lang="en-US" sz="1400" dirty="0">
                <a:solidFill>
                  <a:srgbClr val="FF0000"/>
                </a:solidFill>
              </a:rPr>
              <a:t>Property Tax 25% - 22%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Akron FY14 – FY15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State – 53% - 56%</a:t>
            </a:r>
          </a:p>
          <a:p>
            <a:r>
              <a:rPr lang="en-US" sz="1400" dirty="0">
                <a:solidFill>
                  <a:srgbClr val="FF0000"/>
                </a:solidFill>
              </a:rPr>
              <a:t>Property Tax – 34% - 32%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99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400" dirty="0"/>
              <a:t>Local Property Taxes</a:t>
            </a:r>
          </a:p>
          <a:p>
            <a:r>
              <a:rPr lang="en-US" sz="1400" dirty="0"/>
              <a:t>Each chart shows 3 years of history and 5 years of projections.</a:t>
            </a:r>
          </a:p>
          <a:p>
            <a:r>
              <a:rPr lang="en-US" sz="1400" dirty="0"/>
              <a:t>This forecast includes 14 of the 15 mill levy recently passed by taxpayers  – a portion of the 14 mills is also shown on slide # 16 under property tax reimbursements</a:t>
            </a:r>
          </a:p>
          <a:p>
            <a:r>
              <a:rPr lang="en-US" sz="1400" dirty="0"/>
              <a:t>In FY13 the district received $174.6 million in real property taxes which included a half year of the new levy.</a:t>
            </a:r>
          </a:p>
          <a:p>
            <a:r>
              <a:rPr lang="en-US" sz="1400" dirty="0"/>
              <a:t>In Fy14 the district received $198.2  million in in real property taxes which includes a full year of the new levy. </a:t>
            </a:r>
          </a:p>
          <a:p>
            <a:r>
              <a:rPr lang="en-US" sz="1400" dirty="0"/>
              <a:t>In FY15 and FY16 the district is forecasting an increase in valuation. On Jan 2015 valuation will  increase $131 million (which represents a 2% increase) from $4,956,948,660 to $5,087,065,921 or  due to new construction and property abatement expiring.</a:t>
            </a:r>
          </a:p>
          <a:p>
            <a:r>
              <a:rPr lang="en-US" sz="1400" dirty="0"/>
              <a:t>FY17 – FY19 – assuming worst case scenario – that the current levy would not be renewed</a:t>
            </a:r>
          </a:p>
          <a:p>
            <a:r>
              <a:rPr lang="en-US" sz="1400" dirty="0"/>
              <a:t>FY15-FY19 assumes same collection rate as 2013.</a:t>
            </a:r>
          </a:p>
          <a:p>
            <a:r>
              <a:rPr lang="en-US" sz="1400" dirty="0"/>
              <a:t>FY19 slight increase is for property tax abatements coming off the books</a:t>
            </a:r>
          </a:p>
          <a:p>
            <a:pPr defTabSz="895296">
              <a:defRPr/>
            </a:pPr>
            <a:endParaRPr lang="en-US" sz="1400" dirty="0"/>
          </a:p>
          <a:p>
            <a:pPr defTabSz="895296">
              <a:defRPr/>
            </a:pPr>
            <a:r>
              <a:rPr lang="en-US" sz="1400" dirty="0"/>
              <a:t>County’s 6 year reappraisal was completed in 2012. Property value decreased $800 million which had a very negative impact on the levy and the remaining property taxes.</a:t>
            </a:r>
          </a:p>
          <a:p>
            <a:pPr defTabSz="895296">
              <a:defRPr/>
            </a:pPr>
            <a:r>
              <a:rPr lang="en-US" sz="1400" dirty="0"/>
              <a:t>The county’s property tax will be updated by Jan 2016 – per Cuyahoga County we are projecting flat property valuations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30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6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Good News!!!</a:t>
            </a:r>
          </a:p>
          <a:p>
            <a:pPr defTabSz="8966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 district’s current collection rate in 2013 has increased to 82.6%</a:t>
            </a:r>
          </a:p>
          <a:p>
            <a:pPr defTabSz="8966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This represents the biggest increase in the last 25 years. </a:t>
            </a:r>
          </a:p>
          <a:p>
            <a:pPr defTabSz="8966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2014 information will be released in Nov-Dec</a:t>
            </a:r>
          </a:p>
          <a:p>
            <a:r>
              <a:rPr lang="en-US" sz="1400" dirty="0"/>
              <a:t>The 2012 current collect collection rate was 76.1 %. The lowest collection rate in 25 years.</a:t>
            </a:r>
          </a:p>
          <a:p>
            <a:r>
              <a:rPr lang="en-US" sz="1400" dirty="0"/>
              <a:t>The forecast assumes the same collection rate through 2018</a:t>
            </a:r>
          </a:p>
          <a:p>
            <a:pPr defTabSz="8966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 average current collection rate in the last 25 years is 88.8%</a:t>
            </a:r>
          </a:p>
          <a:p>
            <a:pPr defTabSz="8966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 average current collection rate in the last 10 years is 83.9%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3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EC867-B454-40EE-820A-18920EDD85F5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3C92A-BCB6-BF44-A2DC-969871D65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BC1F9-340B-4BD6-9105-1D7BC81F5832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BD976-924C-8B41-96AA-F18ADD050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34B9-99C9-4DDF-A148-E0756BF17784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A9E3-66F4-CB4C-BE07-2BCFE7C17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37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0874" y="312714"/>
            <a:ext cx="7842251" cy="104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08750"/>
            <a:ext cx="7772400" cy="480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5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0874" y="312714"/>
            <a:ext cx="7842251" cy="104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08750"/>
            <a:ext cx="7772400" cy="480060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33"/>
              </a:buClr>
              <a:buSzTx/>
              <a:buFont typeface="+mj-lt"/>
              <a:buAutoNum type="arabicPeriod"/>
              <a:tabLst/>
              <a:defRPr b="0"/>
            </a:lvl1pPr>
            <a:lvl2pPr marL="914400" indent="-457200">
              <a:buClr>
                <a:srgbClr val="333333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333333"/>
              </a:buClr>
              <a:buFont typeface="+mj-lt"/>
              <a:buAutoNum type="arabicPeriod"/>
              <a:defRPr/>
            </a:lvl3pPr>
            <a:lvl4pPr marL="1828800" indent="-457200">
              <a:buClr>
                <a:srgbClr val="333333"/>
              </a:buClr>
              <a:buFont typeface="+mj-lt"/>
              <a:buAutoNum type="arabicPeriod"/>
              <a:defRPr/>
            </a:lvl4pPr>
            <a:lvl5pPr marL="2286000" indent="-457200">
              <a:buClr>
                <a:srgbClr val="33333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33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Click to add text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33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Click to add text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1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0874" y="312714"/>
            <a:ext cx="7842251" cy="104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0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/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160"/>
            <a:ext cx="9143575" cy="685768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600" y="3032956"/>
            <a:ext cx="8686800" cy="2787660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268760"/>
            <a:ext cx="8686800" cy="1764196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33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hangingPunct="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0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85800" y="1592796"/>
            <a:ext cx="7772400" cy="47348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501400"/>
            <a:ext cx="7772400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0"/>
              </a:spcAft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4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 highlighted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devaul.ERS\Pictures\2020 light grey block.t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62"/>
          <a:stretch/>
        </p:blipFill>
        <p:spPr bwMode="auto">
          <a:xfrm>
            <a:off x="15159" y="5771705"/>
            <a:ext cx="9144000" cy="6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85800" y="1592796"/>
            <a:ext cx="7772400" cy="41020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501400"/>
            <a:ext cx="7772400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0"/>
              </a:spcAft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5848022"/>
            <a:ext cx="7772400" cy="5381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Click to add highlighted point</a:t>
            </a:r>
          </a:p>
        </p:txBody>
      </p:sp>
    </p:spTree>
    <p:extLst>
      <p:ext uri="{BB962C8B-B14F-4D97-AF65-F5344CB8AC3E}">
        <p14:creationId xmlns:p14="http://schemas.microsoft.com/office/powerpoint/2010/main" val="166094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/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370528"/>
            <a:ext cx="7772400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0"/>
              </a:spcAft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685800" y="1775780"/>
            <a:ext cx="77724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3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E452-4426-4363-BFEE-60CA0FBAA68B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F8F0-2500-304F-8844-5CC1ADF968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160"/>
            <a:ext cx="9143575" cy="685768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18793" y="1016732"/>
            <a:ext cx="4645868" cy="4356484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quote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16275" y="5373216"/>
            <a:ext cx="4644516" cy="756084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-- Click to add name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33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hangingPunct="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852693" y="3805297"/>
            <a:ext cx="99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3800" b="1" dirty="0" smtClean="0">
                <a:solidFill>
                  <a:srgbClr val="D3E056"/>
                </a:solidFill>
                <a:latin typeface="Arial Narrow"/>
              </a:rPr>
              <a:t>”</a:t>
            </a:r>
            <a:endParaRPr lang="en-US" sz="13800" b="1" dirty="0">
              <a:solidFill>
                <a:srgbClr val="D3E056"/>
              </a:solidFill>
              <a:latin typeface="Arial Narrow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55776" y="368660"/>
            <a:ext cx="99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3800" b="1" dirty="0" smtClean="0">
                <a:solidFill>
                  <a:srgbClr val="D3E056"/>
                </a:solidFill>
                <a:latin typeface="Arial Narrow"/>
              </a:rPr>
              <a:t>“</a:t>
            </a:r>
            <a:endParaRPr lang="en-US" sz="13800" b="1" dirty="0">
              <a:solidFill>
                <a:srgbClr val="D3E056"/>
              </a:solidFill>
              <a:latin typeface="Arial Narrow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1560" y="3424297"/>
            <a:ext cx="2448272" cy="27179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228600" y="226116"/>
            <a:ext cx="8686800" cy="1069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3119" y="1693761"/>
            <a:ext cx="48006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kdevaul.ERS\Pictures\2020 light grey block.t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/>
          <a:stretch/>
        </p:blipFill>
        <p:spPr bwMode="auto">
          <a:xfrm>
            <a:off x="5493719" y="3109341"/>
            <a:ext cx="3033995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kdevaul.ERS\Pictures\2020 light grey block.t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8"/>
          <a:stretch/>
        </p:blipFill>
        <p:spPr bwMode="auto">
          <a:xfrm>
            <a:off x="5503659" y="1679394"/>
            <a:ext cx="3024056" cy="171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kdevaul.ERS\Pictures\2020 light grey block.t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/>
          <a:stretch/>
        </p:blipFill>
        <p:spPr bwMode="auto">
          <a:xfrm>
            <a:off x="5503658" y="4837566"/>
            <a:ext cx="3024055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608935" y="1871418"/>
            <a:ext cx="2803565" cy="449338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1" baseline="0">
                <a:solidFill>
                  <a:schemeClr val="tx1"/>
                </a:solidFill>
                <a:latin typeface="Arial Narrow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enter highlighted point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50875" y="312714"/>
            <a:ext cx="7842251" cy="104241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3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228600" y="226116"/>
            <a:ext cx="8686800" cy="1069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kdevaul.ERS\Pictures\2020 light grey block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520"/>
            <a:ext cx="914400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973270"/>
            <a:ext cx="8686800" cy="198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Arial Narrow" pitchFamily="34" charset="0"/>
                <a:ea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enter highlighted point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50875" y="312714"/>
            <a:ext cx="7842251" cy="104241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73893" y="1623965"/>
            <a:ext cx="7796215" cy="9986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73893" y="5349250"/>
            <a:ext cx="7796215" cy="9986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0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73152" rtlCol="0" anchor="ctr"/>
          <a:lstStyle/>
          <a:p>
            <a:pPr algn="ctr" defTabSz="914400" eaLnBrk="0" hangingPunct="0"/>
            <a:endParaRPr lang="en-US" sz="2000" dirty="0">
              <a:solidFill>
                <a:srgbClr val="5656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04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89"/>
            <a:ext cx="9144000" cy="607383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433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hangingPunct="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38" y="4122204"/>
            <a:ext cx="9138062" cy="1611052"/>
          </a:xfrm>
          <a:prstGeom prst="rect">
            <a:avLst/>
          </a:prstGeom>
          <a:solidFill>
            <a:srgbClr val="1C1C1C">
              <a:alpha val="30196"/>
            </a:srgb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33256"/>
            <a:ext cx="9144000" cy="64807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633356"/>
            <a:ext cx="1835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800" dirty="0" smtClean="0">
                <a:solidFill>
                  <a:srgbClr val="FFFFFF"/>
                </a:solidFill>
                <a:latin typeface="Arial Narrow" pitchFamily="34" charset="0"/>
              </a:rPr>
              <a:t>© Education Resource Strategies, Inc., 2013</a:t>
            </a:r>
            <a:endParaRPr lang="en-US" sz="8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7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 +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6810" y="1752600"/>
            <a:ext cx="7772400" cy="418623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spcAft>
                <a:spcPts val="600"/>
              </a:spcAft>
              <a:defRPr sz="1600" b="1">
                <a:solidFill>
                  <a:schemeClr val="tx1"/>
                </a:solidFill>
              </a:defRPr>
            </a:lvl1pPr>
            <a:lvl2pPr>
              <a:spcAft>
                <a:spcPts val="700"/>
              </a:spcAft>
              <a:defRPr sz="15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11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6810" y="358812"/>
            <a:ext cx="7772400" cy="945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en-US" sz="3200" b="1" kern="1200" baseline="0" dirty="0">
                <a:solidFill>
                  <a:schemeClr val="tx1"/>
                </a:solidFill>
                <a:latin typeface="Garamon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09152" y="138705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4400" eaLnBrk="0" hangingPunct="0">
              <a:spcAft>
                <a:spcPts val="300"/>
              </a:spcAft>
            </a:pPr>
            <a:endParaRPr lang="en-US" sz="1600" dirty="0" smtClean="0">
              <a:solidFill>
                <a:srgbClr val="106AA8"/>
              </a:solidFill>
              <a:latin typeface="Century Gothic" pitchFamily="34" charset="0"/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95410" y="1752600"/>
            <a:ext cx="2463800" cy="1828800"/>
          </a:xfrm>
          <a:prstGeom prst="rect">
            <a:avLst/>
          </a:prstGeom>
          <a:effectLst>
            <a:outerShdw blurRad="63500" dist="63500" dir="2700000">
              <a:srgbClr val="000000">
                <a:alpha val="50000"/>
              </a:srgbClr>
            </a:outerShdw>
          </a:effectLst>
        </p:spPr>
        <p:txBody>
          <a:bodyPr vert="horz" anchor="t" anchorCtr="1"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0425" y="6401306"/>
            <a:ext cx="7768785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0"/>
              </a:spcAft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79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03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RS Content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585913"/>
            <a:ext cx="8301038" cy="4838700"/>
          </a:xfrm>
          <a:prstGeom prst="rect">
            <a:avLst/>
          </a:prstGeom>
        </p:spPr>
        <p:txBody>
          <a:bodyPr/>
          <a:lstStyle>
            <a:lvl2pPr>
              <a:defRPr>
                <a:latin typeface="Century Gothic" pitchFamily="34" charset="0"/>
              </a:defRPr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81076" y="6234113"/>
            <a:ext cx="7796213" cy="1905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0" i="1"/>
            </a:lvl1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5"/>
          <p:cNvSpPr>
            <a:spLocks noGrp="1"/>
          </p:cNvSpPr>
          <p:nvPr>
            <p:ph type="ftr" sz="quarter" idx="13"/>
          </p:nvPr>
        </p:nvSpPr>
        <p:spPr>
          <a:xfrm>
            <a:off x="114300" y="6515100"/>
            <a:ext cx="245745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hangingPunct="0">
              <a:defRPr/>
            </a:pPr>
            <a:r>
              <a:rPr lang="en-US" dirty="0">
                <a:solidFill>
                  <a:srgbClr val="005CA9"/>
                </a:solidFill>
                <a:latin typeface="Tahoma" charset="0"/>
              </a:rPr>
              <a:t>Education Resource Strategies, Inc.</a:t>
            </a:r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4"/>
          </p:nvPr>
        </p:nvSpPr>
        <p:spPr>
          <a:xfrm>
            <a:off x="8777288" y="6400800"/>
            <a:ext cx="246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D6B9-929D-41FE-B05B-96086197D8A6}" type="slidenum">
              <a:rPr lang="en-US">
                <a:solidFill>
                  <a:srgbClr val="005CA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5C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7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F667-E54D-4FED-AA66-3E92B9D17916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0437-6B61-C846-B6A6-6EE636660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4D183-25B9-4738-8835-66B11279955F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0B0C-38A5-C34A-81BB-4934DCAF28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72162-4E76-4795-870A-B0A04E797822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4272A-ACA7-BD46-8047-FC595AEFE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BE5F4-A4AF-4D4C-8DB8-41186C471E98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FFFE-E7F7-F240-B926-28FF199FB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6F99B-209D-4C57-BF1F-58950E987F92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8C764-F3C6-C04B-9FB7-5821A6B38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3F49-13BC-4D40-AE46-998C3E371DBD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9174-D509-E34B-AEE1-615DF13D9C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A590C-1E4D-4C55-88F2-8601F8DA207D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68309-7F72-D447-BEFE-08E750F42C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8" charset="0"/>
              </a:defRPr>
            </a:lvl1pPr>
          </a:lstStyle>
          <a:p>
            <a:pPr>
              <a:defRPr/>
            </a:pPr>
            <a:fld id="{89D78B13-42AE-4156-8BD4-D5A43EBD8EF3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8" charset="0"/>
              </a:defRPr>
            </a:lvl1pPr>
          </a:lstStyle>
          <a:p>
            <a:pPr>
              <a:defRPr/>
            </a:pPr>
            <a:fld id="{2AB9DB8B-FFC4-3D43-BE94-09B143F56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" charset="-128"/>
          <a:cs typeface="ＭＳ Ｐゴシック" pitchFamily="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8" charset="-128"/>
          <a:cs typeface="ＭＳ Ｐゴシック" pitchFamily="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8" charset="-128"/>
          <a:cs typeface="ＭＳ Ｐゴシック" pitchFamily="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8" charset="-128"/>
          <a:cs typeface="ＭＳ Ｐゴシック" pitchFamily="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8" charset="-128"/>
          <a:cs typeface="ＭＳ Ｐゴシック" pitchFamily="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8" charset="0"/>
        <a:buChar char="•"/>
        <a:defRPr sz="3200" kern="1200">
          <a:solidFill>
            <a:schemeClr val="tx1"/>
          </a:solidFill>
          <a:latin typeface="+mn-lt"/>
          <a:ea typeface="ＭＳ Ｐゴシック" pitchFamily="8" charset="-128"/>
          <a:cs typeface="ＭＳ Ｐゴシック" pitchFamily="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8" charset="0"/>
        <a:buChar char="–"/>
        <a:defRPr sz="28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8" charset="0"/>
        <a:buChar char="•"/>
        <a:defRPr sz="24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8" charset="0"/>
        <a:buChar char="–"/>
        <a:defRPr sz="20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8" charset="0"/>
        <a:buChar char="»"/>
        <a:defRPr sz="20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5" y="351119"/>
            <a:ext cx="7842251" cy="104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50875" y="1382712"/>
            <a:ext cx="784225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62"/>
          <a:stretch/>
        </p:blipFill>
        <p:spPr>
          <a:xfrm>
            <a:off x="213" y="0"/>
            <a:ext cx="9143575" cy="31803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eaLnBrk="0" hangingPunct="0"/>
            <a:fld id="{8E265E93-A78A-4415-9971-80ECE72FD72D}" type="slidenum">
              <a:rPr lang="en-US" smtClean="0"/>
              <a:pPr defTabSz="914400" eaLnBrk="0" hangingPunct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2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 baseline="0">
          <a:solidFill>
            <a:srgbClr val="565658"/>
          </a:solidFill>
          <a:latin typeface="Arial Narrow" pitchFamily="34" charset="0"/>
          <a:ea typeface="Segoe UI" pitchFamily="34" charset="0"/>
          <a:cs typeface="Segoe UI" pitchFamily="34" charset="0"/>
        </a:defRPr>
      </a:lvl1pPr>
    </p:titleStyle>
    <p:bodyStyle>
      <a:lvl1pPr marL="225425" indent="-225425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rgbClr val="565658"/>
          </a:solidFill>
          <a:latin typeface="Arial Narrow" pitchFamily="34" charset="0"/>
          <a:ea typeface="+mn-ea"/>
          <a:cs typeface="+mn-cs"/>
        </a:defRPr>
      </a:lvl1pPr>
      <a:lvl2pPr marL="684213" indent="-227013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rgbClr val="565658"/>
          </a:solidFill>
          <a:latin typeface="Arial Narrow" pitchFamily="34" charset="0"/>
          <a:ea typeface="+mn-ea"/>
          <a:cs typeface="+mn-cs"/>
        </a:defRPr>
      </a:lvl2pPr>
      <a:lvl3pPr marL="1089025" indent="-174625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rgbClr val="565658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rgbClr val="565658"/>
          </a:solidFill>
          <a:latin typeface="Arial Narrow" pitchFamily="34" charset="0"/>
          <a:ea typeface="+mn-ea"/>
          <a:cs typeface="+mn-cs"/>
        </a:defRPr>
      </a:lvl4pPr>
      <a:lvl5pPr marL="2003425" indent="-174625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rgbClr val="565658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6.xls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7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8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9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20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Five Year Financial Forecast</a:t>
            </a:r>
          </a:p>
          <a:p>
            <a:r>
              <a:rPr lang="en-US" dirty="0" smtClean="0"/>
              <a:t>May 2015</a:t>
            </a:r>
          </a:p>
          <a:p>
            <a:endParaRPr lang="en-US" dirty="0" smtClean="0"/>
          </a:p>
          <a:p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Cleveland Municipal School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br>
              <a:rPr lang="en-US" sz="3100" dirty="0" smtClean="0"/>
            </a:br>
            <a:r>
              <a:rPr lang="en-US" sz="2000" dirty="0" smtClean="0"/>
              <a:t>Property Taxes – Total Collection Rate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47421276"/>
              </p:ext>
            </p:extLst>
          </p:nvPr>
        </p:nvGraphicFramePr>
        <p:xfrm>
          <a:off x="301625" y="1527174"/>
          <a:ext cx="8504238" cy="464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-775900" y="336670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Current Collection Rate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609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Calendar Year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010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87.0%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br>
              <a:rPr lang="en-US" sz="3100" dirty="0" smtClean="0"/>
            </a:br>
            <a:r>
              <a:rPr lang="en-US" sz="2000" dirty="0" smtClean="0"/>
              <a:t>State Foundation Revenue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3857531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-989111" y="3351312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Revenue (In Millions)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486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Fiscal Year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417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br>
              <a:rPr lang="en-US" sz="3100" dirty="0" smtClean="0"/>
            </a:br>
            <a:r>
              <a:rPr lang="en-US" sz="2000" dirty="0" smtClean="0"/>
              <a:t>Education Jobs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8114104"/>
              </p:ext>
            </p:extLst>
          </p:nvPr>
        </p:nvGraphicFramePr>
        <p:xfrm>
          <a:off x="381000" y="152400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38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000" dirty="0" smtClean="0"/>
              <a:t>Property Tax Allocation – State Hold Harmless Reimbursements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8439885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4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Cleveland Municipal School District</a:t>
            </a:r>
            <a:br>
              <a:rPr lang="en-US" sz="2800" dirty="0" smtClean="0"/>
            </a:br>
            <a:r>
              <a:rPr lang="en-US" sz="1800" dirty="0" smtClean="0"/>
              <a:t>Other Revenue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35550815"/>
              </p:ext>
            </p:extLst>
          </p:nvPr>
        </p:nvGraphicFramePr>
        <p:xfrm>
          <a:off x="304800" y="152400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-912916" y="3351316"/>
            <a:ext cx="2743200" cy="30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Revenue (In Millions)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16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Revenue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40413316"/>
              </p:ext>
            </p:extLst>
          </p:nvPr>
        </p:nvGraphicFramePr>
        <p:xfrm>
          <a:off x="457200" y="1417638"/>
          <a:ext cx="8504238" cy="518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4008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*Projected – Excluding Advances</a:t>
            </a:r>
          </a:p>
        </p:txBody>
      </p:sp>
    </p:spTree>
    <p:extLst>
      <p:ext uri="{BB962C8B-B14F-4D97-AF65-F5344CB8AC3E}">
        <p14:creationId xmlns:p14="http://schemas.microsoft.com/office/powerpoint/2010/main" val="12719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Cleveland Municipal School District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2971800"/>
            <a:ext cx="8503920" cy="9144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General Fund Expenditures</a:t>
            </a:r>
          </a:p>
        </p:txBody>
      </p:sp>
    </p:spTree>
    <p:extLst>
      <p:ext uri="{BB962C8B-B14F-4D97-AF65-F5344CB8AC3E}">
        <p14:creationId xmlns:p14="http://schemas.microsoft.com/office/powerpoint/2010/main" val="26833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Cleveland Municipal School District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Where the Money Goes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60303299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93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Cleveland Municipal School District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Salaries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5322399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12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Cleveland Municipal School District</a:t>
            </a:r>
            <a:br>
              <a:rPr lang="en-US" sz="2800" dirty="0" smtClean="0"/>
            </a:br>
            <a:r>
              <a:rPr lang="en-US" sz="1800" dirty="0" smtClean="0"/>
              <a:t>Fringe Benefits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75236065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33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Five Year Forecast - Contents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Major Assumptions</a:t>
            </a:r>
          </a:p>
          <a:p>
            <a:r>
              <a:rPr lang="en-US" dirty="0" smtClean="0"/>
              <a:t>General Fund Revenues</a:t>
            </a:r>
          </a:p>
          <a:p>
            <a:r>
              <a:rPr lang="en-US" dirty="0" smtClean="0"/>
              <a:t>General Fund Expenditures</a:t>
            </a:r>
          </a:p>
          <a:p>
            <a:r>
              <a:rPr lang="en-US" dirty="0" smtClean="0"/>
              <a:t>Five Year Forecast Summary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br>
              <a:rPr lang="en-US" sz="3100" dirty="0" smtClean="0"/>
            </a:br>
            <a:r>
              <a:rPr lang="en-US" sz="2000" dirty="0" smtClean="0"/>
              <a:t>Purchased Services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8144801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-912916" y="3351316"/>
            <a:ext cx="2743200" cy="30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Expenditures (In Millions)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837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Cleveland Municipal School District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Supplies, Textbooks, Equipment, and Other Expenditures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7816522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01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Expenditures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8399585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4008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*Projected – Excluding Advances</a:t>
            </a:r>
          </a:p>
        </p:txBody>
      </p:sp>
    </p:spTree>
    <p:extLst>
      <p:ext uri="{BB962C8B-B14F-4D97-AF65-F5344CB8AC3E}">
        <p14:creationId xmlns:p14="http://schemas.microsoft.com/office/powerpoint/2010/main" val="10659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Cleveland Municipal School District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2971800"/>
            <a:ext cx="8503920" cy="9144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Five-Year Forecast Summary</a:t>
            </a:r>
          </a:p>
        </p:txBody>
      </p:sp>
    </p:spTree>
    <p:extLst>
      <p:ext uri="{BB962C8B-B14F-4D97-AF65-F5344CB8AC3E}">
        <p14:creationId xmlns:p14="http://schemas.microsoft.com/office/powerpoint/2010/main" val="15509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Cleveland Municipal School District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 smtClean="0"/>
              <a:t>May </a:t>
            </a:r>
            <a:r>
              <a:rPr lang="en-US" sz="2000" dirty="0" smtClean="0"/>
              <a:t>2015 Five-Year Forecast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200" dirty="0" smtClean="0"/>
              <a:t>(in millions of dollars)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302998"/>
              </p:ext>
            </p:extLst>
          </p:nvPr>
        </p:nvGraphicFramePr>
        <p:xfrm>
          <a:off x="236538" y="1828800"/>
          <a:ext cx="8631237" cy="417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Worksheet" r:id="rId4" imgW="8715288" imgH="4229177" progId="Excel.Sheet.12">
                  <p:embed/>
                </p:oleObj>
              </mc:Choice>
              <mc:Fallback>
                <p:oleObj name="Worksheet" r:id="rId4" imgW="8715288" imgH="422917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1828800"/>
                        <a:ext cx="8631237" cy="417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8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Cleveland Municipal School District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2971800"/>
            <a:ext cx="8503920" cy="9144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Governor’s Proposal</a:t>
            </a:r>
          </a:p>
        </p:txBody>
      </p:sp>
    </p:spTree>
    <p:extLst>
      <p:ext uri="{BB962C8B-B14F-4D97-AF65-F5344CB8AC3E}">
        <p14:creationId xmlns:p14="http://schemas.microsoft.com/office/powerpoint/2010/main" val="40610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Cleveland Municipal School District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Five-Year Forecast </a:t>
            </a:r>
            <a:r>
              <a:rPr lang="en-US" sz="2000" dirty="0"/>
              <a:t>A</a:t>
            </a:r>
            <a:r>
              <a:rPr lang="en-US" sz="2000" dirty="0" smtClean="0"/>
              <a:t>djusted for Governor’s Proposal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200" dirty="0" smtClean="0"/>
              <a:t>(in millions of dollars)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567216"/>
              </p:ext>
            </p:extLst>
          </p:nvPr>
        </p:nvGraphicFramePr>
        <p:xfrm>
          <a:off x="236538" y="1828800"/>
          <a:ext cx="8631237" cy="417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Worksheet" r:id="rId4" imgW="8715288" imgH="4229177" progId="Excel.Sheet.12">
                  <p:embed/>
                </p:oleObj>
              </mc:Choice>
              <mc:Fallback>
                <p:oleObj name="Worksheet" r:id="rId4" imgW="8715288" imgH="422917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1828800"/>
                        <a:ext cx="8631237" cy="417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5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Cleveland Municipal School District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Five-Year Forecast </a:t>
            </a:r>
            <a:r>
              <a:rPr lang="en-US" sz="2000" dirty="0"/>
              <a:t>A</a:t>
            </a:r>
            <a:r>
              <a:rPr lang="en-US" sz="2000" dirty="0" smtClean="0"/>
              <a:t>djusted for State’s New Funding Formula May #2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200" dirty="0" smtClean="0"/>
              <a:t>(in millions of dollars)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668675"/>
              </p:ext>
            </p:extLst>
          </p:nvPr>
        </p:nvGraphicFramePr>
        <p:xfrm>
          <a:off x="236538" y="1828800"/>
          <a:ext cx="8631237" cy="417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Worksheet" r:id="rId4" imgW="8715288" imgH="4229177" progId="Excel.Sheet.12">
                  <p:embed/>
                </p:oleObj>
              </mc:Choice>
              <mc:Fallback>
                <p:oleObj name="Worksheet" r:id="rId4" imgW="8715288" imgH="422917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1828800"/>
                        <a:ext cx="8631237" cy="417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5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Cleveland Municipal School District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M</a:t>
            </a:r>
            <a:r>
              <a:rPr lang="en-US" sz="2000" dirty="0" smtClean="0"/>
              <a:t>ay 2015- Five-Year </a:t>
            </a:r>
            <a:r>
              <a:rPr lang="en-US" sz="2000" dirty="0" smtClean="0"/>
              <a:t>Forecast </a:t>
            </a:r>
            <a:r>
              <a:rPr lang="en-US" sz="2000" dirty="0"/>
              <a:t>A</a:t>
            </a:r>
            <a:r>
              <a:rPr lang="en-US" sz="2000" dirty="0" smtClean="0"/>
              <a:t>djusted for State’s New Funding Formula June #</a:t>
            </a:r>
            <a:r>
              <a:rPr lang="en-US" sz="2000" dirty="0" smtClean="0"/>
              <a:t>2 Enrollment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200" dirty="0" smtClean="0"/>
              <a:t>(in millions of dollars)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58622"/>
              </p:ext>
            </p:extLst>
          </p:nvPr>
        </p:nvGraphicFramePr>
        <p:xfrm>
          <a:off x="236538" y="1828800"/>
          <a:ext cx="8631237" cy="417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Worksheet" r:id="rId4" imgW="8715288" imgH="4229177" progId="Excel.Sheet.12">
                  <p:embed/>
                </p:oleObj>
              </mc:Choice>
              <mc:Fallback>
                <p:oleObj name="Worksheet" r:id="rId4" imgW="8715288" imgH="422917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1828800"/>
                        <a:ext cx="8631237" cy="417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05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Cleveland Municipal School District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Five-Year Forecast </a:t>
            </a:r>
            <a:r>
              <a:rPr lang="en-US" sz="2000" dirty="0"/>
              <a:t>A</a:t>
            </a:r>
            <a:r>
              <a:rPr lang="en-US" sz="2000" dirty="0" smtClean="0"/>
              <a:t>djusted for Governor’s Proposal – No change in Enrollment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200" dirty="0" smtClean="0"/>
              <a:t>(in millions of dollars)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592131"/>
              </p:ext>
            </p:extLst>
          </p:nvPr>
        </p:nvGraphicFramePr>
        <p:xfrm>
          <a:off x="236538" y="1828800"/>
          <a:ext cx="8631237" cy="417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Worksheet" r:id="rId4" imgW="8715288" imgH="4229177" progId="Excel.Sheet.12">
                  <p:embed/>
                </p:oleObj>
              </mc:Choice>
              <mc:Fallback>
                <p:oleObj name="Worksheet" r:id="rId4" imgW="8715288" imgH="422917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1828800"/>
                        <a:ext cx="8631237" cy="417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5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Cleveland Municipal School District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2971800"/>
            <a:ext cx="8503920" cy="9144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Major  Assumptions</a:t>
            </a:r>
          </a:p>
        </p:txBody>
      </p:sp>
    </p:spTree>
    <p:extLst>
      <p:ext uri="{BB962C8B-B14F-4D97-AF65-F5344CB8AC3E}">
        <p14:creationId xmlns:p14="http://schemas.microsoft.com/office/powerpoint/2010/main" val="42433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dirty="0" smtClean="0"/>
              <a:t>Questions</a:t>
            </a:r>
          </a:p>
          <a:p>
            <a:endParaRPr lang="en-US" dirty="0" smtClean="0"/>
          </a:p>
          <a:p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Cleveland Municipal School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Assumptions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Revenue:</a:t>
            </a:r>
          </a:p>
          <a:p>
            <a:r>
              <a:rPr lang="en-US" sz="1800" dirty="0" smtClean="0"/>
              <a:t>Property </a:t>
            </a:r>
            <a:r>
              <a:rPr lang="en-US" sz="1800" dirty="0"/>
              <a:t>T</a:t>
            </a:r>
            <a:r>
              <a:rPr lang="en-US" sz="1800" dirty="0" smtClean="0"/>
              <a:t>ax </a:t>
            </a:r>
            <a:r>
              <a:rPr lang="en-US" sz="1800" dirty="0"/>
              <a:t>C</a:t>
            </a:r>
            <a:r>
              <a:rPr lang="en-US" sz="1800" dirty="0" smtClean="0"/>
              <a:t>ollection </a:t>
            </a:r>
            <a:r>
              <a:rPr lang="en-US" sz="1800" dirty="0"/>
              <a:t>R</a:t>
            </a:r>
            <a:r>
              <a:rPr lang="en-US" sz="1800" dirty="0" smtClean="0"/>
              <a:t>ate  -  The forecast assumes the collection rate will remain at same level as 2014 or 87%.  A 1% change in the collection rate represents $2.6 million</a:t>
            </a:r>
            <a:r>
              <a:rPr lang="en-US" sz="1800" dirty="0"/>
              <a:t>. 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Assessed valuation will increase 2.2% to $5.1 billion in calendar year 2016.</a:t>
            </a:r>
          </a:p>
          <a:p>
            <a:r>
              <a:rPr lang="en-US" sz="1800" dirty="0" smtClean="0"/>
              <a:t>Cuyahoga County will complete it’s triennial update in 2015. All property values will be updated for the 2016 collection year. No change is anticipated.</a:t>
            </a:r>
          </a:p>
          <a:p>
            <a:r>
              <a:rPr lang="en-US" sz="1800" dirty="0" smtClean="0"/>
              <a:t>On </a:t>
            </a:r>
            <a:r>
              <a:rPr lang="en-US" sz="1800" dirty="0"/>
              <a:t>11/6/12  residents passed a 4 year 15 mill levy with collection beginning January 2013</a:t>
            </a:r>
            <a:r>
              <a:rPr lang="en-US" sz="1800" dirty="0" smtClean="0"/>
              <a:t>.  The forecast assumes the levy </a:t>
            </a:r>
            <a:r>
              <a:rPr lang="en-US" sz="1800" dirty="0"/>
              <a:t>will expire December 31, 2016. </a:t>
            </a:r>
            <a:endParaRPr lang="en-US" sz="1800" dirty="0" smtClean="0"/>
          </a:p>
          <a:p>
            <a:r>
              <a:rPr lang="en-US" sz="1800" dirty="0" smtClean="0"/>
              <a:t>State Funding – The district  is assuming the House’s proposal for state aid. Under the House’s proposal the </a:t>
            </a:r>
            <a:r>
              <a:rPr lang="en-US" sz="1800" dirty="0"/>
              <a:t>district would move from being on the guarantee in FY 15 to the formula in FY </a:t>
            </a:r>
            <a:r>
              <a:rPr lang="en-US" sz="1800" dirty="0" smtClean="0"/>
              <a:t>16-19. The biennial budget most likely will not be determined till the end of June.</a:t>
            </a:r>
          </a:p>
          <a:p>
            <a:r>
              <a:rPr lang="en-US" sz="1800" dirty="0" smtClean="0"/>
              <a:t>Enrollment – The forecast assumes a 2% annual decline in enrollment.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561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Assumptions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76"/>
            <a:ext cx="8229600" cy="4840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b="1" dirty="0" smtClean="0"/>
              <a:t>Expenditures</a:t>
            </a:r>
            <a:r>
              <a:rPr lang="en-US" sz="1800" b="1" dirty="0" smtClean="0"/>
              <a:t>:</a:t>
            </a:r>
            <a:endParaRPr lang="en-US" sz="1800" dirty="0" smtClean="0"/>
          </a:p>
          <a:p>
            <a:pPr>
              <a:spcAft>
                <a:spcPts val="4800"/>
              </a:spcAft>
            </a:pPr>
            <a:r>
              <a:rPr lang="en-US" sz="1800" dirty="0" smtClean="0"/>
              <a:t>Staffing assumptions:</a:t>
            </a:r>
          </a:p>
          <a:p>
            <a:endParaRPr lang="en-US" sz="1800" dirty="0" smtClean="0"/>
          </a:p>
          <a:p>
            <a:r>
              <a:rPr lang="en-US" sz="1800" dirty="0" smtClean="0"/>
              <a:t>Forecast </a:t>
            </a:r>
            <a:r>
              <a:rPr lang="en-US" sz="1800" dirty="0"/>
              <a:t>assumes movement from differentiated compensation based on projections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Forecast assumes all union agreements as currently defined - 1% increase in FY16, 0% in FY17-FY19</a:t>
            </a:r>
          </a:p>
          <a:p>
            <a:r>
              <a:rPr lang="en-US" sz="1800" dirty="0" smtClean="0"/>
              <a:t>Forecast assumes 250 separations in FY16 and 230 separations in FY17-19</a:t>
            </a:r>
          </a:p>
          <a:p>
            <a:r>
              <a:rPr lang="en-US" sz="1800" dirty="0" smtClean="0"/>
              <a:t>Healthcare rates are forecasted to increase an average of 9.5% in FY16 - FY19.</a:t>
            </a:r>
          </a:p>
          <a:p>
            <a:r>
              <a:rPr lang="en-US" sz="1800" dirty="0" smtClean="0"/>
              <a:t>Forecast </a:t>
            </a:r>
            <a:r>
              <a:rPr lang="en-US" sz="1800" dirty="0"/>
              <a:t>assumes $3.6 million of strategic investments per year.</a:t>
            </a:r>
          </a:p>
          <a:p>
            <a:r>
              <a:rPr lang="en-US" sz="1800" dirty="0"/>
              <a:t>Forecast assumes a loss of $2.5 million of Title IIA which shifts 27 teachers to the General </a:t>
            </a:r>
            <a:r>
              <a:rPr lang="en-US" sz="1800" dirty="0" smtClean="0"/>
              <a:t>Fund in FY 16-19</a:t>
            </a:r>
            <a:endParaRPr lang="en-US" sz="1800" dirty="0"/>
          </a:p>
          <a:p>
            <a:r>
              <a:rPr lang="en-US" sz="1800" dirty="0" smtClean="0"/>
              <a:t>Forecast </a:t>
            </a:r>
            <a:r>
              <a:rPr lang="en-US" sz="1800" dirty="0"/>
              <a:t>assumes additional dollars for </a:t>
            </a:r>
            <a:r>
              <a:rPr lang="en-US" sz="1800" dirty="0" smtClean="0"/>
              <a:t>new schools/school improvements. $</a:t>
            </a:r>
            <a:r>
              <a:rPr lang="en-US" sz="1800" dirty="0"/>
              <a:t>7.0 million FY15, </a:t>
            </a:r>
            <a:r>
              <a:rPr lang="en-US" sz="1800" dirty="0" smtClean="0"/>
              <a:t>$</a:t>
            </a:r>
            <a:r>
              <a:rPr lang="en-US" sz="1800" dirty="0"/>
              <a:t>8</a:t>
            </a:r>
            <a:r>
              <a:rPr lang="en-US" sz="1800" dirty="0" smtClean="0"/>
              <a:t>.5 </a:t>
            </a:r>
            <a:r>
              <a:rPr lang="en-US" sz="1800" dirty="0"/>
              <a:t>million </a:t>
            </a:r>
            <a:r>
              <a:rPr lang="en-US" sz="1800" dirty="0" smtClean="0"/>
              <a:t>FY16-19. </a:t>
            </a:r>
            <a:endParaRPr lang="en-US" sz="1800" dirty="0"/>
          </a:p>
          <a:p>
            <a:r>
              <a:rPr lang="en-US" sz="1800" dirty="0"/>
              <a:t>Forecast assumes $</a:t>
            </a:r>
            <a:r>
              <a:rPr lang="en-US" sz="1800" dirty="0" smtClean="0"/>
              <a:t>10 </a:t>
            </a:r>
            <a:r>
              <a:rPr lang="en-US" sz="1800" dirty="0"/>
              <a:t>million of continued aggressive fiscal management to gain efficiencies per year in </a:t>
            </a:r>
            <a:r>
              <a:rPr lang="en-US" sz="1800" dirty="0" smtClean="0"/>
              <a:t>FY16-19.</a:t>
            </a:r>
            <a:endParaRPr lang="en-US" sz="1800" dirty="0"/>
          </a:p>
          <a:p>
            <a:r>
              <a:rPr lang="en-US" sz="1800" dirty="0"/>
              <a:t>Forecast </a:t>
            </a:r>
            <a:r>
              <a:rPr lang="en-US" sz="1800" dirty="0" smtClean="0"/>
              <a:t>assumes no change in charter enrollment. 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693702"/>
              </p:ext>
            </p:extLst>
          </p:nvPr>
        </p:nvGraphicFramePr>
        <p:xfrm>
          <a:off x="1143000" y="1933575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95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r>
                        <a:rPr lang="en-US" baseline="0" dirty="0" smtClean="0"/>
                        <a:t>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5,116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5,147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5,147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5,147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5,147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3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Cleveland Municipal School District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2971800"/>
            <a:ext cx="8503920" cy="9144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General Fund Revenues</a:t>
            </a:r>
          </a:p>
        </p:txBody>
      </p:sp>
    </p:spTree>
    <p:extLst>
      <p:ext uri="{BB962C8B-B14F-4D97-AF65-F5344CB8AC3E}">
        <p14:creationId xmlns:p14="http://schemas.microsoft.com/office/powerpoint/2010/main" val="27532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br>
              <a:rPr lang="en-US" sz="3100" dirty="0" smtClean="0"/>
            </a:br>
            <a:r>
              <a:rPr lang="en-US" sz="2000" dirty="0" smtClean="0"/>
              <a:t>FY 2014-2015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1453983"/>
              </p:ext>
            </p:extLst>
          </p:nvPr>
        </p:nvGraphicFramePr>
        <p:xfrm>
          <a:off x="301625" y="1417638"/>
          <a:ext cx="8504238" cy="481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35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Local Taxes – Property Tax Revenue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3536146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22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Property Taxes – Current Collection Rate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9636854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-775900" y="336670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Current Collection Rate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Calendar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New Presentations Format METR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 Layouts">
  <a:themeElements>
    <a:clrScheme name="ERS">
      <a:dk1>
        <a:srgbClr val="333333"/>
      </a:dk1>
      <a:lt1>
        <a:srgbClr val="FFFFFF"/>
      </a:lt1>
      <a:dk2>
        <a:srgbClr val="FFFFFF"/>
      </a:dk2>
      <a:lt2>
        <a:srgbClr val="333333"/>
      </a:lt2>
      <a:accent1>
        <a:srgbClr val="106AA8"/>
      </a:accent1>
      <a:accent2>
        <a:srgbClr val="D3E056"/>
      </a:accent2>
      <a:accent3>
        <a:srgbClr val="26B2CE"/>
      </a:accent3>
      <a:accent4>
        <a:srgbClr val="BAD8F8"/>
      </a:accent4>
      <a:accent5>
        <a:srgbClr val="924391"/>
      </a:accent5>
      <a:accent6>
        <a:srgbClr val="AFEBE8"/>
      </a:accent6>
      <a:hlink>
        <a:srgbClr val="0000FF"/>
      </a:hlink>
      <a:folHlink>
        <a:srgbClr val="800080"/>
      </a:folHlink>
    </a:clrScheme>
    <a:fontScheme name="ER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40000"/>
            <a:lumOff val="60000"/>
          </a:schemeClr>
        </a:solidFill>
        <a:ln>
          <a:noFill/>
        </a:ln>
      </a:spPr>
      <a:bodyPr lIns="73152" rIns="73152" rtlCol="0" anchor="ctr"/>
      <a:lstStyle>
        <a:defPPr algn="ctr">
          <a:defRPr sz="2000" dirty="0">
            <a:solidFill>
              <a:srgbClr val="56565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45720" rIns="45720" rtlCol="0">
        <a:noAutofit/>
      </a:bodyPr>
      <a:lstStyle>
        <a:defPPr>
          <a:defRPr sz="2000" b="1" dirty="0" smtClean="0">
            <a:solidFill>
              <a:srgbClr val="565658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 Presentations Format METRICS</Template>
  <TotalTime>19129</TotalTime>
  <Words>1945</Words>
  <Application>Microsoft Office PowerPoint</Application>
  <PresentationFormat>On-screen Show (4:3)</PresentationFormat>
  <Paragraphs>411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New Presentations Format METRICS</vt:lpstr>
      <vt:lpstr>Slide Layouts</vt:lpstr>
      <vt:lpstr>Worksheet</vt:lpstr>
      <vt:lpstr>Microsoft Excel Worksheet</vt:lpstr>
      <vt:lpstr>Cleveland Municipal School District</vt:lpstr>
      <vt:lpstr>Five Year Forecast - Contents</vt:lpstr>
      <vt:lpstr>Cleveland Municipal School District</vt:lpstr>
      <vt:lpstr>Major Assumptions</vt:lpstr>
      <vt:lpstr>Major Assumptions continued</vt:lpstr>
      <vt:lpstr>Cleveland Municipal School District</vt:lpstr>
      <vt:lpstr>Cleveland Municipal School District FY 2014-2015</vt:lpstr>
      <vt:lpstr>Cleveland Municipal School District Local Taxes – Property Tax Revenue</vt:lpstr>
      <vt:lpstr>Cleveland Municipal School District Property Taxes – Current Collection Rate</vt:lpstr>
      <vt:lpstr>Cleveland Municipal School District Property Taxes – Total Collection Rate</vt:lpstr>
      <vt:lpstr>Cleveland Municipal School District State Foundation Revenue</vt:lpstr>
      <vt:lpstr>Cleveland Municipal School District Education Jobs</vt:lpstr>
      <vt:lpstr>Cleveland Municipal School District Property Tax Allocation – State Hold Harmless Reimbursements</vt:lpstr>
      <vt:lpstr>Cleveland Municipal School District Other Revenue</vt:lpstr>
      <vt:lpstr>General Fund Revenue</vt:lpstr>
      <vt:lpstr>Cleveland Municipal School District</vt:lpstr>
      <vt:lpstr>Cleveland Municipal School District Where the Money Goes</vt:lpstr>
      <vt:lpstr>Cleveland Municipal School District Salaries</vt:lpstr>
      <vt:lpstr>Cleveland Municipal School District Fringe Benefits</vt:lpstr>
      <vt:lpstr>Cleveland Municipal School District Purchased Services</vt:lpstr>
      <vt:lpstr>Cleveland Municipal School District Supplies, Textbooks, Equipment, and Other Expenditures</vt:lpstr>
      <vt:lpstr>General Fund Expenditures</vt:lpstr>
      <vt:lpstr>Cleveland Municipal School District</vt:lpstr>
      <vt:lpstr>Cleveland Municipal School District May 2015 Five-Year Forecast  (in millions of dollars)</vt:lpstr>
      <vt:lpstr>Cleveland Municipal School District</vt:lpstr>
      <vt:lpstr>Cleveland Municipal School District Five-Year Forecast Adjusted for Governor’s Proposal (in millions of dollars)</vt:lpstr>
      <vt:lpstr>Cleveland Municipal School District Five-Year Forecast Adjusted for State’s New Funding Formula May #2 (in millions of dollars)</vt:lpstr>
      <vt:lpstr>Cleveland Municipal School District May 2015- Five-Year Forecast Adjusted for State’s New Funding Formula June #2 Enrollment (in millions of dollars)</vt:lpstr>
      <vt:lpstr>Cleveland Municipal School District Five-Year Forecast Adjusted for Governor’s Proposal – No change in Enrollment (in millions of dollars)</vt:lpstr>
      <vt:lpstr>Cleveland Municipal School District</vt:lpstr>
    </vt:vector>
  </TitlesOfParts>
  <Company>CMSD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Metrics Name</dc:title>
  <dc:creator>Scanlan, John W</dc:creator>
  <cp:lastModifiedBy>Kubick, Dennis</cp:lastModifiedBy>
  <cp:revision>212</cp:revision>
  <cp:lastPrinted>2015-07-06T19:25:31Z</cp:lastPrinted>
  <dcterms:created xsi:type="dcterms:W3CDTF">2014-02-18T13:02:31Z</dcterms:created>
  <dcterms:modified xsi:type="dcterms:W3CDTF">2015-07-13T12:47:35Z</dcterms:modified>
</cp:coreProperties>
</file>