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10.xml" ContentType="application/vnd.openxmlformats-officedocument.drawingml.chart+xml"/>
  <Override PartName="/ppt/theme/themeOverride2.xml" ContentType="application/vnd.openxmlformats-officedocument.themeOverride+xml"/>
  <Override PartName="/ppt/drawings/drawing5.xml" ContentType="application/vnd.openxmlformats-officedocument.drawingml.chartshape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1.xml" ContentType="application/vnd.openxmlformats-officedocument.drawingml.chart+xml"/>
  <Override PartName="/ppt/notesSlides/notesSlide20.xml" ContentType="application/vnd.openxmlformats-officedocument.presentationml.notesSlide+xml"/>
  <Override PartName="/ppt/charts/chart12.xml" ContentType="application/vnd.openxmlformats-officedocument.drawingml.chart+xml"/>
  <Override PartName="/ppt/drawings/drawing6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13.xml" ContentType="application/vnd.openxmlformats-officedocument.drawingml.chart+xml"/>
  <Override PartName="/ppt/drawings/drawing7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14.xml" ContentType="application/vnd.openxmlformats-officedocument.drawingml.chart+xml"/>
  <Override PartName="/ppt/drawings/drawing8.xml" ContentType="application/vnd.openxmlformats-officedocument.drawingml.chartshapes+xml"/>
  <Override PartName="/ppt/notesSlides/notesSlide23.xml" ContentType="application/vnd.openxmlformats-officedocument.presentationml.notesSlide+xml"/>
  <Override PartName="/ppt/charts/chart15.xml" ContentType="application/vnd.openxmlformats-officedocument.drawingml.chart+xml"/>
  <Override PartName="/ppt/drawings/drawing9.xml" ContentType="application/vnd.openxmlformats-officedocument.drawingml.chartshapes+xml"/>
  <Override PartName="/ppt/notesSlides/notesSlide24.xml" ContentType="application/vnd.openxmlformats-officedocument.presentationml.notesSlide+xml"/>
  <Override PartName="/ppt/charts/chart16.xml" ContentType="application/vnd.openxmlformats-officedocument.drawingml.chart+xml"/>
  <Override PartName="/ppt/theme/themeOverride3.xml" ContentType="application/vnd.openxmlformats-officedocument.themeOverride+xml"/>
  <Override PartName="/ppt/drawings/drawing10.xml" ContentType="application/vnd.openxmlformats-officedocument.drawingml.chartshape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5" r:id="rId3"/>
    <p:sldId id="286" r:id="rId4"/>
    <p:sldId id="315" r:id="rId5"/>
    <p:sldId id="316" r:id="rId6"/>
    <p:sldId id="324" r:id="rId7"/>
    <p:sldId id="287" r:id="rId8"/>
    <p:sldId id="258" r:id="rId9"/>
    <p:sldId id="259" r:id="rId10"/>
    <p:sldId id="260" r:id="rId11"/>
    <p:sldId id="307" r:id="rId12"/>
    <p:sldId id="263" r:id="rId13"/>
    <p:sldId id="292" r:id="rId14"/>
    <p:sldId id="264" r:id="rId15"/>
    <p:sldId id="265" r:id="rId16"/>
    <p:sldId id="266" r:id="rId17"/>
    <p:sldId id="312" r:id="rId18"/>
    <p:sldId id="288" r:id="rId19"/>
    <p:sldId id="267" r:id="rId20"/>
    <p:sldId id="268" r:id="rId21"/>
    <p:sldId id="269" r:id="rId22"/>
    <p:sldId id="271" r:id="rId23"/>
    <p:sldId id="270" r:id="rId24"/>
    <p:sldId id="317" r:id="rId25"/>
    <p:sldId id="289" r:id="rId26"/>
    <p:sldId id="322" r:id="rId27"/>
    <p:sldId id="325" r:id="rId28"/>
    <p:sldId id="320" r:id="rId29"/>
    <p:sldId id="279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86036" autoAdjust="0"/>
  </p:normalViewPr>
  <p:slideViewPr>
    <p:cSldViewPr>
      <p:cViewPr>
        <p:scale>
          <a:sx n="77" d="100"/>
          <a:sy n="77" d="100"/>
        </p:scale>
        <p:origin x="-1980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26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aseline="0"/>
            </a:pPr>
            <a:r>
              <a:rPr lang="en-US" sz="2000" baseline="0" dirty="0"/>
              <a:t>Where the Money </a:t>
            </a:r>
            <a:r>
              <a:rPr lang="en-US" sz="2000" baseline="0" dirty="0" smtClean="0"/>
              <a:t>Comes </a:t>
            </a:r>
            <a:r>
              <a:rPr lang="en-US" sz="2000" baseline="0" dirty="0"/>
              <a:t>From</a:t>
            </a:r>
          </a:p>
        </c:rich>
      </c:tx>
      <c:layout/>
      <c:overlay val="0"/>
    </c:title>
    <c:autoTitleDeleted val="0"/>
    <c:view3D>
      <c:rotX val="30"/>
      <c:rotY val="1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explosion val="5"/>
          <c:dLbls>
            <c:dLbl>
              <c:idx val="0"/>
              <c:layout>
                <c:manualLayout>
                  <c:x val="6.1228295821448432E-2"/>
                  <c:y val="-1.3888888888888899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8.3628891853685175E-2"/>
                  <c:y val="3.3333333333333326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"/>
                  <c:y val="-0.1638888888888888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0" dirty="0"/>
                      <a:t>State of Ohio Reimbursements, </a:t>
                    </a:r>
                    <a:r>
                      <a:rPr lang="en-US" sz="1600" dirty="0" smtClean="0"/>
                      <a:t>4.6%</a:t>
                    </a:r>
                    <a:endParaRPr lang="en-US" sz="1600" dirty="0"/>
                  </a:p>
                </c:rich>
              </c:tx>
              <c:numFmt formatCode="0.0%" sourceLinked="0"/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3529136884456902E-2"/>
                  <c:y val="-8.0555555555555561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1.9413849894605491E-2"/>
                  <c:y val="-2.2222222222222223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Local Taxes</c:v>
                </c:pt>
                <c:pt idx="1">
                  <c:v>State</c:v>
                </c:pt>
                <c:pt idx="2">
                  <c:v>State of Ohio Reimbursements</c:v>
                </c:pt>
                <c:pt idx="3">
                  <c:v>Advance In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_("$"* #,##0_);_("$"* \(#,##0\);_("$"* "-"??_);_(@_)</c:formatCode>
                <c:ptCount val="5"/>
                <c:pt idx="0">
                  <c:v>189382543</c:v>
                </c:pt>
                <c:pt idx="1">
                  <c:v>428373060</c:v>
                </c:pt>
                <c:pt idx="2">
                  <c:v>32078830</c:v>
                </c:pt>
                <c:pt idx="3">
                  <c:v>9690000</c:v>
                </c:pt>
                <c:pt idx="4">
                  <c:v>33061609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Where the Money Come From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Local Taxes</c:v>
                </c:pt>
                <c:pt idx="1">
                  <c:v>State</c:v>
                </c:pt>
                <c:pt idx="2">
                  <c:v>State of Ohio Reimbursements</c:v>
                </c:pt>
                <c:pt idx="3">
                  <c:v>Advance In</c:v>
                </c:pt>
                <c:pt idx="4">
                  <c:v>Other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0.27344262158838023</c:v>
                </c:pt>
                <c:pt idx="1">
                  <c:v>0.61851240715590394</c:v>
                </c:pt>
                <c:pt idx="2">
                  <c:v>4.631746534678214E-2</c:v>
                </c:pt>
                <c:pt idx="3">
                  <c:v>1.3991041419226292E-2</c:v>
                </c:pt>
                <c:pt idx="4">
                  <c:v>4.7736464489707406E-2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53702189426025"/>
          <c:y val="4.2291776027996497E-2"/>
          <c:w val="0.88203587434876585"/>
          <c:h val="0.6731653543307086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Revenue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2014*</c:v>
                </c:pt>
                <c:pt idx="4">
                  <c:v>2015*</c:v>
                </c:pt>
                <c:pt idx="5">
                  <c:v>2016*</c:v>
                </c:pt>
                <c:pt idx="6">
                  <c:v>2017*</c:v>
                </c:pt>
                <c:pt idx="7">
                  <c:v>2018*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668.2</c:v>
                </c:pt>
                <c:pt idx="1">
                  <c:v>654.29999999999995</c:v>
                </c:pt>
                <c:pt idx="2">
                  <c:v>656.3</c:v>
                </c:pt>
                <c:pt idx="3">
                  <c:v>703.2</c:v>
                </c:pt>
                <c:pt idx="4">
                  <c:v>681.7</c:v>
                </c:pt>
                <c:pt idx="5">
                  <c:v>675.9</c:v>
                </c:pt>
                <c:pt idx="6">
                  <c:v>651.20000000000005</c:v>
                </c:pt>
                <c:pt idx="7">
                  <c:v>611.6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Revenue without Charter 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2014*</c:v>
                </c:pt>
                <c:pt idx="4">
                  <c:v>2015*</c:v>
                </c:pt>
                <c:pt idx="5">
                  <c:v>2016*</c:v>
                </c:pt>
                <c:pt idx="6">
                  <c:v>2017*</c:v>
                </c:pt>
                <c:pt idx="7">
                  <c:v>2018*</c:v>
                </c:pt>
              </c:strCache>
            </c:strRef>
          </c:cat>
          <c:val>
            <c:numRef>
              <c:f>Sheet1!$C$2:$C$9</c:f>
              <c:numCache>
                <c:formatCode>0.0</c:formatCode>
                <c:ptCount val="8"/>
                <c:pt idx="0">
                  <c:v>562.20000000000005</c:v>
                </c:pt>
                <c:pt idx="1">
                  <c:v>537.29999999999995</c:v>
                </c:pt>
                <c:pt idx="2">
                  <c:v>529.19999999999993</c:v>
                </c:pt>
                <c:pt idx="3">
                  <c:v>563.5</c:v>
                </c:pt>
                <c:pt idx="4">
                  <c:v>533.70000000000005</c:v>
                </c:pt>
                <c:pt idx="5">
                  <c:v>521.9</c:v>
                </c:pt>
                <c:pt idx="6">
                  <c:v>492.1</c:v>
                </c:pt>
                <c:pt idx="7">
                  <c:v>448.40000000000003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7772672"/>
        <c:axId val="247774208"/>
      </c:lineChart>
      <c:catAx>
        <c:axId val="24777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7774208"/>
        <c:crosses val="autoZero"/>
        <c:auto val="1"/>
        <c:lblAlgn val="ctr"/>
        <c:lblOffset val="100"/>
        <c:noMultiLvlLbl val="0"/>
      </c:catAx>
      <c:valAx>
        <c:axId val="247774208"/>
        <c:scaling>
          <c:orientation val="minMax"/>
          <c:max val="750"/>
          <c:min val="40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477726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5224409288639383E-2"/>
          <c:y val="0.81810542432195976"/>
          <c:w val="0.73805624913131551"/>
          <c:h val="6.430876728313314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FY </a:t>
            </a:r>
            <a:r>
              <a:rPr lang="en-US" dirty="0" smtClean="0"/>
              <a:t>2013-2014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420373935912892E-2"/>
          <c:y val="0.16651027996500434"/>
          <c:w val="0.84214599826580583"/>
          <c:h val="0.7323683289588801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6"/>
          <c:dPt>
            <c:idx val="0"/>
            <c:bubble3D val="0"/>
            <c:explosion val="0"/>
          </c:dPt>
          <c:dPt>
            <c:idx val="1"/>
            <c:bubble3D val="0"/>
            <c:explosion val="22"/>
          </c:dPt>
          <c:dPt>
            <c:idx val="2"/>
            <c:bubble3D val="0"/>
            <c:explosion val="22"/>
          </c:dPt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All Other, $120,957,472, </a:t>
                    </a:r>
                    <a:r>
                      <a:rPr lang="en-US" dirty="0" smtClean="0"/>
                      <a:t>17.4%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%" sourceLinked="0"/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Salaries &amp; Benefits</c:v>
                </c:pt>
                <c:pt idx="1">
                  <c:v>Benefits</c:v>
                </c:pt>
                <c:pt idx="2">
                  <c:v>Charter School Pass-Through</c:v>
                </c:pt>
                <c:pt idx="3">
                  <c:v>All Other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307476059</c:v>
                </c:pt>
                <c:pt idx="1">
                  <c:v>124535995</c:v>
                </c:pt>
                <c:pt idx="2">
                  <c:v>139677001</c:v>
                </c:pt>
                <c:pt idx="3">
                  <c:v>120957472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 2013-2014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Salaries &amp; Benefits</c:v>
                </c:pt>
                <c:pt idx="1">
                  <c:v>Benefits</c:v>
                </c:pt>
                <c:pt idx="2">
                  <c:v>Charter School Pass-Through</c:v>
                </c:pt>
                <c:pt idx="3">
                  <c:v>All Other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0.44391482092856865</c:v>
                </c:pt>
                <c:pt idx="1">
                  <c:v>0.17979732828430106</c:v>
                </c:pt>
                <c:pt idx="2">
                  <c:v>0.20165697156523821</c:v>
                </c:pt>
                <c:pt idx="3">
                  <c:v>0.17363087922189208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38317154341169"/>
          <c:y val="3.5986001749781275E-2"/>
          <c:w val="0.87218972469961464"/>
          <c:h val="0.7344486001749834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Salaries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312.65499999999997</c:v>
                </c:pt>
                <c:pt idx="1">
                  <c:v>309.3</c:v>
                </c:pt>
                <c:pt idx="2">
                  <c:v>283</c:v>
                </c:pt>
                <c:pt idx="3">
                  <c:v>307.5</c:v>
                </c:pt>
                <c:pt idx="4">
                  <c:v>306.8</c:v>
                </c:pt>
                <c:pt idx="5">
                  <c:v>302.7</c:v>
                </c:pt>
                <c:pt idx="6">
                  <c:v>303.7</c:v>
                </c:pt>
                <c:pt idx="7">
                  <c:v>309.7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6"/>
        <c:shape val="box"/>
        <c:axId val="247476224"/>
        <c:axId val="247477760"/>
        <c:axId val="0"/>
      </c:bar3DChart>
      <c:catAx>
        <c:axId val="24747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7477760"/>
        <c:crosses val="autoZero"/>
        <c:auto val="1"/>
        <c:lblAlgn val="ctr"/>
        <c:lblOffset val="100"/>
        <c:noMultiLvlLbl val="0"/>
      </c:catAx>
      <c:valAx>
        <c:axId val="247477760"/>
        <c:scaling>
          <c:orientation val="minMax"/>
          <c:min val="250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7476224"/>
        <c:crosses val="autoZero"/>
        <c:crossBetween val="between"/>
      </c:valAx>
    </c:plotArea>
    <c:legend>
      <c:legendPos val="b"/>
      <c:layout/>
      <c:overlay val="0"/>
      <c:spPr>
        <a:ln>
          <a:solidFill>
            <a:prstClr val="black"/>
          </a:solidFill>
        </a:ln>
      </c:spPr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082631977137956E-2"/>
          <c:y val="3.5986001749781275E-2"/>
          <c:w val="0.90249026426588763"/>
          <c:h val="0.7344486001749834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STRS/SERS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47.887056860000001</c:v>
                </c:pt>
                <c:pt idx="1">
                  <c:v>44.7</c:v>
                </c:pt>
                <c:pt idx="2">
                  <c:v>41.2</c:v>
                </c:pt>
                <c:pt idx="3">
                  <c:v>45.4</c:v>
                </c:pt>
                <c:pt idx="4">
                  <c:v>45.4</c:v>
                </c:pt>
                <c:pt idx="5">
                  <c:v>44.8</c:v>
                </c:pt>
                <c:pt idx="6">
                  <c:v>45</c:v>
                </c:pt>
                <c:pt idx="7">
                  <c:v>45.8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Employee Insurance Benefits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Sheet1!$C$2:$C$9</c:f>
              <c:numCache>
                <c:formatCode>0.0</c:formatCode>
                <c:ptCount val="8"/>
                <c:pt idx="0">
                  <c:v>55</c:v>
                </c:pt>
                <c:pt idx="1">
                  <c:v>57.7</c:v>
                </c:pt>
                <c:pt idx="2">
                  <c:v>56.3</c:v>
                </c:pt>
                <c:pt idx="3">
                  <c:v>59.2</c:v>
                </c:pt>
                <c:pt idx="4">
                  <c:v>65.3</c:v>
                </c:pt>
                <c:pt idx="5">
                  <c:v>71.3</c:v>
                </c:pt>
                <c:pt idx="6">
                  <c:v>78.5</c:v>
                </c:pt>
                <c:pt idx="7">
                  <c:v>86.9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Medicare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9867461376316138E-3"/>
                  <c:y val="8.33333333333333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4801192064474211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Sheet1!$D$2:$D$9</c:f>
              <c:numCache>
                <c:formatCode>0.0</c:formatCode>
                <c:ptCount val="8"/>
                <c:pt idx="0">
                  <c:v>3.9</c:v>
                </c:pt>
                <c:pt idx="1">
                  <c:v>4</c:v>
                </c:pt>
                <c:pt idx="2">
                  <c:v>3.8</c:v>
                </c:pt>
                <c:pt idx="3">
                  <c:v>4.0999999999999996</c:v>
                </c:pt>
                <c:pt idx="4">
                  <c:v>4.0999999999999996</c:v>
                </c:pt>
                <c:pt idx="5">
                  <c:v>4.0999999999999996</c:v>
                </c:pt>
                <c:pt idx="6">
                  <c:v>4.0999999999999996</c:v>
                </c:pt>
                <c:pt idx="7">
                  <c:v>4.2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Workers Compensation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6427103756973874E-2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Sheet1!$E$2:$E$9</c:f>
              <c:numCache>
                <c:formatCode>0.0</c:formatCode>
                <c:ptCount val="8"/>
                <c:pt idx="0">
                  <c:v>5.1702295899999999</c:v>
                </c:pt>
                <c:pt idx="1">
                  <c:v>4.5</c:v>
                </c:pt>
                <c:pt idx="2">
                  <c:v>3.5</c:v>
                </c:pt>
                <c:pt idx="3">
                  <c:v>4.4000000000000004</c:v>
                </c:pt>
                <c:pt idx="4">
                  <c:v>4.4000000000000004</c:v>
                </c:pt>
                <c:pt idx="5">
                  <c:v>4.4000000000000004</c:v>
                </c:pt>
                <c:pt idx="6">
                  <c:v>4.4000000000000004</c:v>
                </c:pt>
                <c:pt idx="7">
                  <c:v>4.5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Sheet1!$F$2:$F$9</c:f>
              <c:numCache>
                <c:formatCode>0.0</c:formatCode>
                <c:ptCount val="8"/>
                <c:pt idx="0">
                  <c:v>7.8427135499999956</c:v>
                </c:pt>
                <c:pt idx="1">
                  <c:v>8.2999999999999972</c:v>
                </c:pt>
                <c:pt idx="2">
                  <c:v>7.9999999999999964</c:v>
                </c:pt>
                <c:pt idx="3">
                  <c:v>11.399999999999991</c:v>
                </c:pt>
                <c:pt idx="4">
                  <c:v>6.2999999999999972</c:v>
                </c:pt>
                <c:pt idx="5">
                  <c:v>4.5</c:v>
                </c:pt>
                <c:pt idx="6">
                  <c:v>3.8000000000000114</c:v>
                </c:pt>
                <c:pt idx="7">
                  <c:v>3.7999999999999865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shape val="box"/>
        <c:axId val="249687424"/>
        <c:axId val="249697408"/>
        <c:axId val="0"/>
      </c:bar3DChart>
      <c:catAx>
        <c:axId val="24968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9697408"/>
        <c:crosses val="autoZero"/>
        <c:auto val="1"/>
        <c:lblAlgn val="ctr"/>
        <c:lblOffset val="100"/>
        <c:noMultiLvlLbl val="0"/>
      </c:catAx>
      <c:valAx>
        <c:axId val="249697408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9687424"/>
        <c:crosses val="autoZero"/>
        <c:crossBetween val="between"/>
      </c:valAx>
    </c:plotArea>
    <c:legend>
      <c:legendPos val="b"/>
      <c:layout/>
      <c:overlay val="0"/>
      <c:spPr>
        <a:ln>
          <a:solidFill>
            <a:prstClr val="black"/>
          </a:solidFill>
        </a:ln>
      </c:spPr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801130918490508E-2"/>
          <c:y val="3.5986001749781275E-2"/>
          <c:w val="0.89877176532453584"/>
          <c:h val="0.7011152668416444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Utilities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14.2</c:v>
                </c:pt>
                <c:pt idx="1">
                  <c:v>12</c:v>
                </c:pt>
                <c:pt idx="2">
                  <c:v>11.7</c:v>
                </c:pt>
                <c:pt idx="3">
                  <c:v>12.1</c:v>
                </c:pt>
                <c:pt idx="4">
                  <c:v>12.5</c:v>
                </c:pt>
                <c:pt idx="5">
                  <c:v>12.7</c:v>
                </c:pt>
                <c:pt idx="6">
                  <c:v>12.9</c:v>
                </c:pt>
                <c:pt idx="7">
                  <c:v>13.1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Student Transportation (Contract)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Sheet1!$C$2:$C$9</c:f>
              <c:numCache>
                <c:formatCode>0.0</c:formatCode>
                <c:ptCount val="8"/>
                <c:pt idx="0">
                  <c:v>7.8</c:v>
                </c:pt>
                <c:pt idx="1">
                  <c:v>10.3</c:v>
                </c:pt>
                <c:pt idx="2">
                  <c:v>10.1</c:v>
                </c:pt>
                <c:pt idx="3">
                  <c:v>10.199999999999999</c:v>
                </c:pt>
                <c:pt idx="4">
                  <c:v>11.2</c:v>
                </c:pt>
                <c:pt idx="5">
                  <c:v>11.4</c:v>
                </c:pt>
                <c:pt idx="6">
                  <c:v>11.6</c:v>
                </c:pt>
                <c:pt idx="7">
                  <c:v>11.8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Purchased Services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Sheet1!$D$2:$D$9</c:f>
              <c:numCache>
                <c:formatCode>0.0</c:formatCode>
                <c:ptCount val="8"/>
                <c:pt idx="0">
                  <c:v>56.400000000000006</c:v>
                </c:pt>
                <c:pt idx="1">
                  <c:v>57.699999999999989</c:v>
                </c:pt>
                <c:pt idx="2">
                  <c:v>59.300000000000011</c:v>
                </c:pt>
                <c:pt idx="3">
                  <c:v>75.700000000000017</c:v>
                </c:pt>
                <c:pt idx="4">
                  <c:v>79</c:v>
                </c:pt>
                <c:pt idx="5">
                  <c:v>83.700000000000017</c:v>
                </c:pt>
                <c:pt idx="6">
                  <c:v>85.000000000000028</c:v>
                </c:pt>
                <c:pt idx="7">
                  <c:v>85.699999999999989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Charter School Pass-Through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Sheet1!$E$2:$E$9</c:f>
              <c:numCache>
                <c:formatCode>0.0</c:formatCode>
                <c:ptCount val="8"/>
                <c:pt idx="0">
                  <c:v>106</c:v>
                </c:pt>
                <c:pt idx="1">
                  <c:v>117</c:v>
                </c:pt>
                <c:pt idx="2">
                  <c:v>127.1</c:v>
                </c:pt>
                <c:pt idx="3">
                  <c:v>139.69999999999999</c:v>
                </c:pt>
                <c:pt idx="4">
                  <c:v>148</c:v>
                </c:pt>
                <c:pt idx="5">
                  <c:v>154</c:v>
                </c:pt>
                <c:pt idx="6">
                  <c:v>159.1</c:v>
                </c:pt>
                <c:pt idx="7">
                  <c:v>163.19999999999999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shape val="box"/>
        <c:axId val="250559488"/>
        <c:axId val="250581760"/>
        <c:axId val="0"/>
      </c:bar3DChart>
      <c:catAx>
        <c:axId val="25055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0581760"/>
        <c:crosses val="autoZero"/>
        <c:auto val="1"/>
        <c:lblAlgn val="ctr"/>
        <c:lblOffset val="100"/>
        <c:noMultiLvlLbl val="0"/>
      </c:catAx>
      <c:valAx>
        <c:axId val="250581760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0559488"/>
        <c:crosses val="autoZero"/>
        <c:crossBetween val="between"/>
      </c:valAx>
    </c:plotArea>
    <c:legend>
      <c:legendPos val="b"/>
      <c:layout/>
      <c:overlay val="0"/>
      <c:spPr>
        <a:ln>
          <a:solidFill>
            <a:prstClr val="black"/>
          </a:solidFill>
        </a:ln>
      </c:spPr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546451310511316E-2"/>
          <c:y val="3.5986001749781275E-2"/>
          <c:w val="0.88702644493251459"/>
          <c:h val="0.7011152668416444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Supplies and Textbooks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9.0109999999999992</c:v>
                </c:pt>
                <c:pt idx="1">
                  <c:v>10</c:v>
                </c:pt>
                <c:pt idx="2">
                  <c:v>10.7</c:v>
                </c:pt>
                <c:pt idx="3">
                  <c:v>12.3</c:v>
                </c:pt>
                <c:pt idx="4">
                  <c:v>12.3</c:v>
                </c:pt>
                <c:pt idx="5">
                  <c:v>12.3</c:v>
                </c:pt>
                <c:pt idx="6">
                  <c:v>12.3</c:v>
                </c:pt>
                <c:pt idx="7">
                  <c:v>12.3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Equipment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Sheet1!$C$2:$C$9</c:f>
              <c:numCache>
                <c:formatCode>0.0</c:formatCode>
                <c:ptCount val="8"/>
                <c:pt idx="0">
                  <c:v>0.78605647000000012</c:v>
                </c:pt>
                <c:pt idx="1">
                  <c:v>1</c:v>
                </c:pt>
                <c:pt idx="2">
                  <c:v>1</c:v>
                </c:pt>
                <c:pt idx="3">
                  <c:v>1.5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Expense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Sheet1!$D$2:$D$9</c:f>
              <c:numCache>
                <c:formatCode>0.0</c:formatCode>
                <c:ptCount val="8"/>
                <c:pt idx="0">
                  <c:v>8.2729999999999997</c:v>
                </c:pt>
                <c:pt idx="1">
                  <c:v>1.7</c:v>
                </c:pt>
                <c:pt idx="2">
                  <c:v>8.4</c:v>
                </c:pt>
                <c:pt idx="3">
                  <c:v>8.1999999999999993</c:v>
                </c:pt>
                <c:pt idx="4">
                  <c:v>8</c:v>
                </c:pt>
                <c:pt idx="5">
                  <c:v>8</c:v>
                </c:pt>
                <c:pt idx="6">
                  <c:v>7.4</c:v>
                </c:pt>
                <c:pt idx="7">
                  <c:v>6.8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Transfers/Advances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Sheet1!$E$2:$E$9</c:f>
              <c:numCache>
                <c:formatCode>0.0</c:formatCode>
                <c:ptCount val="8"/>
                <c:pt idx="0">
                  <c:v>11.5</c:v>
                </c:pt>
                <c:pt idx="1">
                  <c:v>4.2</c:v>
                </c:pt>
                <c:pt idx="2">
                  <c:v>10.6</c:v>
                </c:pt>
                <c:pt idx="3">
                  <c:v>0.9</c:v>
                </c:pt>
                <c:pt idx="4">
                  <c:v>1.4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shape val="box"/>
        <c:axId val="250136832"/>
        <c:axId val="250142720"/>
        <c:axId val="0"/>
      </c:bar3DChart>
      <c:catAx>
        <c:axId val="250136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0142720"/>
        <c:crosses val="autoZero"/>
        <c:auto val="1"/>
        <c:lblAlgn val="ctr"/>
        <c:lblOffset val="100"/>
        <c:noMultiLvlLbl val="0"/>
      </c:catAx>
      <c:valAx>
        <c:axId val="25014272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0136832"/>
        <c:crosses val="autoZero"/>
        <c:crossBetween val="between"/>
      </c:valAx>
    </c:plotArea>
    <c:legend>
      <c:legendPos val="b"/>
      <c:layout/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Expenditures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2014*</c:v>
                </c:pt>
                <c:pt idx="4">
                  <c:v>2015*</c:v>
                </c:pt>
                <c:pt idx="5">
                  <c:v>2016*</c:v>
                </c:pt>
                <c:pt idx="6">
                  <c:v>2017*</c:v>
                </c:pt>
                <c:pt idx="7">
                  <c:v>2018*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646.4</c:v>
                </c:pt>
                <c:pt idx="1">
                  <c:v>642.5</c:v>
                </c:pt>
                <c:pt idx="2">
                  <c:v>634.79999999999995</c:v>
                </c:pt>
                <c:pt idx="3">
                  <c:v>692.6</c:v>
                </c:pt>
                <c:pt idx="4">
                  <c:v>705.5</c:v>
                </c:pt>
                <c:pt idx="5">
                  <c:v>715.2</c:v>
                </c:pt>
                <c:pt idx="6">
                  <c:v>729</c:v>
                </c:pt>
                <c:pt idx="7">
                  <c:v>749.1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Expenditures Excluding Charter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2014*</c:v>
                </c:pt>
                <c:pt idx="4">
                  <c:v>2015*</c:v>
                </c:pt>
                <c:pt idx="5">
                  <c:v>2016*</c:v>
                </c:pt>
                <c:pt idx="6">
                  <c:v>2017*</c:v>
                </c:pt>
                <c:pt idx="7">
                  <c:v>2018*</c:v>
                </c:pt>
              </c:strCache>
            </c:strRef>
          </c:cat>
          <c:val>
            <c:numRef>
              <c:f>Sheet1!$C$2:$C$9</c:f>
              <c:numCache>
                <c:formatCode>0.0</c:formatCode>
                <c:ptCount val="8"/>
                <c:pt idx="0">
                  <c:v>540.4</c:v>
                </c:pt>
                <c:pt idx="1">
                  <c:v>525.5</c:v>
                </c:pt>
                <c:pt idx="2">
                  <c:v>507.69999999999993</c:v>
                </c:pt>
                <c:pt idx="3">
                  <c:v>552.90000000000009</c:v>
                </c:pt>
                <c:pt idx="4">
                  <c:v>557.5</c:v>
                </c:pt>
                <c:pt idx="5">
                  <c:v>561.20000000000005</c:v>
                </c:pt>
                <c:pt idx="6">
                  <c:v>569.9</c:v>
                </c:pt>
                <c:pt idx="7">
                  <c:v>585.90000000000009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0200448"/>
        <c:axId val="250201984"/>
      </c:lineChart>
      <c:catAx>
        <c:axId val="25020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0201984"/>
        <c:crosses val="autoZero"/>
        <c:auto val="1"/>
        <c:lblAlgn val="ctr"/>
        <c:lblOffset val="100"/>
        <c:noMultiLvlLbl val="0"/>
      </c:catAx>
      <c:valAx>
        <c:axId val="250201984"/>
        <c:scaling>
          <c:orientation val="minMax"/>
          <c:max val="750"/>
          <c:min val="45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502004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740586046627607"/>
          <c:y val="4.2291557305336833E-2"/>
          <c:w val="0.87766040884556662"/>
          <c:h val="0.7433339895013115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Real Estate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148.05699999999999</c:v>
                </c:pt>
                <c:pt idx="1">
                  <c:v>144.1</c:v>
                </c:pt>
                <c:pt idx="2">
                  <c:v>174.6</c:v>
                </c:pt>
                <c:pt idx="3">
                  <c:v>199.9</c:v>
                </c:pt>
                <c:pt idx="4">
                  <c:v>199.9</c:v>
                </c:pt>
                <c:pt idx="5">
                  <c:v>199.9</c:v>
                </c:pt>
                <c:pt idx="6">
                  <c:v>179.8</c:v>
                </c:pt>
                <c:pt idx="7">
                  <c:v>144.1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Personal Tangible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dLbls>
            <c:spPr>
              <a:ln>
                <a:solidFill>
                  <a:srgbClr val="00B0F0"/>
                </a:solidFill>
              </a:ln>
            </c:spPr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Sheet1!$C$2:$C$9</c:f>
              <c:numCache>
                <c:formatCode>0.0</c:formatCode>
                <c:ptCount val="8"/>
                <c:pt idx="0">
                  <c:v>0.99399999999999999</c:v>
                </c:pt>
                <c:pt idx="1">
                  <c:v>0.3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gapDepth val="76"/>
        <c:shape val="box"/>
        <c:axId val="240876544"/>
        <c:axId val="240878336"/>
        <c:axId val="0"/>
      </c:bar3DChart>
      <c:catAx>
        <c:axId val="24087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0878336"/>
        <c:crosses val="autoZero"/>
        <c:auto val="1"/>
        <c:lblAlgn val="ctr"/>
        <c:lblOffset val="100"/>
        <c:noMultiLvlLbl val="0"/>
      </c:catAx>
      <c:valAx>
        <c:axId val="240878336"/>
        <c:scaling>
          <c:orientation val="minMax"/>
          <c:max val="200"/>
          <c:min val="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240876544"/>
        <c:crosses val="autoZero"/>
        <c:crossBetween val="between"/>
        <c:majorUnit val="25"/>
        <c:minorUnit val="5"/>
      </c:valAx>
    </c:plotArea>
    <c:legend>
      <c:legendPos val="b"/>
      <c:layout>
        <c:manualLayout>
          <c:xMode val="edge"/>
          <c:yMode val="edge"/>
          <c:x val="0.28540769907897923"/>
          <c:y val="0.93056080489938753"/>
          <c:w val="0.42918460184205276"/>
          <c:h val="6.6661417322834704E-2"/>
        </c:manualLayout>
      </c:layout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Collection Rate</c:v>
                </c:pt>
              </c:strCache>
            </c:strRef>
          </c:tx>
          <c:spPr>
            <a:effectLst/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2854207513947777E-2"/>
                  <c:y val="-0.11388888888888887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Sheet1!$A$2:$A$26</c:f>
              <c:numCache>
                <c:formatCode>General</c:formatCode>
                <c:ptCount val="2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</c:numCache>
            </c:numRef>
          </c:cat>
          <c:val>
            <c:numRef>
              <c:f>Sheet1!$B$2:$B$26</c:f>
              <c:numCache>
                <c:formatCode>0.0</c:formatCode>
                <c:ptCount val="25"/>
                <c:pt idx="0">
                  <c:v>95.6</c:v>
                </c:pt>
                <c:pt idx="1">
                  <c:v>95.9</c:v>
                </c:pt>
                <c:pt idx="2">
                  <c:v>96</c:v>
                </c:pt>
                <c:pt idx="3">
                  <c:v>95.9</c:v>
                </c:pt>
                <c:pt idx="4">
                  <c:v>92.8</c:v>
                </c:pt>
                <c:pt idx="5">
                  <c:v>96.4</c:v>
                </c:pt>
                <c:pt idx="6">
                  <c:v>92.4</c:v>
                </c:pt>
                <c:pt idx="7">
                  <c:v>92.8</c:v>
                </c:pt>
                <c:pt idx="8">
                  <c:v>92.6</c:v>
                </c:pt>
                <c:pt idx="9">
                  <c:v>92.1</c:v>
                </c:pt>
                <c:pt idx="10">
                  <c:v>92.1</c:v>
                </c:pt>
                <c:pt idx="11">
                  <c:v>91.6</c:v>
                </c:pt>
                <c:pt idx="12">
                  <c:v>89.8</c:v>
                </c:pt>
                <c:pt idx="13">
                  <c:v>87.2</c:v>
                </c:pt>
                <c:pt idx="14">
                  <c:v>86.2</c:v>
                </c:pt>
                <c:pt idx="15">
                  <c:v>88.4</c:v>
                </c:pt>
                <c:pt idx="16">
                  <c:v>89.1</c:v>
                </c:pt>
                <c:pt idx="17">
                  <c:v>88</c:v>
                </c:pt>
                <c:pt idx="18">
                  <c:v>88.1</c:v>
                </c:pt>
                <c:pt idx="19">
                  <c:v>86.8</c:v>
                </c:pt>
                <c:pt idx="20">
                  <c:v>84.28</c:v>
                </c:pt>
                <c:pt idx="21">
                  <c:v>84.04</c:v>
                </c:pt>
                <c:pt idx="22">
                  <c:v>80.900000000000006</c:v>
                </c:pt>
                <c:pt idx="23">
                  <c:v>78.87</c:v>
                </c:pt>
                <c:pt idx="24">
                  <c:v>76.099999999999994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gapDepth val="256"/>
        <c:shape val="box"/>
        <c:axId val="246857088"/>
        <c:axId val="246867072"/>
        <c:axId val="0"/>
      </c:bar3DChart>
      <c:catAx>
        <c:axId val="24685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246867072"/>
        <c:crosses val="autoZero"/>
        <c:auto val="1"/>
        <c:lblAlgn val="ctr"/>
        <c:lblOffset val="100"/>
        <c:noMultiLvlLbl val="0"/>
      </c:catAx>
      <c:valAx>
        <c:axId val="246867072"/>
        <c:scaling>
          <c:orientation val="minMax"/>
          <c:min val="75"/>
        </c:scaling>
        <c:delete val="0"/>
        <c:axPos val="l"/>
        <c:majorGridlines/>
        <c:minorGridlines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46857088"/>
        <c:crosses val="autoZero"/>
        <c:crossBetween val="between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Collection Rate</c:v>
                </c:pt>
              </c:strCache>
            </c:strRef>
          </c:tx>
          <c:spPr>
            <a:effectLst/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Sheet1!$A$2:$A$26</c:f>
              <c:numCache>
                <c:formatCode>General</c:formatCode>
                <c:ptCount val="2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</c:numCache>
            </c:num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95.6</c:v>
                </c:pt>
                <c:pt idx="1">
                  <c:v>95.9</c:v>
                </c:pt>
                <c:pt idx="2">
                  <c:v>96</c:v>
                </c:pt>
                <c:pt idx="3">
                  <c:v>95.9</c:v>
                </c:pt>
                <c:pt idx="4">
                  <c:v>92.8</c:v>
                </c:pt>
                <c:pt idx="5">
                  <c:v>96.4</c:v>
                </c:pt>
                <c:pt idx="6">
                  <c:v>92.4</c:v>
                </c:pt>
                <c:pt idx="7">
                  <c:v>92.8</c:v>
                </c:pt>
                <c:pt idx="8">
                  <c:v>92.6</c:v>
                </c:pt>
                <c:pt idx="9">
                  <c:v>92.1</c:v>
                </c:pt>
                <c:pt idx="10">
                  <c:v>92.1</c:v>
                </c:pt>
                <c:pt idx="11">
                  <c:v>91.6</c:v>
                </c:pt>
                <c:pt idx="12">
                  <c:v>89.8</c:v>
                </c:pt>
                <c:pt idx="13">
                  <c:v>87.2</c:v>
                </c:pt>
                <c:pt idx="14">
                  <c:v>86.2</c:v>
                </c:pt>
                <c:pt idx="15">
                  <c:v>88.4</c:v>
                </c:pt>
                <c:pt idx="16">
                  <c:v>89.1</c:v>
                </c:pt>
                <c:pt idx="17">
                  <c:v>88</c:v>
                </c:pt>
                <c:pt idx="18">
                  <c:v>88.1</c:v>
                </c:pt>
                <c:pt idx="19">
                  <c:v>86.8</c:v>
                </c:pt>
                <c:pt idx="20">
                  <c:v>84.28</c:v>
                </c:pt>
                <c:pt idx="21">
                  <c:v>84.04</c:v>
                </c:pt>
                <c:pt idx="22">
                  <c:v>80.900000000000006</c:v>
                </c:pt>
                <c:pt idx="23">
                  <c:v>78.900000000000006</c:v>
                </c:pt>
                <c:pt idx="24">
                  <c:v>76.099999999999994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Delinquencies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Sheet1!$A$2:$A$26</c:f>
              <c:numCache>
                <c:formatCode>General</c:formatCode>
                <c:ptCount val="2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</c:numCache>
            </c:numRef>
          </c:cat>
          <c:val>
            <c:numRef>
              <c:f>Sheet1!$C$2:$C$26</c:f>
              <c:numCache>
                <c:formatCode>General</c:formatCode>
                <c:ptCount val="25"/>
                <c:pt idx="0">
                  <c:v>4.5</c:v>
                </c:pt>
                <c:pt idx="1">
                  <c:v>9.9</c:v>
                </c:pt>
                <c:pt idx="2">
                  <c:v>4.5</c:v>
                </c:pt>
                <c:pt idx="3">
                  <c:v>4.8</c:v>
                </c:pt>
                <c:pt idx="4">
                  <c:v>4.7</c:v>
                </c:pt>
                <c:pt idx="5">
                  <c:v>3</c:v>
                </c:pt>
                <c:pt idx="6">
                  <c:v>3.9</c:v>
                </c:pt>
                <c:pt idx="7">
                  <c:v>3.5</c:v>
                </c:pt>
                <c:pt idx="8">
                  <c:v>4.3</c:v>
                </c:pt>
                <c:pt idx="9">
                  <c:v>5.3</c:v>
                </c:pt>
                <c:pt idx="10">
                  <c:v>6</c:v>
                </c:pt>
                <c:pt idx="11">
                  <c:v>5.7</c:v>
                </c:pt>
                <c:pt idx="12">
                  <c:v>5.6</c:v>
                </c:pt>
                <c:pt idx="13">
                  <c:v>5.8</c:v>
                </c:pt>
                <c:pt idx="14">
                  <c:v>7.6</c:v>
                </c:pt>
                <c:pt idx="15">
                  <c:v>6.5</c:v>
                </c:pt>
                <c:pt idx="16">
                  <c:v>9.1</c:v>
                </c:pt>
                <c:pt idx="17">
                  <c:v>6.6</c:v>
                </c:pt>
                <c:pt idx="18">
                  <c:v>7.2</c:v>
                </c:pt>
                <c:pt idx="19">
                  <c:v>6.6</c:v>
                </c:pt>
                <c:pt idx="20">
                  <c:v>8.02</c:v>
                </c:pt>
                <c:pt idx="21">
                  <c:v>7.06</c:v>
                </c:pt>
                <c:pt idx="22">
                  <c:v>9.1</c:v>
                </c:pt>
                <c:pt idx="23">
                  <c:v>6.5</c:v>
                </c:pt>
                <c:pt idx="24">
                  <c:v>8.86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gapDepth val="256"/>
        <c:shape val="box"/>
        <c:axId val="246540160"/>
        <c:axId val="246541696"/>
        <c:axId val="0"/>
      </c:bar3DChart>
      <c:catAx>
        <c:axId val="24654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246541696"/>
        <c:crosses val="autoZero"/>
        <c:auto val="1"/>
        <c:lblAlgn val="ctr"/>
        <c:lblOffset val="100"/>
        <c:noMultiLvlLbl val="0"/>
      </c:catAx>
      <c:valAx>
        <c:axId val="246541696"/>
        <c:scaling>
          <c:orientation val="minMax"/>
          <c:min val="75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46540160"/>
        <c:crosses val="autoZero"/>
        <c:crossBetween val="between"/>
        <c:majorUnit val="2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633673704804589E-2"/>
          <c:y val="1.893744531933526E-2"/>
          <c:w val="0.90843259560703116"/>
          <c:h val="0.7813519247594050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 Foundation</c:v>
                </c:pt>
              </c:strCache>
            </c:strRef>
          </c:tx>
          <c:spPr>
            <a:ln w="12700"/>
          </c:spPr>
          <c:invertIfNegative val="0"/>
          <c:dLbls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404.45241663999997</c:v>
                </c:pt>
                <c:pt idx="1">
                  <c:v>422.8</c:v>
                </c:pt>
                <c:pt idx="2">
                  <c:v>427</c:v>
                </c:pt>
                <c:pt idx="3">
                  <c:v>428.4</c:v>
                </c:pt>
                <c:pt idx="4">
                  <c:v>422.4</c:v>
                </c:pt>
                <c:pt idx="5">
                  <c:v>416.6</c:v>
                </c:pt>
                <c:pt idx="6">
                  <c:v>415.3</c:v>
                </c:pt>
                <c:pt idx="7">
                  <c:v>414.3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Fiscal Stabilization Fund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34.1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shape val="box"/>
        <c:axId val="247281536"/>
        <c:axId val="247283072"/>
        <c:axId val="0"/>
      </c:bar3DChart>
      <c:catAx>
        <c:axId val="247281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7283072"/>
        <c:crosses val="autoZero"/>
        <c:auto val="1"/>
        <c:lblAlgn val="ctr"/>
        <c:lblOffset val="100"/>
        <c:noMultiLvlLbl val="0"/>
      </c:catAx>
      <c:valAx>
        <c:axId val="247283072"/>
        <c:scaling>
          <c:orientation val="minMax"/>
          <c:min val="400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472815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5098439154689905"/>
          <c:y val="0.92987357830271211"/>
          <c:w val="0.51743213207344352"/>
          <c:h val="6.0419072615923032E-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633673704804589E-2"/>
          <c:y val="1.8937445319335264E-2"/>
          <c:w val="0.90843259560703105"/>
          <c:h val="0.7813519247594050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 Foundation</c:v>
                </c:pt>
              </c:strCache>
            </c:strRef>
          </c:tx>
          <c:spPr>
            <a:ln w="12700"/>
          </c:spPr>
          <c:invertIfNegative val="0"/>
          <c:dLbls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298.5</c:v>
                </c:pt>
                <c:pt idx="1">
                  <c:v>305.8</c:v>
                </c:pt>
                <c:pt idx="2">
                  <c:v>299.89999999999998</c:v>
                </c:pt>
                <c:pt idx="3">
                  <c:v>288.7</c:v>
                </c:pt>
                <c:pt idx="4">
                  <c:v>274.39999999999998</c:v>
                </c:pt>
                <c:pt idx="5">
                  <c:v>262.60000000000002</c:v>
                </c:pt>
                <c:pt idx="6">
                  <c:v>256.20000000000005</c:v>
                </c:pt>
                <c:pt idx="7">
                  <c:v>251.10000000000002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Fiscal Stabilization Fund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34.1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shape val="box"/>
        <c:axId val="247723136"/>
        <c:axId val="247724672"/>
        <c:axId val="0"/>
      </c:bar3DChart>
      <c:catAx>
        <c:axId val="24772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7724672"/>
        <c:crosses val="autoZero"/>
        <c:auto val="1"/>
        <c:lblAlgn val="ctr"/>
        <c:lblOffset val="100"/>
        <c:noMultiLvlLbl val="0"/>
      </c:catAx>
      <c:valAx>
        <c:axId val="247724672"/>
        <c:scaling>
          <c:orientation val="minMax"/>
          <c:max val="340"/>
          <c:min val="240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477231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5098439154689911"/>
          <c:y val="0.92987357830271211"/>
          <c:w val="0.51743213207344352"/>
          <c:h val="6.0419072615923032E-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673955973480517"/>
          <c:y val="0.14379155730533691"/>
          <c:w val="0.8683267095770365"/>
          <c:h val="0.5717023184601979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Education Jobs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1">
                  <c:v>17.7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shape val="box"/>
        <c:axId val="247506816"/>
        <c:axId val="247508352"/>
        <c:axId val="0"/>
      </c:bar3DChart>
      <c:catAx>
        <c:axId val="247506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7508352"/>
        <c:crosses val="autoZero"/>
        <c:auto val="1"/>
        <c:lblAlgn val="ctr"/>
        <c:lblOffset val="100"/>
        <c:noMultiLvlLbl val="0"/>
      </c:catAx>
      <c:valAx>
        <c:axId val="247508352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crossAx val="247506816"/>
        <c:crosses val="autoZero"/>
        <c:crossBetween val="between"/>
      </c:valAx>
    </c:plotArea>
    <c:legend>
      <c:legendPos val="b"/>
      <c:layout/>
      <c:overlay val="0"/>
      <c:spPr>
        <a:ln>
          <a:solidFill>
            <a:prstClr val="black"/>
          </a:solidFill>
        </a:ln>
      </c:spPr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122393564244089E-2"/>
          <c:y val="3.5986001749781275E-2"/>
          <c:w val="0.91145050267878724"/>
          <c:h val="0.667781933508320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Property Tax Reimbursements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12.4</c:v>
                </c:pt>
                <c:pt idx="1">
                  <c:v>12.2</c:v>
                </c:pt>
                <c:pt idx="2">
                  <c:v>15.2</c:v>
                </c:pt>
                <c:pt idx="3">
                  <c:v>18.2</c:v>
                </c:pt>
                <c:pt idx="4">
                  <c:v>18.2</c:v>
                </c:pt>
                <c:pt idx="5">
                  <c:v>18.2</c:v>
                </c:pt>
                <c:pt idx="6">
                  <c:v>15.2</c:v>
                </c:pt>
                <c:pt idx="7">
                  <c:v>12.2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Utility Tax Reimbursements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4.4000000000000004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HB 66 CAT Reimbursements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39.799999999999997</c:v>
                </c:pt>
                <c:pt idx="1">
                  <c:v>26.9</c:v>
                </c:pt>
                <c:pt idx="2">
                  <c:v>13.9</c:v>
                </c:pt>
                <c:pt idx="3">
                  <c:v>13.9</c:v>
                </c:pt>
                <c:pt idx="4">
                  <c:v>13.9</c:v>
                </c:pt>
                <c:pt idx="5">
                  <c:v>13.9</c:v>
                </c:pt>
                <c:pt idx="6">
                  <c:v>13.9</c:v>
                </c:pt>
                <c:pt idx="7">
                  <c:v>13.9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shape val="box"/>
        <c:axId val="247436416"/>
        <c:axId val="247439360"/>
        <c:axId val="0"/>
      </c:bar3DChart>
      <c:catAx>
        <c:axId val="24743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7439360"/>
        <c:crosses val="autoZero"/>
        <c:auto val="1"/>
        <c:lblAlgn val="ctr"/>
        <c:lblOffset val="100"/>
        <c:noMultiLvlLbl val="0"/>
      </c:catAx>
      <c:valAx>
        <c:axId val="247439360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7436416"/>
        <c:crosses val="autoZero"/>
        <c:crossBetween val="between"/>
      </c:valAx>
    </c:plotArea>
    <c:legend>
      <c:legendPos val="b"/>
      <c:layout/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823718950480925E-2"/>
          <c:y val="3.5986001749781275E-2"/>
          <c:w val="0.91174917729254989"/>
          <c:h val="0.7177819335083187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16.5</c:v>
                </c:pt>
                <c:pt idx="1">
                  <c:v>20.399999999999999</c:v>
                </c:pt>
                <c:pt idx="2">
                  <c:v>21.400000000000002</c:v>
                </c:pt>
                <c:pt idx="3">
                  <c:v>24.399999999999995</c:v>
                </c:pt>
                <c:pt idx="4">
                  <c:v>22.9</c:v>
                </c:pt>
                <c:pt idx="5">
                  <c:v>22.9</c:v>
                </c:pt>
                <c:pt idx="6">
                  <c:v>22.6</c:v>
                </c:pt>
                <c:pt idx="7">
                  <c:v>22.6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Interest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1.4933730688157522E-3"/>
                  <c:y val="1.6666666666666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933730688158069E-3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9867461376316138E-3"/>
                  <c:y val="3.6111111111111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9867461376316138E-3"/>
                  <c:y val="1.6666666666666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9867461376315045E-3"/>
                  <c:y val="1.6666666666666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Sheet1!$C$2:$C$9</c:f>
              <c:numCache>
                <c:formatCode>0.0</c:formatCode>
                <c:ptCount val="8"/>
                <c:pt idx="0">
                  <c:v>2.1</c:v>
                </c:pt>
                <c:pt idx="1">
                  <c:v>0.6</c:v>
                </c:pt>
                <c:pt idx="2">
                  <c:v>0.4</c:v>
                </c:pt>
                <c:pt idx="3">
                  <c:v>0.5</c:v>
                </c:pt>
                <c:pt idx="4">
                  <c:v>0.6</c:v>
                </c:pt>
                <c:pt idx="5">
                  <c:v>0.6</c:v>
                </c:pt>
                <c:pt idx="6">
                  <c:v>0.7</c:v>
                </c:pt>
                <c:pt idx="7">
                  <c:v>0.7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Casino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9602384128948422E-3"/>
                  <c:y val="8.33333333333333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Sheet1!$D$2:$D$9</c:f>
              <c:numCache>
                <c:formatCode>0.0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0.8</c:v>
                </c:pt>
                <c:pt idx="3">
                  <c:v>2</c:v>
                </c:pt>
                <c:pt idx="4">
                  <c:v>1.8</c:v>
                </c:pt>
                <c:pt idx="5">
                  <c:v>1.8</c:v>
                </c:pt>
                <c:pt idx="6">
                  <c:v>1.7</c:v>
                </c:pt>
                <c:pt idx="7">
                  <c:v>1.7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Medicaid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2.77777777777777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933730688158617E-3"/>
                  <c:y val="-8.33333333333333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Sheet1!$E$2:$E$9</c:f>
              <c:numCache>
                <c:formatCode>0.0</c:formatCode>
                <c:ptCount val="8"/>
                <c:pt idx="0">
                  <c:v>1.9</c:v>
                </c:pt>
                <c:pt idx="1">
                  <c:v>2.2000000000000002</c:v>
                </c:pt>
                <c:pt idx="2">
                  <c:v>2</c:v>
                </c:pt>
                <c:pt idx="3">
                  <c:v>6.2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Advance In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Sheet1!$F$2:$F$9</c:f>
              <c:numCache>
                <c:formatCode>0.0</c:formatCode>
                <c:ptCount val="8"/>
                <c:pt idx="0">
                  <c:v>1.7</c:v>
                </c:pt>
                <c:pt idx="1">
                  <c:v>3.5</c:v>
                </c:pt>
                <c:pt idx="3">
                  <c:v>9.6999999999999993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shape val="box"/>
        <c:axId val="247623040"/>
        <c:axId val="247653504"/>
        <c:axId val="0"/>
      </c:bar3DChart>
      <c:catAx>
        <c:axId val="24762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7653504"/>
        <c:crosses val="autoZero"/>
        <c:auto val="1"/>
        <c:lblAlgn val="ctr"/>
        <c:lblOffset val="100"/>
        <c:noMultiLvlLbl val="0"/>
      </c:catAx>
      <c:valAx>
        <c:axId val="247653504"/>
        <c:scaling>
          <c:orientation val="minMax"/>
          <c:max val="40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76230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0.41217</cdr:x>
      <cdr:y>0.86667</cdr:y>
    </cdr:from>
    <cdr:to>
      <cdr:x>0.59138</cdr:x>
      <cdr:y>0.93333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5200" y="3962400"/>
          <a:ext cx="1524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/>
            <a:t>Fiscal Year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</cdr:x>
      <cdr:y>0.16597</cdr:y>
    </cdr:from>
    <cdr:to>
      <cdr:x>0.03619</cdr:x>
      <cdr:y>0.76597</cdr:y>
    </cdr:to>
    <cdr:sp macro="" textlink="">
      <cdr:nvSpPr>
        <cdr:cNvPr id="3" name="TextBox 4"/>
        <cdr:cNvSpPr txBox="1"/>
      </cdr:nvSpPr>
      <cdr:spPr>
        <a:xfrm xmlns:a="http://schemas.openxmlformats.org/drawingml/2006/main" rot="-5400000">
          <a:off x="-1519336" y="1976537"/>
          <a:ext cx="274320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en-US" sz="1400" b="1" dirty="0" smtClean="0"/>
            <a:t>Revenue (In Millions)</a:t>
          </a:r>
          <a:endParaRPr lang="en-US" sz="1400" b="1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0.60071</cdr:x>
      <cdr:y>0.13264</cdr:y>
    </cdr:from>
    <cdr:to>
      <cdr:x>0.86952</cdr:x>
      <cdr:y>0.36597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108575" y="606425"/>
          <a:ext cx="22860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0.59175</cdr:x>
      <cdr:y>0.14931</cdr:y>
    </cdr:from>
    <cdr:to>
      <cdr:x>0.96808</cdr:x>
      <cdr:y>0.39931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032383" y="682645"/>
          <a:ext cx="3200392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600" dirty="0" smtClean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0.69927</cdr:x>
      <cdr:y>0.41597</cdr:y>
    </cdr:from>
    <cdr:to>
      <cdr:x>0.95016</cdr:x>
      <cdr:y>0.64931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946775" y="1901825"/>
          <a:ext cx="21336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6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0.40358</cdr:x>
      <cdr:y>0.14931</cdr:y>
    </cdr:from>
    <cdr:to>
      <cdr:x>0.52007</cdr:x>
      <cdr:y>0.26597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432175" y="682625"/>
          <a:ext cx="990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0.08998</cdr:x>
      <cdr:y>0.13264</cdr:y>
    </cdr:from>
    <cdr:to>
      <cdr:x>0.19751</cdr:x>
      <cdr:y>0.28264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65175" y="606425"/>
          <a:ext cx="914461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800" dirty="0"/>
        </a:p>
      </cdr:txBody>
    </cdr:sp>
  </cdr:relSizeAnchor>
  <cdr:relSizeAnchor xmlns:cdr="http://schemas.openxmlformats.org/drawingml/2006/chartDrawing">
    <cdr:from>
      <cdr:x>0.07206</cdr:x>
      <cdr:y>0.54931</cdr:y>
    </cdr:from>
    <cdr:to>
      <cdr:x>0.18855</cdr:x>
      <cdr:y>0.71598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12775" y="2511425"/>
          <a:ext cx="990658" cy="762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0.16667</cdr:y>
    </cdr:from>
    <cdr:to>
      <cdr:x>0.03619</cdr:x>
      <cdr:y>0.76667</cdr:y>
    </cdr:to>
    <cdr:sp macro="" textlink="">
      <cdr:nvSpPr>
        <cdr:cNvPr id="2" name="TextBox 4"/>
        <cdr:cNvSpPr txBox="1"/>
      </cdr:nvSpPr>
      <cdr:spPr>
        <a:xfrm xmlns:a="http://schemas.openxmlformats.org/drawingml/2006/main" rot="-5400000">
          <a:off x="-1217711" y="1979712"/>
          <a:ext cx="274320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en-US" sz="1400" b="1" dirty="0" smtClean="0"/>
            <a:t>Revenue (In Millions)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0.42113</cdr:x>
      <cdr:y>0.83333</cdr:y>
    </cdr:from>
    <cdr:to>
      <cdr:x>0.61826</cdr:x>
      <cdr:y>0.88333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581400" y="3810000"/>
          <a:ext cx="1676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0.39425</cdr:x>
      <cdr:y>0.85</cdr:y>
    </cdr:from>
    <cdr:to>
      <cdr:x>0.6093</cdr:x>
      <cdr:y>0.91667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52800" y="3886200"/>
          <a:ext cx="1828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dirty="0" smtClean="0"/>
            <a:t>Fiscal Year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0.13264</cdr:y>
    </cdr:from>
    <cdr:to>
      <cdr:x>0.03619</cdr:x>
      <cdr:y>0.73264</cdr:y>
    </cdr:to>
    <cdr:sp macro="" textlink="">
      <cdr:nvSpPr>
        <cdr:cNvPr id="2" name="TextBox 4"/>
        <cdr:cNvSpPr txBox="1"/>
      </cdr:nvSpPr>
      <cdr:spPr>
        <a:xfrm xmlns:a="http://schemas.openxmlformats.org/drawingml/2006/main" rot="-5400000">
          <a:off x="-1519341" y="1824141"/>
          <a:ext cx="2743200" cy="30776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en-US" sz="1400" b="1" dirty="0" smtClean="0"/>
            <a:t>Revenue (In Millions)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0.40358</cdr:x>
      <cdr:y>0.83264</cdr:y>
    </cdr:from>
    <cdr:to>
      <cdr:x>0.58279</cdr:x>
      <cdr:y>0.89931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32175" y="3806825"/>
          <a:ext cx="1524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/>
            <a:t>Fiscal Year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0.40321</cdr:x>
      <cdr:y>0.85</cdr:y>
    </cdr:from>
    <cdr:to>
      <cdr:x>0.58242</cdr:x>
      <cdr:y>0.91667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29000" y="3886200"/>
          <a:ext cx="1524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Fiscal Year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0.60071</cdr:x>
      <cdr:y>0.13264</cdr:y>
    </cdr:from>
    <cdr:to>
      <cdr:x>0.86952</cdr:x>
      <cdr:y>0.36597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108575" y="606425"/>
          <a:ext cx="22860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0.59175</cdr:x>
      <cdr:y>0.14931</cdr:y>
    </cdr:from>
    <cdr:to>
      <cdr:x>0.96808</cdr:x>
      <cdr:y>0.39931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032383" y="682645"/>
          <a:ext cx="3200392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600" dirty="0" smtClean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0.69927</cdr:x>
      <cdr:y>0.41597</cdr:y>
    </cdr:from>
    <cdr:to>
      <cdr:x>0.95016</cdr:x>
      <cdr:y>0.64931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946775" y="1901825"/>
          <a:ext cx="21336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6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0.40358</cdr:x>
      <cdr:y>0.14931</cdr:y>
    </cdr:from>
    <cdr:to>
      <cdr:x>0.52007</cdr:x>
      <cdr:y>0.26597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432175" y="682625"/>
          <a:ext cx="990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0.08998</cdr:x>
      <cdr:y>0.13264</cdr:y>
    </cdr:from>
    <cdr:to>
      <cdr:x>0.19751</cdr:x>
      <cdr:y>0.28264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65175" y="606425"/>
          <a:ext cx="914461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800" dirty="0"/>
        </a:p>
      </cdr:txBody>
    </cdr:sp>
  </cdr:relSizeAnchor>
  <cdr:relSizeAnchor xmlns:cdr="http://schemas.openxmlformats.org/drawingml/2006/chartDrawing">
    <cdr:from>
      <cdr:x>0.07206</cdr:x>
      <cdr:y>0.54931</cdr:y>
    </cdr:from>
    <cdr:to>
      <cdr:x>0.18855</cdr:x>
      <cdr:y>0.71598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12775" y="2511425"/>
          <a:ext cx="990658" cy="762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8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0.41254</cdr:x>
      <cdr:y>0.84931</cdr:y>
    </cdr:from>
    <cdr:to>
      <cdr:x>0.59175</cdr:x>
      <cdr:y>0.91598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8375" y="3883025"/>
          <a:ext cx="1524044" cy="304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Fiscal Year</a:t>
          </a:r>
        </a:p>
      </cdr:txBody>
    </cdr:sp>
  </cdr:relSizeAnchor>
  <cdr:relSizeAnchor xmlns:cdr="http://schemas.openxmlformats.org/drawingml/2006/chartDrawing">
    <cdr:from>
      <cdr:x>0.00037</cdr:x>
      <cdr:y>0.13264</cdr:y>
    </cdr:from>
    <cdr:to>
      <cdr:x>0.03656</cdr:x>
      <cdr:y>0.73264</cdr:y>
    </cdr:to>
    <cdr:sp macro="" textlink="">
      <cdr:nvSpPr>
        <cdr:cNvPr id="3" name="TextBox 4"/>
        <cdr:cNvSpPr txBox="1"/>
      </cdr:nvSpPr>
      <cdr:spPr>
        <a:xfrm xmlns:a="http://schemas.openxmlformats.org/drawingml/2006/main" rot="-5400000">
          <a:off x="-1214541" y="1824141"/>
          <a:ext cx="2743200" cy="30776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en-US" sz="1400" b="1" dirty="0" smtClean="0"/>
            <a:t>Expenditures (In Millions)</a:t>
          </a:r>
          <a:endParaRPr lang="en-US" sz="14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0.41254</cdr:x>
      <cdr:y>0.84931</cdr:y>
    </cdr:from>
    <cdr:to>
      <cdr:x>0.59175</cdr:x>
      <cdr:y>0.91598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8375" y="3883025"/>
          <a:ext cx="1524044" cy="304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Fiscal Year</a:t>
          </a:r>
        </a:p>
      </cdr:txBody>
    </cdr:sp>
  </cdr:relSizeAnchor>
  <cdr:relSizeAnchor xmlns:cdr="http://schemas.openxmlformats.org/drawingml/2006/chartDrawing">
    <cdr:from>
      <cdr:x>0.00037</cdr:x>
      <cdr:y>0.13264</cdr:y>
    </cdr:from>
    <cdr:to>
      <cdr:x>0.03656</cdr:x>
      <cdr:y>0.73264</cdr:y>
    </cdr:to>
    <cdr:sp macro="" textlink="">
      <cdr:nvSpPr>
        <cdr:cNvPr id="3" name="TextBox 4"/>
        <cdr:cNvSpPr txBox="1"/>
      </cdr:nvSpPr>
      <cdr:spPr>
        <a:xfrm xmlns:a="http://schemas.openxmlformats.org/drawingml/2006/main" rot="-5400000">
          <a:off x="-1214541" y="1824141"/>
          <a:ext cx="2743200" cy="30776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en-US" sz="1400" b="1" dirty="0" smtClean="0"/>
            <a:t>Expenditures (In Millions)</a:t>
          </a:r>
          <a:endParaRPr lang="en-US" sz="1400" b="1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0.41254</cdr:x>
      <cdr:y>0.83264</cdr:y>
    </cdr:from>
    <cdr:to>
      <cdr:x>0.59175</cdr:x>
      <cdr:y>0.89931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8375" y="3806825"/>
          <a:ext cx="1524045" cy="304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Fiscal Year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0.01829</cdr:x>
      <cdr:y>0.09931</cdr:y>
    </cdr:from>
    <cdr:to>
      <cdr:x>0.05448</cdr:x>
      <cdr:y>0.69931</cdr:y>
    </cdr:to>
    <cdr:sp macro="" textlink="">
      <cdr:nvSpPr>
        <cdr:cNvPr id="2" name="TextBox 4"/>
        <cdr:cNvSpPr txBox="1"/>
      </cdr:nvSpPr>
      <cdr:spPr>
        <a:xfrm xmlns:a="http://schemas.openxmlformats.org/drawingml/2006/main" rot="-5400000">
          <a:off x="-1062141" y="1671741"/>
          <a:ext cx="2743200" cy="30776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en-US" sz="1400" b="1" dirty="0" smtClean="0"/>
            <a:t>Expenditures (In Millions)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0.4215</cdr:x>
      <cdr:y>0.83264</cdr:y>
    </cdr:from>
    <cdr:to>
      <cdr:x>0.60071</cdr:x>
      <cdr:y>0.89931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584575" y="3806825"/>
          <a:ext cx="1524045" cy="304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Fiscal Year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75" cy="465138"/>
          </a:xfrm>
          <a:prstGeom prst="rect">
            <a:avLst/>
          </a:prstGeom>
        </p:spPr>
        <p:txBody>
          <a:bodyPr vert="horz" lIns="91404" tIns="45700" rIns="91404" bIns="4570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2" y="4"/>
            <a:ext cx="3038475" cy="465138"/>
          </a:xfrm>
          <a:prstGeom prst="rect">
            <a:avLst/>
          </a:prstGeom>
        </p:spPr>
        <p:txBody>
          <a:bodyPr vert="horz" lIns="91404" tIns="45700" rIns="91404" bIns="45700" rtlCol="0"/>
          <a:lstStyle>
            <a:lvl1pPr algn="r">
              <a:defRPr sz="1200"/>
            </a:lvl1pPr>
          </a:lstStyle>
          <a:p>
            <a:fld id="{AAE913F0-9426-4B54-9DA8-0C5E795C14F4}" type="datetimeFigureOut">
              <a:rPr lang="en-US" smtClean="0"/>
              <a:t>10/25/2013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679"/>
            <a:ext cx="3038475" cy="465138"/>
          </a:xfrm>
          <a:prstGeom prst="rect">
            <a:avLst/>
          </a:prstGeom>
        </p:spPr>
        <p:txBody>
          <a:bodyPr vert="horz" lIns="91404" tIns="45700" rIns="91404" bIns="4570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2" y="8829679"/>
            <a:ext cx="3038475" cy="465138"/>
          </a:xfrm>
          <a:prstGeom prst="rect">
            <a:avLst/>
          </a:prstGeom>
        </p:spPr>
        <p:txBody>
          <a:bodyPr vert="horz" lIns="91404" tIns="45700" rIns="91404" bIns="45700" rtlCol="0" anchor="b"/>
          <a:lstStyle>
            <a:lvl1pPr algn="r">
              <a:defRPr sz="1200"/>
            </a:lvl1pPr>
          </a:lstStyle>
          <a:p>
            <a:fld id="{68D88B51-FB54-4566-94BD-92E43BBF69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2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024" tIns="46513" rIns="93024" bIns="465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024" tIns="46513" rIns="93024" bIns="46513" rtlCol="0"/>
          <a:lstStyle>
            <a:lvl1pPr algn="r">
              <a:defRPr sz="1200"/>
            </a:lvl1pPr>
          </a:lstStyle>
          <a:p>
            <a:fld id="{F40F462F-B12F-484E-B7B1-D944CFD5EF7E}" type="datetimeFigureOut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24" tIns="46513" rIns="93024" bIns="4651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024" tIns="46513" rIns="93024" bIns="4651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024" tIns="46513" rIns="93024" bIns="465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024" tIns="46513" rIns="93024" bIns="46513" rtlCol="0" anchor="b"/>
          <a:lstStyle>
            <a:lvl1pPr algn="r">
              <a:defRPr sz="1200"/>
            </a:lvl1pPr>
          </a:lstStyle>
          <a:p>
            <a:fld id="{9E577833-E5A0-4454-9288-EA7333692E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16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914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The 2012 current</a:t>
            </a:r>
            <a:r>
              <a:rPr lang="en-US" sz="1400" baseline="0" dirty="0" smtClean="0"/>
              <a:t> collect </a:t>
            </a:r>
            <a:r>
              <a:rPr lang="en-US" sz="1400" dirty="0" smtClean="0"/>
              <a:t>collection rate was 76.1</a:t>
            </a:r>
            <a:r>
              <a:rPr lang="en-US" sz="1400" baseline="0" dirty="0" smtClean="0"/>
              <a:t> %. The lowest collection rate in 25 years.</a:t>
            </a:r>
          </a:p>
          <a:p>
            <a:r>
              <a:rPr lang="en-US" sz="1400" baseline="0" dirty="0" smtClean="0"/>
              <a:t>Collection rate in 2013 has not been released yet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4308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33"/>
            <a:r>
              <a:rPr lang="en-US" sz="1400" dirty="0" smtClean="0"/>
              <a:t>The 2012 total collection rate was 84.96</a:t>
            </a:r>
            <a:r>
              <a:rPr lang="en-US" sz="1400" baseline="0" dirty="0" smtClean="0"/>
              <a:t> %. The lowest total collection rate in 25 years.</a:t>
            </a:r>
          </a:p>
          <a:p>
            <a:pPr defTabSz="912933"/>
            <a:r>
              <a:rPr lang="en-US" sz="1400" baseline="0" dirty="0" smtClean="0"/>
              <a:t>The 2013 total collection rate has not been released yet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960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This</a:t>
            </a:r>
            <a:r>
              <a:rPr lang="en-US" sz="1400" baseline="0" dirty="0" smtClean="0"/>
              <a:t> make up almost 62% of total revenue.</a:t>
            </a:r>
          </a:p>
          <a:p>
            <a:pPr defTabSz="912470"/>
            <a:r>
              <a:rPr lang="en-US" sz="1400" dirty="0" smtClean="0"/>
              <a:t>Future estimates </a:t>
            </a:r>
            <a:r>
              <a:rPr lang="en-US" sz="1400" baseline="0" dirty="0" smtClean="0"/>
              <a:t>are based on the new bi-annual budget.</a:t>
            </a:r>
          </a:p>
          <a:p>
            <a:pPr defTabSz="912470"/>
            <a:r>
              <a:rPr lang="en-US" sz="1400" baseline="0" dirty="0" smtClean="0"/>
              <a:t>The district is a guaranteed district in FY14 and FY15</a:t>
            </a:r>
          </a:p>
          <a:p>
            <a:pPr defTabSz="912470"/>
            <a:r>
              <a:rPr lang="en-US" sz="1400" baseline="0" dirty="0" smtClean="0"/>
              <a:t>The district will receive the same amount as last year plus an additional $6.0 million from the straight A fund </a:t>
            </a:r>
          </a:p>
          <a:p>
            <a:pPr defTabSz="912470"/>
            <a:r>
              <a:rPr lang="en-US" sz="1400" baseline="0" dirty="0" smtClean="0"/>
              <a:t>FY16-18 is just an estimate at this point – need to spend some time with the </a:t>
            </a:r>
            <a:r>
              <a:rPr lang="en-US" sz="1400" baseline="0" dirty="0" err="1" smtClean="0"/>
              <a:t>the</a:t>
            </a:r>
            <a:r>
              <a:rPr lang="en-US" sz="1400" baseline="0" dirty="0" smtClean="0"/>
              <a:t> foundation calculator that was just released today</a:t>
            </a:r>
          </a:p>
          <a:p>
            <a:pPr defTabSz="912470"/>
            <a:endParaRPr lang="en-US" sz="1400" baseline="0" dirty="0" smtClean="0"/>
          </a:p>
          <a:p>
            <a:pPr defTabSz="912470"/>
            <a:r>
              <a:rPr lang="en-US" sz="1400" baseline="0" dirty="0" smtClean="0"/>
              <a:t>$414.2 million as last year plus $8.1 million of additional aid (preschool special </a:t>
            </a:r>
            <a:r>
              <a:rPr lang="en-US" sz="1400" baseline="0" dirty="0" err="1" smtClean="0"/>
              <a:t>ed</a:t>
            </a:r>
            <a:r>
              <a:rPr lang="en-US" sz="1400" baseline="0" dirty="0" smtClean="0"/>
              <a:t> and special </a:t>
            </a:r>
            <a:r>
              <a:rPr lang="en-US" sz="1400" baseline="0" dirty="0" err="1" smtClean="0"/>
              <a:t>ed</a:t>
            </a:r>
            <a:r>
              <a:rPr lang="en-US" sz="1400" baseline="0" dirty="0" smtClean="0"/>
              <a:t> transportation) plus $6 million for the straight a fund.</a:t>
            </a:r>
          </a:p>
          <a:p>
            <a:pPr defTabSz="912470"/>
            <a:r>
              <a:rPr lang="en-US" sz="1400" baseline="0" dirty="0" smtClean="0"/>
              <a:t>414.3 + 8.1 + 6 =  428.4</a:t>
            </a:r>
          </a:p>
          <a:p>
            <a:pPr defTabSz="912470"/>
            <a:r>
              <a:rPr lang="en-US" sz="1400" baseline="0" dirty="0" smtClean="0"/>
              <a:t>Drop in fy15 is the $6 million – Straight A fund</a:t>
            </a:r>
          </a:p>
          <a:p>
            <a:pPr defTabSz="912470"/>
            <a:r>
              <a:rPr lang="en-US" sz="1400" baseline="0" dirty="0" smtClean="0"/>
              <a:t>FY16 – 18 based on bridge formula ??????????????   </a:t>
            </a:r>
          </a:p>
          <a:p>
            <a:pPr defTabSz="912470"/>
            <a:r>
              <a:rPr lang="en-US" sz="1400" baseline="0" dirty="0" smtClean="0"/>
              <a:t>Enrollment</a:t>
            </a:r>
          </a:p>
          <a:p>
            <a:pPr defTabSz="912470"/>
            <a:r>
              <a:rPr lang="en-US" sz="1400" baseline="0" dirty="0" smtClean="0"/>
              <a:t>Pre K – 12 – 39,650 </a:t>
            </a:r>
            <a:r>
              <a:rPr lang="en-US" sz="1400" baseline="0" dirty="0" err="1" smtClean="0"/>
              <a:t>vs</a:t>
            </a:r>
            <a:r>
              <a:rPr lang="en-US" sz="1400" baseline="0" dirty="0" smtClean="0"/>
              <a:t> 40,697 or 1,047 decrease</a:t>
            </a:r>
          </a:p>
          <a:p>
            <a:pPr defTabSz="912470"/>
            <a:r>
              <a:rPr lang="en-US" sz="1400" baseline="0" dirty="0" smtClean="0"/>
              <a:t>K – 12 – 38,330 </a:t>
            </a:r>
            <a:r>
              <a:rPr lang="en-US" sz="1400" baseline="0" dirty="0" err="1" smtClean="0"/>
              <a:t>vs</a:t>
            </a:r>
            <a:r>
              <a:rPr lang="en-US" sz="1400" baseline="0" dirty="0" smtClean="0"/>
              <a:t> 39,460 or 1,130 decrease</a:t>
            </a:r>
          </a:p>
          <a:p>
            <a:pPr defTabSz="912470"/>
            <a:endParaRPr lang="en-US" sz="1400" baseline="0" dirty="0" smtClean="0"/>
          </a:p>
          <a:p>
            <a:pPr defTabSz="912470"/>
            <a:endParaRPr lang="en-US" sz="1400" baseline="0" dirty="0" smtClean="0"/>
          </a:p>
          <a:p>
            <a:pPr defTabSz="912470"/>
            <a:r>
              <a:rPr lang="en-US" sz="1400" dirty="0" err="1" smtClean="0"/>
              <a:t>Approx</a:t>
            </a:r>
            <a:r>
              <a:rPr lang="en-US" sz="1400" dirty="0" smtClean="0"/>
              <a:t> $35 million comes from lottery profits.</a:t>
            </a:r>
          </a:p>
          <a:p>
            <a:endParaRPr lang="en-US" sz="14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621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This chart</a:t>
            </a:r>
            <a:r>
              <a:rPr lang="en-US" sz="1400" baseline="0" dirty="0" smtClean="0"/>
              <a:t> looks at State Aid less the Charter School Tuition. </a:t>
            </a:r>
          </a:p>
          <a:p>
            <a:r>
              <a:rPr lang="en-US" sz="1400" baseline="0" dirty="0" smtClean="0"/>
              <a:t>If the district can maintain or increase their enrollment this chart would look much different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859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Education</a:t>
            </a:r>
            <a:r>
              <a:rPr lang="en-US" sz="1400" baseline="0" dirty="0" smtClean="0"/>
              <a:t> Jobs proceeds were one time dollars used to pay for 190 classroom teachers in FY12.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155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383">
              <a:defRPr/>
            </a:pPr>
            <a:r>
              <a:rPr lang="en-US" sz="1400" dirty="0" smtClean="0"/>
              <a:t>2 keys items on this chart.</a:t>
            </a:r>
          </a:p>
          <a:p>
            <a:pPr marL="228096" indent="-228096" defTabSz="913383">
              <a:buAutoNum type="arabicParenR"/>
              <a:defRPr/>
            </a:pPr>
            <a:r>
              <a:rPr lang="en-US" sz="1400" dirty="0" smtClean="0"/>
              <a:t>Utility reimbursement was eliminated in FY12 with the FY12 – 13 bi-annual budget</a:t>
            </a:r>
          </a:p>
          <a:p>
            <a:pPr marL="228096" indent="-228096" defTabSz="913383">
              <a:buAutoNum type="arabicParenR"/>
              <a:defRPr/>
            </a:pPr>
            <a:r>
              <a:rPr lang="en-US" sz="1400" dirty="0" smtClean="0"/>
              <a:t>CAT tax reimbursement was</a:t>
            </a:r>
            <a:r>
              <a:rPr lang="en-US" sz="1400" baseline="0" dirty="0" smtClean="0"/>
              <a:t> </a:t>
            </a:r>
            <a:r>
              <a:rPr lang="en-US" sz="1400" dirty="0" smtClean="0"/>
              <a:t>reduced to </a:t>
            </a:r>
            <a:r>
              <a:rPr lang="en-US" sz="1400" baseline="0" dirty="0" smtClean="0"/>
              <a:t>$13 million in FY13 . </a:t>
            </a:r>
          </a:p>
          <a:p>
            <a:pPr marL="228096" indent="-228096" defTabSz="913383">
              <a:buAutoNum type="arabicParenR"/>
              <a:defRPr/>
            </a:pPr>
            <a:r>
              <a:rPr lang="en-US" sz="1400" baseline="0" dirty="0" smtClean="0"/>
              <a:t>15 mill tax levy was passed in FY13 which increases the property tax reimbursements</a:t>
            </a:r>
            <a:endParaRPr lang="en-US" sz="1400" dirty="0" smtClean="0"/>
          </a:p>
          <a:p>
            <a:pPr defTabSz="913383">
              <a:defRPr/>
            </a:pPr>
            <a:endParaRPr lang="en-US" sz="1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3651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The highlights on this page include:</a:t>
            </a:r>
          </a:p>
          <a:p>
            <a:r>
              <a:rPr lang="en-US" sz="1400" dirty="0" smtClean="0"/>
              <a:t>Medicaid - The district is anticipating a spike in revenues in FY14 - reimbursement</a:t>
            </a:r>
            <a:r>
              <a:rPr lang="en-US" sz="1400" baseline="0" dirty="0" smtClean="0"/>
              <a:t> of old claims</a:t>
            </a:r>
            <a:r>
              <a:rPr lang="en-US" sz="1400" dirty="0" smtClean="0"/>
              <a:t>. </a:t>
            </a:r>
          </a:p>
          <a:p>
            <a:r>
              <a:rPr lang="en-US" sz="1400" dirty="0" smtClean="0"/>
              <a:t>Interest rates continues</a:t>
            </a:r>
            <a:r>
              <a:rPr lang="en-US" sz="1400" baseline="0" dirty="0" smtClean="0"/>
              <a:t> to be historically low</a:t>
            </a:r>
          </a:p>
          <a:p>
            <a:pPr defTabSz="912378"/>
            <a:r>
              <a:rPr lang="en-US" sz="1400" dirty="0" smtClean="0"/>
              <a:t>Other </a:t>
            </a:r>
            <a:r>
              <a:rPr lang="en-US" sz="1400" b="0" dirty="0" smtClean="0"/>
              <a:t>revenue </a:t>
            </a:r>
            <a:r>
              <a:rPr lang="en-US" sz="1400" b="0" i="0" dirty="0" smtClean="0"/>
              <a:t>Include Casino receipts of $815,000 in FY13 and $2.0 million in FY14</a:t>
            </a:r>
            <a:r>
              <a:rPr lang="en-US" sz="1400" b="0" i="0" baseline="0" dirty="0" smtClean="0"/>
              <a:t> </a:t>
            </a:r>
            <a:r>
              <a:rPr lang="en-US" sz="1400" b="0" i="0" dirty="0" smtClean="0"/>
              <a:t> </a:t>
            </a:r>
          </a:p>
          <a:p>
            <a:pPr defTabSz="912378"/>
            <a:r>
              <a:rPr lang="en-US" sz="1400" dirty="0" smtClean="0"/>
              <a:t>Advances are not budgeted</a:t>
            </a:r>
            <a:endParaRPr lang="en-US" sz="1400" b="0" i="0" dirty="0" smtClean="0"/>
          </a:p>
          <a:p>
            <a:pPr defTabSz="912378"/>
            <a:endParaRPr lang="en-US" sz="1400" b="0" i="0" dirty="0" smtClean="0"/>
          </a:p>
          <a:p>
            <a:pPr defTabSz="912378"/>
            <a:r>
              <a:rPr lang="en-US" sz="1400" b="0" i="0" dirty="0" smtClean="0">
                <a:solidFill>
                  <a:srgbClr val="FF0000"/>
                </a:solidFill>
              </a:rPr>
              <a:t>Bump in other revenue in fy14 is XXXXXXXXXXXXXXXXXXXXXX think workers comp </a:t>
            </a:r>
          </a:p>
          <a:p>
            <a:pPr defTabSz="912378"/>
            <a:r>
              <a:rPr lang="en-US" sz="1400" b="0" i="0" dirty="0" smtClean="0"/>
              <a:t>Note:</a:t>
            </a:r>
          </a:p>
          <a:p>
            <a:pPr defTabSz="912378"/>
            <a:r>
              <a:rPr lang="en-US" sz="1400" b="1" i="0" u="sng" baseline="0" dirty="0" smtClean="0">
                <a:solidFill>
                  <a:srgbClr val="FF0000"/>
                </a:solidFill>
              </a:rPr>
              <a:t>FY12 included</a:t>
            </a:r>
            <a:r>
              <a:rPr lang="en-US" sz="1400" u="sng" baseline="0" dirty="0" smtClean="0">
                <a:solidFill>
                  <a:srgbClr val="FF0000"/>
                </a:solidFill>
              </a:rPr>
              <a:t> one-time </a:t>
            </a:r>
            <a:r>
              <a:rPr lang="en-US" sz="1400" u="sng" dirty="0" smtClean="0">
                <a:solidFill>
                  <a:srgbClr val="FF0000"/>
                </a:solidFill>
              </a:rPr>
              <a:t>e-rate reimbursement</a:t>
            </a:r>
            <a:r>
              <a:rPr lang="en-US" sz="1400" u="sng" baseline="0" dirty="0" smtClean="0">
                <a:solidFill>
                  <a:srgbClr val="FF0000"/>
                </a:solidFill>
              </a:rPr>
              <a:t> </a:t>
            </a:r>
            <a:r>
              <a:rPr lang="en-US" sz="1400" i="1" u="sng" baseline="0" dirty="0" smtClean="0">
                <a:solidFill>
                  <a:srgbClr val="FF0000"/>
                </a:solidFill>
              </a:rPr>
              <a:t>and 2 payments from the City of Cleveland. Large refund 1 mill</a:t>
            </a:r>
          </a:p>
          <a:p>
            <a:endParaRPr lang="en-US" sz="1400" u="sng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03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008">
              <a:defRPr/>
            </a:pPr>
            <a:r>
              <a:rPr lang="en-US" sz="1400" dirty="0" smtClean="0"/>
              <a:t>The</a:t>
            </a:r>
            <a:r>
              <a:rPr lang="en-US" sz="1400" baseline="0" dirty="0" smtClean="0"/>
              <a:t> slide shows the total revenue in the General Fund</a:t>
            </a:r>
          </a:p>
          <a:p>
            <a:pPr defTabSz="912008">
              <a:defRPr/>
            </a:pPr>
            <a:endParaRPr lang="en-US" sz="1400" baseline="0" dirty="0" smtClean="0"/>
          </a:p>
          <a:p>
            <a:pPr defTabSz="912008">
              <a:defRPr/>
            </a:pPr>
            <a:r>
              <a:rPr lang="en-US" sz="1400" baseline="0" dirty="0" smtClean="0"/>
              <a:t>FY13 to FY14 $46.9 increase</a:t>
            </a:r>
          </a:p>
          <a:p>
            <a:pPr defTabSz="912008">
              <a:defRPr/>
            </a:pPr>
            <a:r>
              <a:rPr lang="en-US" sz="1400" baseline="0" dirty="0" smtClean="0"/>
              <a:t>15 mill levy– 27.3</a:t>
            </a:r>
          </a:p>
          <a:p>
            <a:pPr defTabSz="912008">
              <a:defRPr/>
            </a:pPr>
            <a:r>
              <a:rPr lang="en-US" sz="1400" baseline="0" dirty="0" smtClean="0"/>
              <a:t>Foundation - 2.2 – straight a fund</a:t>
            </a:r>
          </a:p>
          <a:p>
            <a:pPr defTabSz="912008">
              <a:defRPr/>
            </a:pPr>
            <a:r>
              <a:rPr lang="en-US" sz="1400" baseline="0" dirty="0" smtClean="0"/>
              <a:t>Advance – 9.7</a:t>
            </a:r>
          </a:p>
          <a:p>
            <a:pPr defTabSz="912008">
              <a:defRPr/>
            </a:pPr>
            <a:r>
              <a:rPr lang="en-US" sz="1400" baseline="0" dirty="0" smtClean="0"/>
              <a:t>Additional Casino dollars - $1.2 </a:t>
            </a:r>
          </a:p>
          <a:p>
            <a:pPr defTabSz="912008">
              <a:defRPr/>
            </a:pPr>
            <a:r>
              <a:rPr lang="en-US" sz="1400" baseline="0" dirty="0" smtClean="0"/>
              <a:t>Additional Medicaid - $4.2</a:t>
            </a:r>
          </a:p>
          <a:p>
            <a:pPr defTabSz="912008">
              <a:defRPr/>
            </a:pPr>
            <a:endParaRPr lang="en-US" sz="1400" baseline="0" dirty="0" smtClean="0"/>
          </a:p>
          <a:p>
            <a:pPr defTabSz="912008">
              <a:defRPr/>
            </a:pPr>
            <a:r>
              <a:rPr lang="en-US" sz="1400" baseline="0" dirty="0" smtClean="0"/>
              <a:t>FY14 to FY15</a:t>
            </a:r>
          </a:p>
          <a:p>
            <a:pPr defTabSz="912008">
              <a:defRPr/>
            </a:pPr>
            <a:r>
              <a:rPr lang="en-US" sz="1400" baseline="0" dirty="0" smtClean="0"/>
              <a:t>Advance - 9.7</a:t>
            </a:r>
          </a:p>
          <a:p>
            <a:pPr defTabSz="912008">
              <a:defRPr/>
            </a:pPr>
            <a:r>
              <a:rPr lang="en-US" sz="1400" baseline="0" dirty="0" smtClean="0"/>
              <a:t>Straight A Fund - 6.0</a:t>
            </a:r>
          </a:p>
          <a:p>
            <a:pPr defTabSz="912008">
              <a:defRPr/>
            </a:pPr>
            <a:r>
              <a:rPr lang="en-US" sz="1400" baseline="0" dirty="0" smtClean="0"/>
              <a:t>Medicare - 4.2</a:t>
            </a:r>
          </a:p>
          <a:p>
            <a:pPr defTabSz="912008">
              <a:defRPr/>
            </a:pPr>
            <a:endParaRPr lang="en-US" sz="1400" baseline="0" dirty="0" smtClean="0"/>
          </a:p>
          <a:p>
            <a:pPr defTabSz="912008">
              <a:defRPr/>
            </a:pPr>
            <a:r>
              <a:rPr lang="en-US" sz="1400" baseline="0" dirty="0" smtClean="0"/>
              <a:t>FY17 – includes a half year of the levy</a:t>
            </a:r>
          </a:p>
          <a:p>
            <a:pPr defTabSz="912008">
              <a:defRPr/>
            </a:pPr>
            <a:r>
              <a:rPr lang="en-US" sz="1400" baseline="0" dirty="0" smtClean="0"/>
              <a:t>FY18 – includes a full year of the levy dropping 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5463E-1921-41AF-8218-32AFF09DD80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929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239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Where the Money Goes</a:t>
            </a:r>
          </a:p>
          <a:p>
            <a:r>
              <a:rPr lang="en-US" sz="1400" dirty="0" smtClean="0"/>
              <a:t>Salaries</a:t>
            </a:r>
            <a:r>
              <a:rPr lang="en-US" sz="1400" baseline="0" dirty="0" smtClean="0"/>
              <a:t> and Benefits make up the largest piece of the Budget.  They account for 62% of the budget with the Charter School Pass-through.  If you back out the Charter school pass through, salaries and benefits make up close to  80% of the budget.</a:t>
            </a:r>
          </a:p>
          <a:p>
            <a:endParaRPr lang="en-US" sz="1400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58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 - The Ohio revised code requires a board of education to submit a 5 year forecast along with assumptions</a:t>
            </a:r>
            <a:r>
              <a:rPr lang="en-US" baseline="0" dirty="0" smtClean="0"/>
              <a:t> to the Ohio Department of Education prior to October 31</a:t>
            </a:r>
            <a:r>
              <a:rPr lang="en-US" baseline="30000" dirty="0" smtClean="0"/>
              <a:t>st</a:t>
            </a:r>
            <a:r>
              <a:rPr lang="en-US" baseline="0" dirty="0" smtClean="0"/>
              <a:t> of each fiscal year and to update this forecast between April 1 and May 31 of each fiscal 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800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400" dirty="0" smtClean="0"/>
              <a:t>Salaries – page 20</a:t>
            </a:r>
          </a:p>
          <a:p>
            <a:r>
              <a:rPr lang="en-US" sz="1400" dirty="0" smtClean="0"/>
              <a:t>In FY13 the district paid $283 million</a:t>
            </a:r>
            <a:r>
              <a:rPr lang="en-US" sz="1400" baseline="0" dirty="0" smtClean="0"/>
              <a:t> in salaries</a:t>
            </a:r>
            <a:endParaRPr lang="en-US" sz="1400" dirty="0" smtClean="0"/>
          </a:p>
          <a:p>
            <a:r>
              <a:rPr lang="en-US" sz="1400" dirty="0" smtClean="0"/>
              <a:t>In Fy14 the district has budgeted $307 million</a:t>
            </a:r>
            <a:r>
              <a:rPr lang="en-US" sz="1400" baseline="0" dirty="0" smtClean="0"/>
              <a:t> in salaries.</a:t>
            </a:r>
          </a:p>
          <a:p>
            <a:r>
              <a:rPr lang="en-US" sz="1400" baseline="0" dirty="0" smtClean="0"/>
              <a:t>This is a $24.5 million increase.</a:t>
            </a:r>
            <a:endParaRPr lang="en-US" sz="14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aseline="0" dirty="0" smtClean="0"/>
              <a:t>As a result of the passage of the November levy we were able to add more educators to our schools.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aseline="0" dirty="0" smtClean="0"/>
              <a:t>Staffing has increased by 392 employees within in the General Fund.  </a:t>
            </a:r>
          </a:p>
          <a:p>
            <a:endParaRPr lang="en-US" sz="1400" baseline="0" dirty="0" smtClean="0"/>
          </a:p>
          <a:p>
            <a:r>
              <a:rPr lang="en-US" sz="1400" baseline="0" dirty="0" smtClean="0"/>
              <a:t>  These increase include:</a:t>
            </a:r>
          </a:p>
          <a:p>
            <a:pPr lvl="1">
              <a:buFont typeface="Arial" pitchFamily="34" charset="0"/>
              <a:buChar char="•"/>
            </a:pPr>
            <a:r>
              <a:rPr lang="en-US" sz="1400" baseline="0" dirty="0" smtClean="0"/>
              <a:t>193 teachers were added for the 50 minute restoration ($16.7M)</a:t>
            </a:r>
          </a:p>
          <a:p>
            <a:pPr lvl="1">
              <a:buFont typeface="Arial" pitchFamily="34" charset="0"/>
              <a:buChar char="•"/>
            </a:pPr>
            <a:r>
              <a:rPr lang="en-US" sz="1400" baseline="0" dirty="0" smtClean="0"/>
              <a:t>Increased allocation of 12 Nurses. ($.8M)</a:t>
            </a:r>
          </a:p>
          <a:p>
            <a:pPr lvl="1">
              <a:buFont typeface="Arial" pitchFamily="34" charset="0"/>
              <a:buChar char="•"/>
            </a:pPr>
            <a:r>
              <a:rPr lang="en-US" sz="1400" baseline="0" dirty="0" smtClean="0"/>
              <a:t>Increased allocation of 13 positions to support the English Second Language Program ($1M)</a:t>
            </a:r>
          </a:p>
          <a:p>
            <a:pPr lvl="1">
              <a:buFont typeface="Arial" pitchFamily="34" charset="0"/>
              <a:buChar char="•"/>
            </a:pPr>
            <a:r>
              <a:rPr lang="en-US" sz="1400" baseline="0" dirty="0" smtClean="0"/>
              <a:t>Increased allocation of 4 full time security officers and 14 part-time security officers ($.3M)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400" baseline="0" dirty="0" smtClean="0"/>
              <a:t>Created 4 positions for a Student and Family Recruiter ($.2 M)</a:t>
            </a:r>
          </a:p>
          <a:p>
            <a:pPr lvl="1">
              <a:buFont typeface="Arial" pitchFamily="34" charset="0"/>
              <a:buChar char="•"/>
            </a:pPr>
            <a:r>
              <a:rPr lang="en-US" sz="1400" baseline="0" dirty="0" smtClean="0"/>
              <a:t>Shifted 112 positions from grant funds to the general fund due to federal sequestration and due to less grant funding </a:t>
            </a:r>
          </a:p>
          <a:p>
            <a:pPr lvl="1">
              <a:buFont typeface="Arial" pitchFamily="34" charset="0"/>
              <a:buNone/>
            </a:pPr>
            <a:r>
              <a:rPr lang="en-US" sz="1400" baseline="0" dirty="0" smtClean="0">
                <a:solidFill>
                  <a:srgbClr val="FF0000"/>
                </a:solidFill>
              </a:rPr>
              <a:t>(34 teaching positions and 42 paraprofessionals). ($3.4M)</a:t>
            </a:r>
          </a:p>
          <a:p>
            <a:pPr lvl="1">
              <a:buFont typeface="Arial" pitchFamily="34" charset="0"/>
              <a:buNone/>
            </a:pPr>
            <a:r>
              <a:rPr lang="en-US" sz="1400" baseline="0" dirty="0" smtClean="0">
                <a:solidFill>
                  <a:srgbClr val="FF0000"/>
                </a:solidFill>
              </a:rPr>
              <a:t>($3.7M) (27 </a:t>
            </a:r>
            <a:r>
              <a:rPr lang="en-US" sz="1400" baseline="0" dirty="0" err="1" smtClean="0">
                <a:solidFill>
                  <a:srgbClr val="FF0000"/>
                </a:solidFill>
              </a:rPr>
              <a:t>prek</a:t>
            </a:r>
            <a:r>
              <a:rPr lang="en-US" sz="1400" baseline="0" dirty="0" smtClean="0">
                <a:solidFill>
                  <a:srgbClr val="FF0000"/>
                </a:solidFill>
              </a:rPr>
              <a:t> teachers off title carry over, 9 teachers &amp; 3 </a:t>
            </a:r>
            <a:r>
              <a:rPr lang="en-US" sz="1400" baseline="0" dirty="0" err="1" smtClean="0">
                <a:solidFill>
                  <a:srgbClr val="FF0000"/>
                </a:solidFill>
              </a:rPr>
              <a:t>para’s</a:t>
            </a:r>
            <a:r>
              <a:rPr lang="en-US" sz="1400" baseline="0" dirty="0" smtClean="0">
                <a:solidFill>
                  <a:srgbClr val="FF0000"/>
                </a:solidFill>
              </a:rPr>
              <a:t> off title due to 4% increase in salaries.)</a:t>
            </a:r>
          </a:p>
          <a:p>
            <a:pPr lvl="1">
              <a:buFont typeface="Arial" pitchFamily="34" charset="0"/>
              <a:buNone/>
            </a:pPr>
            <a:endParaRPr lang="en-US" sz="1400" baseline="0" dirty="0" smtClean="0"/>
          </a:p>
          <a:p>
            <a:pPr marL="0" lvl="1">
              <a:buFont typeface="Arial" pitchFamily="34" charset="0"/>
              <a:buNone/>
            </a:pPr>
            <a:r>
              <a:rPr lang="en-US" sz="1400" baseline="0" dirty="0" smtClean="0"/>
              <a:t>All union negotiated changes to compensation has been included in these </a:t>
            </a:r>
            <a:r>
              <a:rPr lang="en-US" sz="1400" baseline="0" dirty="0" smtClean="0">
                <a:solidFill>
                  <a:srgbClr val="FF0000"/>
                </a:solidFill>
              </a:rPr>
              <a:t>estimates </a:t>
            </a:r>
          </a:p>
          <a:p>
            <a:pPr marL="0" lvl="1">
              <a:buFont typeface="Arial" pitchFamily="34" charset="0"/>
              <a:buNone/>
            </a:pPr>
            <a:r>
              <a:rPr lang="en-US" sz="1400" baseline="0" dirty="0" smtClean="0">
                <a:solidFill>
                  <a:srgbClr val="FF0000"/>
                </a:solidFill>
              </a:rPr>
              <a:t>including stipends in FY15 and FY16, a 1% increase in FY17 and shifting from the step and lane system into the new </a:t>
            </a:r>
            <a:r>
              <a:rPr lang="en-US" sz="1400" baseline="0" dirty="0" err="1" smtClean="0">
                <a:solidFill>
                  <a:srgbClr val="FF0000"/>
                </a:solidFill>
              </a:rPr>
              <a:t>diferenciated</a:t>
            </a:r>
            <a:r>
              <a:rPr lang="en-US" sz="1400" baseline="0" dirty="0" smtClean="0">
                <a:solidFill>
                  <a:srgbClr val="FF0000"/>
                </a:solidFill>
              </a:rPr>
              <a:t> compensation system.</a:t>
            </a:r>
          </a:p>
          <a:p>
            <a:pPr marL="0" lvl="1">
              <a:buFont typeface="Arial" pitchFamily="34" charset="0"/>
              <a:buNone/>
            </a:pPr>
            <a:endParaRPr lang="en-US" sz="1400" baseline="0" dirty="0" smtClean="0"/>
          </a:p>
          <a:p>
            <a:pPr marL="0" lvl="1">
              <a:buFont typeface="Arial" pitchFamily="34" charset="0"/>
              <a:buNone/>
            </a:pPr>
            <a:r>
              <a:rPr lang="en-US" sz="1400" baseline="0" dirty="0" smtClean="0"/>
              <a:t>Staffing is forecasted to decrease a total of 214 employees in next 2 years in then remains level for FY17 and FY18.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7243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86">
              <a:defRPr/>
            </a:pPr>
            <a:r>
              <a:rPr lang="en-US" sz="1400" dirty="0" smtClean="0"/>
              <a:t>Fringe Benefits – page 21</a:t>
            </a:r>
          </a:p>
          <a:p>
            <a:r>
              <a:rPr lang="en-US" sz="1400" dirty="0" smtClean="0"/>
              <a:t>In FY13 the district paid $56.3 million</a:t>
            </a:r>
            <a:r>
              <a:rPr lang="en-US" sz="1400" baseline="0" dirty="0" smtClean="0"/>
              <a:t> in health care benefits</a:t>
            </a:r>
            <a:endParaRPr lang="en-US" sz="14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In Fy18 the district has forecasted $86.9</a:t>
            </a:r>
            <a:r>
              <a:rPr lang="en-US" sz="1400" baseline="0" dirty="0" smtClean="0"/>
              <a:t> </a:t>
            </a:r>
            <a:r>
              <a:rPr lang="en-US" sz="1400" dirty="0" smtClean="0"/>
              <a:t> million</a:t>
            </a:r>
            <a:r>
              <a:rPr lang="en-US" sz="1400" baseline="0" dirty="0" smtClean="0"/>
              <a:t> in health care benefits</a:t>
            </a:r>
            <a:endParaRPr lang="en-US" sz="1400" dirty="0" smtClean="0"/>
          </a:p>
          <a:p>
            <a:r>
              <a:rPr lang="en-US" sz="1400" dirty="0" smtClean="0"/>
              <a:t>That is an</a:t>
            </a:r>
            <a:r>
              <a:rPr lang="en-US" sz="1400" baseline="0" dirty="0" smtClean="0"/>
              <a:t> increase of $30.6 million or an average increase of 9% a year.</a:t>
            </a:r>
          </a:p>
          <a:p>
            <a:endParaRPr lang="en-US" sz="1400" baseline="0" dirty="0" smtClean="0"/>
          </a:p>
          <a:p>
            <a:r>
              <a:rPr lang="en-US" sz="1400" baseline="0" dirty="0" smtClean="0"/>
              <a:t>Other items were noting is other category. In FY14 $3 million of the straight A fund was budgeted here and the 2</a:t>
            </a:r>
            <a:r>
              <a:rPr lang="en-US" sz="1400" baseline="30000" dirty="0" smtClean="0"/>
              <a:t>nd</a:t>
            </a:r>
            <a:r>
              <a:rPr lang="en-US" sz="1400" baseline="0" dirty="0" smtClean="0"/>
              <a:t> year payment of the FY12 ESP program is budgeted here. (6.9mill) </a:t>
            </a:r>
            <a:endParaRPr lang="en-US" sz="1400" dirty="0" smtClean="0"/>
          </a:p>
          <a:p>
            <a:pPr defTabSz="914386">
              <a:defRPr/>
            </a:pPr>
            <a:endParaRPr lang="en-US" sz="1400" dirty="0"/>
          </a:p>
          <a:p>
            <a:pPr defTabSz="914386"/>
            <a:endParaRPr lang="en-US" sz="14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393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Purchased Services – page 22</a:t>
            </a:r>
          </a:p>
          <a:p>
            <a:r>
              <a:rPr lang="en-US" sz="1400" dirty="0" smtClean="0"/>
              <a:t>The Charter</a:t>
            </a:r>
            <a:r>
              <a:rPr lang="en-US" sz="1400" baseline="0" dirty="0" smtClean="0"/>
              <a:t> school tuition is forecasted to increase to $163.2  million in FY18. This included an increase in enrollment and a 4.2% increase to funding or $7,335 per student.</a:t>
            </a:r>
          </a:p>
          <a:p>
            <a:endParaRPr lang="en-US" sz="1400" dirty="0"/>
          </a:p>
          <a:p>
            <a:pPr defTabSz="914032">
              <a:defRPr/>
            </a:pPr>
            <a:r>
              <a:rPr lang="en-US" sz="1400" baseline="0" dirty="0" smtClean="0"/>
              <a:t>Other Purchased Services</a:t>
            </a:r>
          </a:p>
          <a:p>
            <a:r>
              <a:rPr lang="en-US" sz="1400" baseline="0" dirty="0" smtClean="0"/>
              <a:t>- includes </a:t>
            </a:r>
            <a:r>
              <a:rPr lang="en-US" sz="1400" dirty="0" smtClean="0"/>
              <a:t>$3.6 </a:t>
            </a:r>
            <a:r>
              <a:rPr lang="en-US" sz="1400" dirty="0"/>
              <a:t>million of strategic investments per year.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400" baseline="0" dirty="0" smtClean="0"/>
              <a:t>Includes </a:t>
            </a:r>
            <a:r>
              <a:rPr lang="en-US" sz="1400" dirty="0" smtClean="0"/>
              <a:t>additional dollars for investment schools. $3.5 million FY14, $7.0 million FY15, $10.5 million FY16-FY18.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400" dirty="0" smtClean="0"/>
              <a:t>Includes $3 million of the straight</a:t>
            </a:r>
            <a:r>
              <a:rPr lang="en-US" sz="1400" baseline="0" dirty="0" smtClean="0"/>
              <a:t> A Fund</a:t>
            </a:r>
            <a:endParaRPr lang="en-US" sz="140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400" dirty="0" smtClean="0"/>
              <a:t>Other items included in this category include: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400" dirty="0" smtClean="0"/>
              <a:t>Professional</a:t>
            </a:r>
            <a:r>
              <a:rPr lang="en-US" sz="1400" baseline="0" dirty="0" smtClean="0"/>
              <a:t> Services – 12.2</a:t>
            </a:r>
            <a:endParaRPr lang="en-US" sz="1400" dirty="0" smtClean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400" dirty="0" smtClean="0"/>
              <a:t>Legal</a:t>
            </a:r>
            <a:r>
              <a:rPr lang="en-US" sz="1400" baseline="0" dirty="0" smtClean="0"/>
              <a:t> fees – 2.1</a:t>
            </a:r>
            <a:endParaRPr lang="en-US" sz="1400" dirty="0" smtClean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400" dirty="0" smtClean="0"/>
              <a:t>Tuition</a:t>
            </a:r>
            <a:r>
              <a:rPr lang="en-US" sz="1400" baseline="0" dirty="0" smtClean="0"/>
              <a:t> paid to other districts – 42.6</a:t>
            </a:r>
            <a:endParaRPr lang="en-US" sz="1400" dirty="0" smtClean="0"/>
          </a:p>
          <a:p>
            <a:endParaRPr lang="en-US" sz="1400" dirty="0"/>
          </a:p>
          <a:p>
            <a:endParaRPr lang="en-US" sz="14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050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Supplies</a:t>
            </a:r>
            <a:r>
              <a:rPr lang="en-US" sz="1400" baseline="0" dirty="0" smtClean="0"/>
              <a:t>, Textbook, Equipment and other Expenditures – page 23</a:t>
            </a:r>
            <a:endParaRPr lang="en-US" sz="1400" dirty="0" smtClean="0"/>
          </a:p>
          <a:p>
            <a:r>
              <a:rPr lang="en-US" sz="1400" dirty="0" smtClean="0"/>
              <a:t>Highlights include </a:t>
            </a:r>
          </a:p>
          <a:p>
            <a:r>
              <a:rPr lang="en-US" sz="1400" baseline="0" dirty="0" smtClean="0"/>
              <a:t> - $3.2 million in textbooks in years FY14-18.</a:t>
            </a:r>
          </a:p>
          <a:p>
            <a:r>
              <a:rPr lang="en-US" sz="1400" baseline="0" dirty="0" smtClean="0"/>
              <a:t> - $3.6 million to repair buses</a:t>
            </a:r>
          </a:p>
          <a:p>
            <a:r>
              <a:rPr lang="en-US" sz="1400" baseline="0" dirty="0" smtClean="0"/>
              <a:t> - $2.3 Fuel</a:t>
            </a:r>
          </a:p>
          <a:p>
            <a:r>
              <a:rPr lang="en-US" sz="1400" baseline="0" dirty="0" smtClean="0"/>
              <a:t>Equipment</a:t>
            </a:r>
          </a:p>
          <a:p>
            <a:endParaRPr lang="en-US" sz="1400" baseline="0" dirty="0" smtClean="0"/>
          </a:p>
          <a:p>
            <a:r>
              <a:rPr lang="en-US" sz="1400" baseline="0" dirty="0" smtClean="0"/>
              <a:t>Other Expenses</a:t>
            </a:r>
          </a:p>
          <a:p>
            <a:r>
              <a:rPr lang="en-US" sz="1400" baseline="0" dirty="0" smtClean="0"/>
              <a:t> - $5.1 </a:t>
            </a:r>
            <a:r>
              <a:rPr lang="en-US" sz="1400" baseline="0" dirty="0" err="1" smtClean="0"/>
              <a:t>Cuy</a:t>
            </a:r>
            <a:r>
              <a:rPr lang="en-US" sz="1400" baseline="0" dirty="0" smtClean="0"/>
              <a:t> County to collect taxes</a:t>
            </a:r>
          </a:p>
          <a:p>
            <a:endParaRPr lang="en-US" sz="1400" baseline="0" dirty="0" smtClean="0"/>
          </a:p>
          <a:p>
            <a:r>
              <a:rPr lang="en-US" sz="1400" baseline="0" dirty="0" smtClean="0"/>
              <a:t>Transfers/Advances</a:t>
            </a:r>
          </a:p>
          <a:p>
            <a:r>
              <a:rPr lang="en-US" sz="1400" baseline="0" dirty="0" smtClean="0"/>
              <a:t>$0 to food service – </a:t>
            </a:r>
          </a:p>
          <a:p>
            <a:r>
              <a:rPr lang="en-US" sz="1400" baseline="0" dirty="0" smtClean="0"/>
              <a:t>$.5 million for claims – FY15-18</a:t>
            </a:r>
          </a:p>
          <a:p>
            <a:r>
              <a:rPr lang="en-US" sz="1400" baseline="0" dirty="0" smtClean="0"/>
              <a:t>$.9 million for QZAB payment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804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2008">
              <a:defRPr/>
            </a:pPr>
            <a:r>
              <a:rPr lang="en-US" sz="1400" dirty="0" smtClean="0"/>
              <a:t>The</a:t>
            </a:r>
            <a:r>
              <a:rPr lang="en-US" sz="1400" baseline="0" dirty="0" smtClean="0"/>
              <a:t> top part of this slide shows the total expenditures in the General Fund</a:t>
            </a:r>
          </a:p>
          <a:p>
            <a:pPr defTabSz="912008">
              <a:defRPr/>
            </a:pPr>
            <a:r>
              <a:rPr lang="en-US" sz="1400" baseline="0" dirty="0" smtClean="0"/>
              <a:t>The bottom half of the slide eliminates the Charter School tuition</a:t>
            </a:r>
          </a:p>
          <a:p>
            <a:pPr defTabSz="912008">
              <a:defRPr/>
            </a:pPr>
            <a:r>
              <a:rPr lang="en-US" sz="1400" baseline="0" dirty="0" smtClean="0"/>
              <a:t>This chart shows rising expenditures – primarily caused by additional employees, health care increases and charter school tuition.</a:t>
            </a:r>
          </a:p>
          <a:p>
            <a:pPr lvl="1">
              <a:buFont typeface="Arial" pitchFamily="34" charset="0"/>
              <a:buNone/>
            </a:pPr>
            <a:endParaRPr lang="en-US" sz="1400" baseline="0" dirty="0" smtClean="0"/>
          </a:p>
          <a:p>
            <a:pPr lvl="0">
              <a:buFont typeface="Arial" pitchFamily="34" charset="0"/>
              <a:buNone/>
            </a:pPr>
            <a:r>
              <a:rPr lang="en-US" sz="1400" baseline="0" dirty="0" smtClean="0"/>
              <a:t>Other increases include investment with the investment schools and $6 million for the Straight “A” fund.</a:t>
            </a:r>
          </a:p>
          <a:p>
            <a:pPr defTabSz="912008">
              <a:defRPr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5463E-1921-41AF-8218-32AFF09DD80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9298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885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Projecting the district to finish</a:t>
            </a:r>
            <a:r>
              <a:rPr lang="en-US" baseline="0" dirty="0" smtClean="0"/>
              <a:t> the year with $78.7 million in cash or 10.6 more than last year.</a:t>
            </a:r>
          </a:p>
          <a:p>
            <a:r>
              <a:rPr lang="en-US" baseline="0" dirty="0" smtClean="0"/>
              <a:t>A balanced budget in FY15 – a balanced budget in FY16 – </a:t>
            </a:r>
          </a:p>
          <a:p>
            <a:r>
              <a:rPr lang="en-US" baseline="0" dirty="0" smtClean="0"/>
              <a:t>FY17 is currently showing a 74.3 million deficit – note this only includes a half year of the levy. </a:t>
            </a:r>
          </a:p>
          <a:p>
            <a:r>
              <a:rPr lang="en-US" baseline="0" dirty="0" smtClean="0"/>
              <a:t>FY18 does not include any of the levy.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254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Projecting the district to finish</a:t>
            </a:r>
            <a:r>
              <a:rPr lang="en-US" baseline="0" dirty="0" smtClean="0"/>
              <a:t> the year with $78.7 million in cash or 10.6 more than last year.</a:t>
            </a:r>
          </a:p>
          <a:p>
            <a:r>
              <a:rPr lang="en-US" baseline="0" dirty="0" smtClean="0"/>
              <a:t>A balanced budget in FY15 – a balanced budget in FY16 – </a:t>
            </a:r>
          </a:p>
          <a:p>
            <a:r>
              <a:rPr lang="en-US" baseline="0" dirty="0" smtClean="0"/>
              <a:t>FY17 is currently showing a 74.3 million deficit – note this only includes a half year of the levy. </a:t>
            </a:r>
          </a:p>
          <a:p>
            <a:r>
              <a:rPr lang="en-US" baseline="0" dirty="0" smtClean="0"/>
              <a:t>FY18 does not include any of the levy.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254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818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961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134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FY12 ADM CMSD 40,781.61 Charter 16,621 total 57,420.70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1,700</a:t>
            </a:r>
            <a:r>
              <a:rPr lang="en-US" baseline="0" dirty="0" smtClean="0">
                <a:solidFill>
                  <a:srgbClr val="FF0000"/>
                </a:solidFill>
              </a:rPr>
              <a:t> less than FY12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1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Charter </a:t>
            </a:r>
          </a:p>
          <a:p>
            <a:r>
              <a:rPr lang="en-US" dirty="0" smtClean="0"/>
              <a:t>FY14 – 19,561</a:t>
            </a:r>
          </a:p>
          <a:p>
            <a:r>
              <a:rPr lang="en-US" dirty="0" smtClean="0"/>
              <a:t>FY15 – 20,759</a:t>
            </a:r>
          </a:p>
          <a:p>
            <a:r>
              <a:rPr lang="en-US" dirty="0" smtClean="0"/>
              <a:t>FY16 – 21,577</a:t>
            </a:r>
          </a:p>
          <a:p>
            <a:r>
              <a:rPr lang="en-US" dirty="0" smtClean="0"/>
              <a:t>FY17 – 22,266</a:t>
            </a:r>
          </a:p>
          <a:p>
            <a:r>
              <a:rPr lang="en-US" dirty="0" smtClean="0"/>
              <a:t>FY18 – 22,826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292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Charter </a:t>
            </a:r>
          </a:p>
          <a:p>
            <a:r>
              <a:rPr lang="en-US" dirty="0" smtClean="0"/>
              <a:t>FY14 – 19,561</a:t>
            </a:r>
          </a:p>
          <a:p>
            <a:r>
              <a:rPr lang="en-US" dirty="0" smtClean="0"/>
              <a:t>FY15 – 20,759</a:t>
            </a:r>
          </a:p>
          <a:p>
            <a:r>
              <a:rPr lang="en-US" dirty="0" smtClean="0"/>
              <a:t>FY16 – 21,577</a:t>
            </a:r>
          </a:p>
          <a:p>
            <a:r>
              <a:rPr lang="en-US" dirty="0" smtClean="0"/>
              <a:t>FY17 – 22,266</a:t>
            </a:r>
          </a:p>
          <a:p>
            <a:r>
              <a:rPr lang="en-US" dirty="0" smtClean="0"/>
              <a:t>FY18 – 22,826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292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943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Where the Money Comes From – page 8</a:t>
            </a:r>
          </a:p>
          <a:p>
            <a:r>
              <a:rPr lang="en-US" sz="1400" dirty="0" smtClean="0"/>
              <a:t>We rely</a:t>
            </a:r>
            <a:r>
              <a:rPr lang="en-US" sz="1400" baseline="0" dirty="0" smtClean="0"/>
              <a:t> on the State of Ohio for most of our funding. </a:t>
            </a:r>
          </a:p>
          <a:p>
            <a:r>
              <a:rPr lang="en-US" sz="1400" baseline="0" dirty="0" smtClean="0"/>
              <a:t>A slight shift has taken place since passage of the levy</a:t>
            </a:r>
            <a:endParaRPr lang="en-US" sz="1400" dirty="0" smtClean="0"/>
          </a:p>
          <a:p>
            <a:r>
              <a:rPr lang="en-US" sz="1400" dirty="0" smtClean="0"/>
              <a:t>1 year</a:t>
            </a:r>
            <a:r>
              <a:rPr lang="en-US" sz="1400" baseline="0" dirty="0" smtClean="0"/>
              <a:t> ago local taxes was 23.7% and State was 67.7% - so a little less reliant on the state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>
                <a:solidFill>
                  <a:srgbClr val="FF0000"/>
                </a:solidFill>
              </a:rPr>
              <a:t>From May 2013 5 year forecast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Columbus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State 33%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Property Tax 55%</a:t>
            </a:r>
          </a:p>
          <a:p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400" dirty="0" smtClean="0">
                <a:solidFill>
                  <a:srgbClr val="FF0000"/>
                </a:solidFill>
              </a:rPr>
              <a:t>Cincinnati 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State 32%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Property Tax 56%</a:t>
            </a:r>
          </a:p>
          <a:p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400" dirty="0" smtClean="0">
                <a:solidFill>
                  <a:srgbClr val="FF0000"/>
                </a:solidFill>
              </a:rPr>
              <a:t>Toledo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State 66%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Property Tax 23%</a:t>
            </a:r>
          </a:p>
          <a:p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400" dirty="0" smtClean="0">
                <a:solidFill>
                  <a:srgbClr val="FF0000"/>
                </a:solidFill>
              </a:rPr>
              <a:t>Akron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State – 52%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Property Tax – 36%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399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Local Property</a:t>
            </a:r>
            <a:r>
              <a:rPr lang="en-US" sz="1400" baseline="0" dirty="0" smtClean="0"/>
              <a:t> Taxes</a:t>
            </a:r>
            <a:endParaRPr lang="en-US" sz="1400" dirty="0" smtClean="0"/>
          </a:p>
          <a:p>
            <a:r>
              <a:rPr lang="en-US" sz="1400" dirty="0" smtClean="0"/>
              <a:t>Each chart shows 3 years of history and 5 years of projections.</a:t>
            </a:r>
          </a:p>
          <a:p>
            <a:r>
              <a:rPr lang="en-US" sz="1400" dirty="0" smtClean="0"/>
              <a:t>This forecast includes the 15 mill levy recently passed by taxpayers  – a portion of the levy</a:t>
            </a:r>
            <a:r>
              <a:rPr lang="en-US" sz="1400" baseline="0" dirty="0" smtClean="0"/>
              <a:t> is also shown on slide # 16 under property tax reimbursements</a:t>
            </a:r>
          </a:p>
          <a:p>
            <a:r>
              <a:rPr lang="en-US" sz="1400" dirty="0" smtClean="0"/>
              <a:t>In FY13 the district received $174.6 million</a:t>
            </a:r>
            <a:r>
              <a:rPr lang="en-US" sz="1400" baseline="0" dirty="0" smtClean="0"/>
              <a:t> in real property taxes which included a half year of the new levy.</a:t>
            </a:r>
            <a:endParaRPr lang="en-US" sz="1400" dirty="0" smtClean="0"/>
          </a:p>
          <a:p>
            <a:r>
              <a:rPr lang="en-US" sz="1400" dirty="0" smtClean="0"/>
              <a:t>In Fy14 the district is forecasting $199.9 million</a:t>
            </a:r>
            <a:r>
              <a:rPr lang="en-US" sz="1400" baseline="0" dirty="0" smtClean="0"/>
              <a:t> in in real property taxes which includes a full year of the new levy. .</a:t>
            </a:r>
            <a:endParaRPr lang="en-US" sz="1400" dirty="0" smtClean="0"/>
          </a:p>
          <a:p>
            <a:pPr defTabSz="913026">
              <a:defRPr/>
            </a:pPr>
            <a:endParaRPr lang="en-US" sz="1400" baseline="0" dirty="0" smtClean="0"/>
          </a:p>
          <a:p>
            <a:pPr defTabSz="913026">
              <a:defRPr/>
            </a:pPr>
            <a:r>
              <a:rPr lang="en-US" sz="1400" baseline="0" dirty="0" smtClean="0"/>
              <a:t>Real Property estimates were just increased by $10 million in fiscal years 14, 15 and 16 and $5 million in FY17 based on current collections  </a:t>
            </a:r>
          </a:p>
          <a:p>
            <a:pPr defTabSz="913026">
              <a:defRPr/>
            </a:pPr>
            <a:endParaRPr lang="en-US" sz="1400" baseline="0" dirty="0" smtClean="0"/>
          </a:p>
          <a:p>
            <a:pPr defTabSz="913026">
              <a:defRPr/>
            </a:pPr>
            <a:r>
              <a:rPr lang="en-US" sz="1400" baseline="0" dirty="0" smtClean="0"/>
              <a:t>County’s 6 year reappraisal was completed in 2012. Property value decreased $800 million which had a very negative impact on the levy and the remaining property taxes.</a:t>
            </a:r>
          </a:p>
          <a:p>
            <a:endParaRPr lang="en-US" sz="1400" baseline="0" dirty="0" smtClean="0"/>
          </a:p>
          <a:p>
            <a:r>
              <a:rPr lang="en-US" sz="1400" baseline="0" dirty="0" smtClean="0"/>
              <a:t>Note</a:t>
            </a:r>
          </a:p>
          <a:p>
            <a:r>
              <a:rPr lang="en-US" sz="1400" baseline="0" dirty="0" smtClean="0"/>
              <a:t>15 mill levy at the current collection rate of 76.10% would increase collections by $56.2 million per year of which $3.7 million will go to Charter schools. </a:t>
            </a:r>
          </a:p>
          <a:p>
            <a:r>
              <a:rPr lang="en-US" sz="1400" baseline="0" dirty="0" smtClean="0"/>
              <a:t>15 mill levy at the total collection rate of 84.96 would increase collections by $62.8 million per year of which $4.2 million will go to Charter Schools.  </a:t>
            </a:r>
          </a:p>
          <a:p>
            <a:r>
              <a:rPr lang="en-US" sz="1400" baseline="0" dirty="0" smtClean="0"/>
              <a:t>The district has paid Charter schools $2.0 for the 1</a:t>
            </a:r>
            <a:r>
              <a:rPr lang="en-US" sz="1400" baseline="30000" dirty="0" smtClean="0"/>
              <a:t>st</a:t>
            </a:r>
            <a:r>
              <a:rPr lang="en-US" sz="1400" baseline="0" dirty="0" smtClean="0"/>
              <a:t> half of 2013 and $1.9 million for the 2</a:t>
            </a:r>
            <a:r>
              <a:rPr lang="en-US" sz="1400" baseline="30000" dirty="0" smtClean="0"/>
              <a:t>nd</a:t>
            </a:r>
            <a:r>
              <a:rPr lang="en-US" sz="1400" baseline="0" dirty="0" smtClean="0"/>
              <a:t> half of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30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A4B0-8522-4E7D-B207-DF306B239BEB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B65C-5286-46FA-83E2-EDD7474637F0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40FE0-8F46-4237-922A-004728DEF085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F832-F4F8-47A5-9B4C-2BD2D018D42B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A389-9652-45D8-A6A2-3A30CBEC684B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D69B6A2-E85D-4BBB-AAB9-A875A6D5AEF2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A295-01F5-463A-9206-2E6AC088BFB9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58A8-706F-4BC6-9BC2-2ADFE040D632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BC9F-8306-4011-BB82-024E4D013251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C9EA-0793-47A9-9C84-E1F8B45B4246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B333693-C488-4B05-B8EB-4F0BC2691183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73FED68-0C8E-43AF-A4BA-046A308D8E10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7.xlsx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8.xlsx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/>
              <a:t>Five Year Financial Forecast</a:t>
            </a:r>
          </a:p>
          <a:p>
            <a:r>
              <a:rPr lang="en-US" dirty="0" smtClean="0"/>
              <a:t>OCTOBER 2013</a:t>
            </a:r>
          </a:p>
          <a:p>
            <a:endParaRPr lang="en-US" dirty="0" smtClean="0"/>
          </a:p>
          <a:p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Cleveland Municipal School District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/>
              <a:t>Property Taxes – Current Collection Rate</a:t>
            </a: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87109878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-5400000">
            <a:off x="-775900" y="3366701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Current Collection Rate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5943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Year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br>
              <a:rPr lang="en-US" sz="3100" dirty="0" smtClean="0"/>
            </a:br>
            <a:r>
              <a:rPr lang="en-US" sz="2000" dirty="0" smtClean="0"/>
              <a:t>Property Taxes – Total Collection Rate</a:t>
            </a: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28523375"/>
              </p:ext>
            </p:extLst>
          </p:nvPr>
        </p:nvGraphicFramePr>
        <p:xfrm>
          <a:off x="301625" y="1527174"/>
          <a:ext cx="8504238" cy="4645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-5400000">
            <a:off x="-775900" y="3366701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Current Collection Rate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6096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4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br>
              <a:rPr lang="en-US" sz="3100" dirty="0" smtClean="0"/>
            </a:br>
            <a:r>
              <a:rPr lang="en-US" sz="2000" dirty="0" smtClean="0"/>
              <a:t>State Foundation Revenue</a:t>
            </a: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88116774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-5400000">
            <a:off x="-989111" y="3351312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Revenue (In Millions)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54864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Fiscal Year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br>
              <a:rPr lang="en-US" sz="3100" dirty="0" smtClean="0"/>
            </a:br>
            <a:r>
              <a:rPr lang="en-US" sz="2000" dirty="0" smtClean="0"/>
              <a:t>State Foundation Revenue – Excluding Charter School Portion</a:t>
            </a: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59160460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-5400000">
            <a:off x="-989111" y="3351312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Revenue (In Millions)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54864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Fiscal Year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br>
              <a:rPr lang="en-US" sz="3100" dirty="0" smtClean="0"/>
            </a:br>
            <a:r>
              <a:rPr lang="en-US" sz="2000" dirty="0" smtClean="0"/>
              <a:t>Education Jobs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77338331"/>
              </p:ext>
            </p:extLst>
          </p:nvPr>
        </p:nvGraphicFramePr>
        <p:xfrm>
          <a:off x="381000" y="1524000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000" dirty="0" smtClean="0"/>
              <a:t>Property Tax Allocation – State Hold Harmless Reimbursements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2644302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Cleveland Municipal School District</a:t>
            </a:r>
            <a:br>
              <a:rPr lang="en-US" sz="2800" dirty="0" smtClean="0"/>
            </a:br>
            <a:r>
              <a:rPr lang="en-US" sz="1800" dirty="0" smtClean="0"/>
              <a:t>Other Revenue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31673715"/>
              </p:ext>
            </p:extLst>
          </p:nvPr>
        </p:nvGraphicFramePr>
        <p:xfrm>
          <a:off x="304800" y="1524000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-5400000">
            <a:off x="-912916" y="3351316"/>
            <a:ext cx="2743200" cy="307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/>
              <a:t>Revenue (In Millions)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Fund Revenue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BFC88-5924-455D-A0C0-85AB3C00A5CC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2572741"/>
              </p:ext>
            </p:extLst>
          </p:nvPr>
        </p:nvGraphicFramePr>
        <p:xfrm>
          <a:off x="411162" y="1406611"/>
          <a:ext cx="8504238" cy="518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6400800"/>
            <a:ext cx="868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*Projected</a:t>
            </a:r>
          </a:p>
        </p:txBody>
      </p:sp>
    </p:spTree>
    <p:extLst>
      <p:ext uri="{BB962C8B-B14F-4D97-AF65-F5344CB8AC3E}">
        <p14:creationId xmlns:p14="http://schemas.microsoft.com/office/powerpoint/2010/main" val="2389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Cleveland Municipal School District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4C9F-2808-4433-AF62-6D1F8DE48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2971800"/>
            <a:ext cx="8503920" cy="9144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General Fund Expenditures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Cleveland Municipal School District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 smtClean="0"/>
              <a:t>Where the Money Goes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07646255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Five Year Forecast - Contents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4C9F-2808-4433-AF62-6D1F8DE48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Major Assumptions</a:t>
            </a:r>
          </a:p>
          <a:p>
            <a:r>
              <a:rPr lang="en-US" dirty="0" smtClean="0"/>
              <a:t>General Fund Revenues</a:t>
            </a:r>
          </a:p>
          <a:p>
            <a:r>
              <a:rPr lang="en-US" dirty="0" smtClean="0"/>
              <a:t>General Fund Expenditures</a:t>
            </a:r>
          </a:p>
          <a:p>
            <a:r>
              <a:rPr lang="en-US" dirty="0" smtClean="0"/>
              <a:t>Five Year Forecast Summary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Cleveland Municipal School District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 smtClean="0"/>
              <a:t>Salaries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1226174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Cleveland Municipal School District</a:t>
            </a:r>
            <a:br>
              <a:rPr lang="en-US" sz="2800" dirty="0" smtClean="0"/>
            </a:br>
            <a:r>
              <a:rPr lang="en-US" sz="1800" dirty="0" smtClean="0"/>
              <a:t>Fringe Benefits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33098773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br>
              <a:rPr lang="en-US" sz="3100" dirty="0" smtClean="0"/>
            </a:br>
            <a:r>
              <a:rPr lang="en-US" sz="2000" dirty="0" smtClean="0"/>
              <a:t>Purchased Services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68961938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-5400000">
            <a:off x="-912916" y="3351316"/>
            <a:ext cx="2743200" cy="307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/>
              <a:t>Expenditures (In Millions)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Cleveland Municipal School District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 smtClean="0"/>
              <a:t>Supplies, Textbooks, Equipment, and Other Expenditures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7100603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Fund Expenditures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BFC88-5924-455D-A0C0-85AB3C00A5CC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7509610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6400800"/>
            <a:ext cx="868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*Projected</a:t>
            </a:r>
          </a:p>
        </p:txBody>
      </p:sp>
    </p:spTree>
    <p:extLst>
      <p:ext uri="{BB962C8B-B14F-4D97-AF65-F5344CB8AC3E}">
        <p14:creationId xmlns:p14="http://schemas.microsoft.com/office/powerpoint/2010/main" val="26026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Cleveland Municipal School District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4C9F-2808-4433-AF62-6D1F8DE4856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2971800"/>
            <a:ext cx="8503920" cy="9144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Five-Year Forecast 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smtClean="0"/>
              <a:t>October </a:t>
            </a:r>
            <a:r>
              <a:rPr lang="en-US" sz="2000" dirty="0" smtClean="0"/>
              <a:t>2013 Five-Year Forecast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1200" dirty="0" smtClean="0"/>
              <a:t>(in millions of dollars)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825455"/>
              </p:ext>
            </p:extLst>
          </p:nvPr>
        </p:nvGraphicFramePr>
        <p:xfrm>
          <a:off x="236538" y="1828800"/>
          <a:ext cx="8631237" cy="417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6" name="Worksheet" r:id="rId4" imgW="8715288" imgH="4229177" progId="Excel.Sheet.12">
                  <p:embed/>
                </p:oleObj>
              </mc:Choice>
              <mc:Fallback>
                <p:oleObj name="Worksheet" r:id="rId4" imgW="8715288" imgH="4229177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8" y="1828800"/>
                        <a:ext cx="8631237" cy="417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6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smtClean="0"/>
              <a:t>October </a:t>
            </a:r>
            <a:r>
              <a:rPr lang="en-US" sz="2000" dirty="0" smtClean="0"/>
              <a:t>2013 Five-Year </a:t>
            </a:r>
            <a:r>
              <a:rPr lang="en-US" sz="2000" dirty="0" smtClean="0"/>
              <a:t>Forecast – UPDATED AFTER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1200" dirty="0" smtClean="0"/>
              <a:t>(in millions of dollars)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728134"/>
              </p:ext>
            </p:extLst>
          </p:nvPr>
        </p:nvGraphicFramePr>
        <p:xfrm>
          <a:off x="236538" y="1828800"/>
          <a:ext cx="8631237" cy="417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5" name="Worksheet" r:id="rId4" imgW="8715288" imgH="4229177" progId="Excel.Sheet.12">
                  <p:embed/>
                </p:oleObj>
              </mc:Choice>
              <mc:Fallback>
                <p:oleObj name="Worksheet" r:id="rId4" imgW="8715288" imgH="4229177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8" y="1828800"/>
                        <a:ext cx="8631237" cy="417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518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– Key Items that will affect budget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83A9-036C-4CA2-B37E-7BF2D4C467F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CMSD enrollment</a:t>
            </a:r>
          </a:p>
          <a:p>
            <a:r>
              <a:rPr lang="en-US" sz="2400" dirty="0" smtClean="0"/>
              <a:t>Charter enrollment</a:t>
            </a:r>
          </a:p>
          <a:p>
            <a:r>
              <a:rPr lang="en-US" sz="2400" dirty="0" smtClean="0"/>
              <a:t>Property tax collections</a:t>
            </a:r>
          </a:p>
          <a:p>
            <a:r>
              <a:rPr lang="en-US" sz="2400" dirty="0" smtClean="0"/>
              <a:t>State Funding - next bi-annual budget</a:t>
            </a:r>
          </a:p>
          <a:p>
            <a:r>
              <a:rPr lang="en-US" sz="2400" dirty="0" smtClean="0"/>
              <a:t>Staffing levels</a:t>
            </a:r>
          </a:p>
          <a:p>
            <a:r>
              <a:rPr lang="en-US" sz="2400" dirty="0" smtClean="0"/>
              <a:t>Differentiated compensation impact</a:t>
            </a:r>
          </a:p>
          <a:p>
            <a:r>
              <a:rPr lang="en-US" sz="2400" dirty="0" smtClean="0"/>
              <a:t>Health Care</a:t>
            </a:r>
          </a:p>
        </p:txBody>
      </p:sp>
    </p:spTree>
    <p:extLst>
      <p:ext uri="{BB962C8B-B14F-4D97-AF65-F5344CB8AC3E}">
        <p14:creationId xmlns:p14="http://schemas.microsoft.com/office/powerpoint/2010/main" val="85421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subTitle" idx="1"/>
          </p:nvPr>
        </p:nvSpPr>
        <p:spPr>
          <a:xfrm>
            <a:off x="609600" y="2819400"/>
            <a:ext cx="8001000" cy="3429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r>
              <a:rPr lang="en-US" sz="2000" dirty="0" smtClean="0"/>
              <a:t>QUESTIONS</a:t>
            </a:r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Cleveland Municipal School District</a:t>
            </a:r>
            <a:br>
              <a:rPr lang="en-US" dirty="0" smtClean="0"/>
            </a:br>
            <a:r>
              <a:rPr lang="en-US" sz="2200" dirty="0" smtClean="0"/>
              <a:t>Five-Year Financial Forecast – October 2013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Cleveland Municipal School District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4C9F-2808-4433-AF62-6D1F8DE48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2971800"/>
            <a:ext cx="8503920" cy="9144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Major  Assumptions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Revenue:</a:t>
            </a:r>
          </a:p>
          <a:p>
            <a:r>
              <a:rPr lang="en-US" sz="1800" dirty="0" smtClean="0"/>
              <a:t>Forecast </a:t>
            </a:r>
            <a:r>
              <a:rPr lang="en-US" sz="1800" dirty="0"/>
              <a:t>a</a:t>
            </a:r>
            <a:r>
              <a:rPr lang="en-US" sz="1800" dirty="0" smtClean="0"/>
              <a:t>ssumes that the property </a:t>
            </a:r>
            <a:r>
              <a:rPr lang="en-US" sz="1800" dirty="0"/>
              <a:t>tax </a:t>
            </a:r>
            <a:r>
              <a:rPr lang="en-US" sz="1800" dirty="0" smtClean="0"/>
              <a:t>collection rate will remain at same level as 2013.   1% change represents $2.4 million</a:t>
            </a:r>
            <a:r>
              <a:rPr lang="en-US" sz="1800" dirty="0"/>
              <a:t>. </a:t>
            </a:r>
            <a:endParaRPr lang="en-US" sz="1800" dirty="0" smtClean="0"/>
          </a:p>
          <a:p>
            <a:r>
              <a:rPr lang="en-US" sz="1800" dirty="0"/>
              <a:t>On 11/6/12  residents passed a 4 year 15 mill levy with collection beginning January 2013. Forecast includes new levy. Assumes levy will expire December 31, 2016. </a:t>
            </a:r>
            <a:endParaRPr lang="en-US" sz="1800" dirty="0" smtClean="0"/>
          </a:p>
          <a:p>
            <a:r>
              <a:rPr lang="en-US" sz="1800" dirty="0" smtClean="0"/>
              <a:t>State funding– New state funding formula. Cleveland is on the guarantee for FY14 and FY15. Assumes FY14 and FY15 will be same as FY13. FY14 includes $6.0 million from Straight-A fund.  </a:t>
            </a:r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88427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Assumptions continued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Expenditures</a:t>
            </a:r>
            <a:r>
              <a:rPr lang="en-US" sz="1800" b="1" dirty="0" smtClean="0"/>
              <a:t>:</a:t>
            </a:r>
            <a:endParaRPr lang="en-US" sz="1800" dirty="0" smtClean="0"/>
          </a:p>
          <a:p>
            <a:pPr>
              <a:spcAft>
                <a:spcPts val="4800"/>
              </a:spcAft>
            </a:pPr>
            <a:r>
              <a:rPr lang="en-US" sz="1800" dirty="0" smtClean="0"/>
              <a:t>Staffing assumptions:</a:t>
            </a:r>
          </a:p>
          <a:p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district restored  50 minutes to the classroom in January 2013– 193 teachers were added – Estimated cost </a:t>
            </a:r>
            <a:r>
              <a:rPr lang="en-US" sz="1800" dirty="0" smtClean="0"/>
              <a:t>$</a:t>
            </a:r>
            <a:r>
              <a:rPr lang="en-US" sz="1800" dirty="0"/>
              <a:t>16.7 million in </a:t>
            </a:r>
            <a:r>
              <a:rPr lang="en-US" sz="1800" dirty="0" smtClean="0"/>
              <a:t>FY14-18.</a:t>
            </a:r>
          </a:p>
          <a:p>
            <a:r>
              <a:rPr lang="en-US" sz="1800" dirty="0"/>
              <a:t>Forecast shifts </a:t>
            </a:r>
            <a:r>
              <a:rPr lang="en-US" sz="1800" dirty="0" smtClean="0"/>
              <a:t>$7.1 </a:t>
            </a:r>
            <a:r>
              <a:rPr lang="en-US" sz="1800" dirty="0"/>
              <a:t>million of personnel cost to the General Fund in FY14 due </a:t>
            </a:r>
            <a:r>
              <a:rPr lang="en-US" sz="1800" dirty="0" smtClean="0"/>
              <a:t>to federal sequestration and a decline </a:t>
            </a:r>
            <a:r>
              <a:rPr lang="en-US" sz="1800" dirty="0"/>
              <a:t>in federal </a:t>
            </a:r>
            <a:r>
              <a:rPr lang="en-US" sz="1800" dirty="0" smtClean="0"/>
              <a:t>funding.</a:t>
            </a:r>
            <a:endParaRPr lang="en-US" sz="1800" dirty="0"/>
          </a:p>
          <a:p>
            <a:r>
              <a:rPr lang="en-US" sz="1800" dirty="0" smtClean="0"/>
              <a:t>Healthcare rates are forecasted to increase an average of </a:t>
            </a:r>
            <a:r>
              <a:rPr lang="en-US" sz="1800" dirty="0"/>
              <a:t>9</a:t>
            </a:r>
            <a:r>
              <a:rPr lang="en-US" sz="1800" dirty="0" smtClean="0"/>
              <a:t>% in FY14 - FY18.</a:t>
            </a:r>
            <a:endParaRPr lang="en-US" sz="1300" dirty="0" smtClean="0"/>
          </a:p>
          <a:p>
            <a:r>
              <a:rPr lang="en-US" sz="1800" dirty="0" smtClean="0"/>
              <a:t>Forecast assumes all union agreements as currently defined.</a:t>
            </a:r>
          </a:p>
          <a:p>
            <a:r>
              <a:rPr lang="en-US" sz="1800" dirty="0" smtClean="0"/>
              <a:t>Forecast </a:t>
            </a:r>
            <a:r>
              <a:rPr lang="en-US" sz="1800" dirty="0"/>
              <a:t>assumes </a:t>
            </a:r>
            <a:r>
              <a:rPr lang="en-US" sz="1800" dirty="0" smtClean="0"/>
              <a:t>a $3.2 </a:t>
            </a:r>
            <a:r>
              <a:rPr lang="en-US" sz="1800" dirty="0"/>
              <a:t>textbook </a:t>
            </a:r>
            <a:r>
              <a:rPr lang="en-US" sz="1800" dirty="0" smtClean="0"/>
              <a:t>budget for all fiscal years.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864340"/>
              </p:ext>
            </p:extLst>
          </p:nvPr>
        </p:nvGraphicFramePr>
        <p:xfrm>
          <a:off x="1143000" y="2362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r>
                        <a:rPr lang="en-US" baseline="0" dirty="0" smtClean="0"/>
                        <a:t> 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5,059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4,950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4,845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4,848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4,856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4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Assumptions continued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Expenditures</a:t>
            </a:r>
            <a:r>
              <a:rPr lang="en-US" sz="1800" b="1" dirty="0" smtClean="0"/>
              <a:t>:</a:t>
            </a:r>
            <a:endParaRPr lang="en-US" sz="1800" dirty="0" smtClean="0"/>
          </a:p>
          <a:p>
            <a:r>
              <a:rPr lang="en-US" sz="1800" dirty="0" smtClean="0"/>
              <a:t>Forecast assumes $3.6 million of strategic investments per year.</a:t>
            </a:r>
          </a:p>
          <a:p>
            <a:pPr lvl="1"/>
            <a:r>
              <a:rPr lang="en-US" sz="1300" dirty="0" smtClean="0"/>
              <a:t>Improve IT Infrastructure</a:t>
            </a:r>
          </a:p>
          <a:p>
            <a:pPr lvl="1"/>
            <a:r>
              <a:rPr lang="en-US" sz="1300" dirty="0" smtClean="0"/>
              <a:t>Improve IT support</a:t>
            </a:r>
          </a:p>
          <a:p>
            <a:pPr lvl="1"/>
            <a:r>
              <a:rPr lang="en-US" sz="1300" dirty="0" smtClean="0"/>
              <a:t>Community Wrap Around</a:t>
            </a:r>
          </a:p>
          <a:p>
            <a:r>
              <a:rPr lang="en-US" sz="1800" dirty="0" smtClean="0"/>
              <a:t>Forecast </a:t>
            </a:r>
            <a:r>
              <a:rPr lang="en-US" sz="1800" dirty="0"/>
              <a:t>assumes </a:t>
            </a:r>
            <a:r>
              <a:rPr lang="en-US" sz="1800" dirty="0" smtClean="0"/>
              <a:t>additional dollars for investment schools. $3.5 million FY14, $7.0 million FY15, $10.5 million FY16-FY18</a:t>
            </a:r>
            <a:r>
              <a:rPr lang="en-US" sz="1800" dirty="0"/>
              <a:t>. </a:t>
            </a:r>
            <a:endParaRPr lang="en-US" sz="1800" dirty="0" smtClean="0"/>
          </a:p>
          <a:p>
            <a:r>
              <a:rPr lang="en-US" sz="1800" dirty="0" smtClean="0"/>
              <a:t>$</a:t>
            </a:r>
            <a:r>
              <a:rPr lang="en-US" sz="1800" dirty="0"/>
              <a:t>6.0 million for Straight “A” Fund - FY14.</a:t>
            </a:r>
          </a:p>
          <a:p>
            <a:r>
              <a:rPr lang="en-US" sz="1800" dirty="0"/>
              <a:t>9 Transformation schools were piloted for autonomy-FY14.</a:t>
            </a:r>
          </a:p>
          <a:p>
            <a:r>
              <a:rPr lang="en-US" sz="1800" dirty="0"/>
              <a:t>Forecast assumes $16 million of budgetary savings per year in FY14-18</a:t>
            </a:r>
          </a:p>
          <a:p>
            <a:r>
              <a:rPr lang="en-US" sz="1800" dirty="0"/>
              <a:t>Forecast assumes $7,335 per student for charter schools in FY14 – 18.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43201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Cleveland Municipal School District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4C9F-2808-4433-AF62-6D1F8DE48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2971800"/>
            <a:ext cx="8503920" cy="9144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General Fund Revenues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br>
              <a:rPr lang="en-US" sz="3100" dirty="0" smtClean="0"/>
            </a:br>
            <a:r>
              <a:rPr lang="en-US" sz="2000" dirty="0" smtClean="0"/>
              <a:t>FY 2013-2014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46850928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Local Taxes – Property Tax Revenue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52423624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42343</TotalTime>
  <Words>2302</Words>
  <Application>Microsoft Office PowerPoint</Application>
  <PresentationFormat>On-screen Show (4:3)</PresentationFormat>
  <Paragraphs>383</Paragraphs>
  <Slides>29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Civic</vt:lpstr>
      <vt:lpstr>Worksheet</vt:lpstr>
      <vt:lpstr>Microsoft Excel Worksheet</vt:lpstr>
      <vt:lpstr>Cleveland Municipal School District</vt:lpstr>
      <vt:lpstr>Five Year Forecast - Contents</vt:lpstr>
      <vt:lpstr>Cleveland Municipal School District</vt:lpstr>
      <vt:lpstr>Major Assumptions</vt:lpstr>
      <vt:lpstr>Major Assumptions continued</vt:lpstr>
      <vt:lpstr>Major Assumptions continued</vt:lpstr>
      <vt:lpstr>Cleveland Municipal School District</vt:lpstr>
      <vt:lpstr>Cleveland Municipal School District FY 2013-2014</vt:lpstr>
      <vt:lpstr>Cleveland Municipal School District Local Taxes – Property Tax Revenue</vt:lpstr>
      <vt:lpstr>Cleveland Municipal School District Property Taxes – Current Collection Rate</vt:lpstr>
      <vt:lpstr>Cleveland Municipal School District Property Taxes – Total Collection Rate</vt:lpstr>
      <vt:lpstr>Cleveland Municipal School District State Foundation Revenue</vt:lpstr>
      <vt:lpstr>Cleveland Municipal School District State Foundation Revenue – Excluding Charter School Portion</vt:lpstr>
      <vt:lpstr>Cleveland Municipal School District Education Jobs</vt:lpstr>
      <vt:lpstr>Cleveland Municipal School District Property Tax Allocation – State Hold Harmless Reimbursements</vt:lpstr>
      <vt:lpstr>Cleveland Municipal School District Other Revenue</vt:lpstr>
      <vt:lpstr>General Fund Revenue</vt:lpstr>
      <vt:lpstr>Cleveland Municipal School District</vt:lpstr>
      <vt:lpstr>Cleveland Municipal School District Where the Money Goes</vt:lpstr>
      <vt:lpstr>Cleveland Municipal School District Salaries</vt:lpstr>
      <vt:lpstr>Cleveland Municipal School District Fringe Benefits</vt:lpstr>
      <vt:lpstr>Cleveland Municipal School District Purchased Services</vt:lpstr>
      <vt:lpstr>Cleveland Municipal School District Supplies, Textbooks, Equipment, and Other Expenditures</vt:lpstr>
      <vt:lpstr>General Fund Expenditures</vt:lpstr>
      <vt:lpstr>Cleveland Municipal School District</vt:lpstr>
      <vt:lpstr>Cleveland Municipal School District October 2013 Five-Year Forecast (in millions of dollars)</vt:lpstr>
      <vt:lpstr>Cleveland Municipal School District October 2013 Five-Year Forecast – UPDATED AFTER  (in millions of dollars)</vt:lpstr>
      <vt:lpstr>Future – Key Items that will affect budget</vt:lpstr>
      <vt:lpstr>Cleveland Municipal School District Five-Year Financial Forecast – October 2013</vt:lpstr>
    </vt:vector>
  </TitlesOfParts>
  <Company>CMSD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Cleveland Municipal School District</dc:title>
  <dc:creator>bowemi02</dc:creator>
  <cp:lastModifiedBy>Kubick, Dennis</cp:lastModifiedBy>
  <cp:revision>821</cp:revision>
  <cp:lastPrinted>2013-10-08T13:00:55Z</cp:lastPrinted>
  <dcterms:created xsi:type="dcterms:W3CDTF">2011-09-21T12:22:10Z</dcterms:created>
  <dcterms:modified xsi:type="dcterms:W3CDTF">2013-10-25T17:03:46Z</dcterms:modified>
</cp:coreProperties>
</file>